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409" r:id="rId2"/>
    <p:sldId id="289" r:id="rId3"/>
    <p:sldId id="260" r:id="rId4"/>
    <p:sldId id="340" r:id="rId5"/>
    <p:sldId id="370" r:id="rId6"/>
    <p:sldId id="342" r:id="rId7"/>
    <p:sldId id="417" r:id="rId8"/>
    <p:sldId id="288" r:id="rId9"/>
    <p:sldId id="412" r:id="rId10"/>
    <p:sldId id="414" r:id="rId11"/>
    <p:sldId id="395" r:id="rId12"/>
    <p:sldId id="418" r:id="rId13"/>
    <p:sldId id="415" r:id="rId14"/>
    <p:sldId id="300" r:id="rId15"/>
    <p:sldId id="257" r:id="rId16"/>
    <p:sldId id="388" r:id="rId17"/>
    <p:sldId id="419" r:id="rId18"/>
    <p:sldId id="374" r:id="rId19"/>
    <p:sldId id="421" r:id="rId20"/>
    <p:sldId id="363" r:id="rId21"/>
    <p:sldId id="398" r:id="rId22"/>
    <p:sldId id="420" r:id="rId23"/>
    <p:sldId id="396" r:id="rId24"/>
    <p:sldId id="400" r:id="rId25"/>
    <p:sldId id="344" r:id="rId26"/>
    <p:sldId id="389" r:id="rId2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49"/>
    <p:restoredTop sz="82224"/>
  </p:normalViewPr>
  <p:slideViewPr>
    <p:cSldViewPr snapToGrid="0" snapToObjects="1">
      <p:cViewPr varScale="1">
        <p:scale>
          <a:sx n="93" d="100"/>
          <a:sy n="93" d="100"/>
        </p:scale>
        <p:origin x="936"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3819A7-79DA-704B-8A3C-279C7C50D7C8}" type="datetimeFigureOut">
              <a:rPr lang="fr-FR" smtClean="0"/>
              <a:pPr/>
              <a:t>10/06/2022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D5043E-23AE-084A-84AD-39C79B2637F7}" type="slidenum">
              <a:rPr lang="fr-FR" smtClean="0"/>
              <a:pPr/>
              <a:t>‹N°›</a:t>
            </a:fld>
            <a:endParaRPr lang="fr-FR"/>
          </a:p>
        </p:txBody>
      </p:sp>
    </p:spTree>
    <p:extLst>
      <p:ext uri="{BB962C8B-B14F-4D97-AF65-F5344CB8AC3E}">
        <p14:creationId xmlns:p14="http://schemas.microsoft.com/office/powerpoint/2010/main" val="558097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r>
              <a:rPr lang="fr-FR" dirty="0"/>
              <a:t>Bonjour à tous, quel plaisir ! Bienvenue 11</a:t>
            </a:r>
            <a:r>
              <a:rPr lang="fr-FR" baseline="30000" dirty="0"/>
              <a:t>e</a:t>
            </a:r>
            <a:r>
              <a:rPr lang="fr-FR" dirty="0"/>
              <a:t> colloque !</a:t>
            </a:r>
          </a:p>
          <a:p>
            <a:r>
              <a:rPr lang="fr-FR" dirty="0"/>
              <a:t>Présence</a:t>
            </a:r>
          </a:p>
          <a:p>
            <a:r>
              <a:rPr lang="fr-FR" dirty="0"/>
              <a:t>Distance</a:t>
            </a:r>
          </a:p>
          <a:p>
            <a:r>
              <a:rPr lang="fr-FR" dirty="0"/>
              <a:t>Traduction (ESP : pour UK, </a:t>
            </a:r>
            <a:r>
              <a:rPr lang="fr-FR" dirty="0" err="1"/>
              <a:t>amériques</a:t>
            </a:r>
            <a:r>
              <a:rPr lang="fr-FR" dirty="0"/>
              <a:t>, </a:t>
            </a:r>
            <a:r>
              <a:rPr lang="fr-FR" dirty="0" err="1"/>
              <a:t>amérique</a:t>
            </a:r>
            <a:r>
              <a:rPr lang="fr-FR" dirty="0"/>
              <a:t> latine), alimentations du monde</a:t>
            </a:r>
          </a:p>
          <a:p>
            <a:endParaRPr lang="fr-FR" dirty="0"/>
          </a:p>
        </p:txBody>
      </p:sp>
      <p:sp>
        <p:nvSpPr>
          <p:cNvPr id="4" name="Espace réservé du numéro de diapositive 3"/>
          <p:cNvSpPr>
            <a:spLocks noGrp="1"/>
          </p:cNvSpPr>
          <p:nvPr>
            <p:ph type="sldNum" sz="quarter" idx="10"/>
          </p:nvPr>
        </p:nvSpPr>
        <p:spPr/>
        <p:txBody>
          <a:bodyPr/>
          <a:lstStyle/>
          <a:p>
            <a:fld id="{3C00C0F2-5880-B240-9B34-3FEFB2273ECC}" type="slidenum">
              <a:rPr lang="fr-FR" smtClean="0"/>
              <a:pPr/>
              <a:t>1</a:t>
            </a:fld>
            <a:endParaRPr lang="fr-FR"/>
          </a:p>
        </p:txBody>
      </p:sp>
    </p:spTree>
    <p:extLst>
      <p:ext uri="{BB962C8B-B14F-4D97-AF65-F5344CB8AC3E}">
        <p14:creationId xmlns:p14="http://schemas.microsoft.com/office/powerpoint/2010/main" val="34242275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fil de la journée et ce qui nous a inspiré</a:t>
            </a:r>
          </a:p>
        </p:txBody>
      </p:sp>
      <p:sp>
        <p:nvSpPr>
          <p:cNvPr id="4" name="Espace réservé du numéro de diapositive 3"/>
          <p:cNvSpPr>
            <a:spLocks noGrp="1"/>
          </p:cNvSpPr>
          <p:nvPr>
            <p:ph type="sldNum" sz="quarter" idx="5"/>
          </p:nvPr>
        </p:nvSpPr>
        <p:spPr/>
        <p:txBody>
          <a:bodyPr/>
          <a:lstStyle/>
          <a:p>
            <a:fld id="{16D5043E-23AE-084A-84AD-39C79B2637F7}" type="slidenum">
              <a:rPr lang="fr-FR" smtClean="0"/>
              <a:t>20</a:t>
            </a:fld>
            <a:endParaRPr lang="fr-FR"/>
          </a:p>
        </p:txBody>
      </p:sp>
    </p:spTree>
    <p:extLst>
      <p:ext uri="{BB962C8B-B14F-4D97-AF65-F5344CB8AC3E}">
        <p14:creationId xmlns:p14="http://schemas.microsoft.com/office/powerpoint/2010/main" val="30030091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Ivresse : Comment nous avons bu, dansé et trébuché sur le chemin de la civilisation ». Comment expliquer qu’une activité d’intoxication alimentaire puisse être aussi centrale dans l’histoire humaine? Il avance que l’ivresse doit avoir eu une véritable fonction évolutive : l’alcool aurait permis aux humains de devenir plus créatifs individuellement et collectivement, et de faciliter la coopération avec des étrangers.</a:t>
            </a:r>
          </a:p>
        </p:txBody>
      </p:sp>
      <p:sp>
        <p:nvSpPr>
          <p:cNvPr id="4" name="Espace réservé du numéro de diapositive 3"/>
          <p:cNvSpPr>
            <a:spLocks noGrp="1"/>
          </p:cNvSpPr>
          <p:nvPr>
            <p:ph type="sldNum" sz="quarter" idx="5"/>
          </p:nvPr>
        </p:nvSpPr>
        <p:spPr/>
        <p:txBody>
          <a:bodyPr/>
          <a:lstStyle/>
          <a:p>
            <a:fld id="{16D5043E-23AE-084A-84AD-39C79B2637F7}" type="slidenum">
              <a:rPr lang="fr-FR" smtClean="0"/>
              <a:pPr/>
              <a:t>23</a:t>
            </a:fld>
            <a:endParaRPr lang="fr-FR"/>
          </a:p>
        </p:txBody>
      </p:sp>
    </p:spTree>
    <p:extLst>
      <p:ext uri="{BB962C8B-B14F-4D97-AF65-F5344CB8AC3E}">
        <p14:creationId xmlns:p14="http://schemas.microsoft.com/office/powerpoint/2010/main" val="35089247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a:p>
            <a:r>
              <a:rPr lang="fr-FR" dirty="0"/>
              <a:t>Merci à toute l’équipe ! (anniv Nicolas) </a:t>
            </a:r>
          </a:p>
          <a:p>
            <a:r>
              <a:rPr lang="fr-FR" dirty="0"/>
              <a:t>soutiens tutelles/FDNC </a:t>
            </a:r>
          </a:p>
          <a:p>
            <a:r>
              <a:rPr lang="fr-FR" dirty="0"/>
              <a:t>Copil</a:t>
            </a:r>
          </a:p>
          <a:p>
            <a:r>
              <a:rPr lang="fr-FR" dirty="0"/>
              <a:t>Technique/</a:t>
            </a:r>
            <a:r>
              <a:rPr lang="fr-FR" dirty="0" err="1"/>
              <a:t>trad</a:t>
            </a:r>
            <a:endParaRPr lang="fr-FR" dirty="0"/>
          </a:p>
        </p:txBody>
      </p:sp>
      <p:sp>
        <p:nvSpPr>
          <p:cNvPr id="4" name="Espace réservé du numéro de diapositive 3"/>
          <p:cNvSpPr>
            <a:spLocks noGrp="1"/>
          </p:cNvSpPr>
          <p:nvPr>
            <p:ph type="sldNum" sz="quarter" idx="10"/>
          </p:nvPr>
        </p:nvSpPr>
        <p:spPr/>
        <p:txBody>
          <a:bodyPr/>
          <a:lstStyle/>
          <a:p>
            <a:fld id="{3C00C0F2-5880-B240-9B34-3FEFB2273ECC}" type="slidenum">
              <a:rPr lang="fr-FR" smtClean="0"/>
              <a:pPr/>
              <a:t>26</a:t>
            </a:fld>
            <a:endParaRPr lang="fr-FR"/>
          </a:p>
        </p:txBody>
      </p:sp>
    </p:spTree>
    <p:extLst>
      <p:ext uri="{BB962C8B-B14F-4D97-AF65-F5344CB8AC3E}">
        <p14:creationId xmlns:p14="http://schemas.microsoft.com/office/powerpoint/2010/main" val="2532445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6D5043E-23AE-084A-84AD-39C79B2637F7}" type="slidenum">
              <a:rPr lang="fr-FR" smtClean="0"/>
              <a:pPr/>
              <a:t>2</a:t>
            </a:fld>
            <a:endParaRPr lang="fr-FR"/>
          </a:p>
        </p:txBody>
      </p:sp>
    </p:spTree>
    <p:extLst>
      <p:ext uri="{BB962C8B-B14F-4D97-AF65-F5344CB8AC3E}">
        <p14:creationId xmlns:p14="http://schemas.microsoft.com/office/powerpoint/2010/main" val="1574013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6D5043E-23AE-084A-84AD-39C79B2637F7}" type="slidenum">
              <a:rPr lang="fr-FR" smtClean="0"/>
              <a:pPr/>
              <a:t>5</a:t>
            </a:fld>
            <a:endParaRPr lang="fr-FR"/>
          </a:p>
        </p:txBody>
      </p:sp>
    </p:spTree>
    <p:extLst>
      <p:ext uri="{BB962C8B-B14F-4D97-AF65-F5344CB8AC3E}">
        <p14:creationId xmlns:p14="http://schemas.microsoft.com/office/powerpoint/2010/main" val="6192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6D5043E-23AE-084A-84AD-39C79B2637F7}" type="slidenum">
              <a:rPr lang="fr-FR" smtClean="0"/>
              <a:pPr/>
              <a:t>8</a:t>
            </a:fld>
            <a:endParaRPr lang="fr-FR"/>
          </a:p>
        </p:txBody>
      </p:sp>
    </p:spTree>
    <p:extLst>
      <p:ext uri="{BB962C8B-B14F-4D97-AF65-F5344CB8AC3E}">
        <p14:creationId xmlns:p14="http://schemas.microsoft.com/office/powerpoint/2010/main" val="1011654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C00C0F2-5880-B240-9B34-3FEFB2273ECC}" type="slidenum">
              <a:rPr lang="fr-FR" smtClean="0"/>
              <a:t>11</a:t>
            </a:fld>
            <a:endParaRPr lang="fr-FR"/>
          </a:p>
        </p:txBody>
      </p:sp>
    </p:spTree>
    <p:extLst>
      <p:ext uri="{BB962C8B-B14F-4D97-AF65-F5344CB8AC3E}">
        <p14:creationId xmlns:p14="http://schemas.microsoft.com/office/powerpoint/2010/main" val="2200175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3C00C0F2-5880-B240-9B34-3FEFB2273ECC}" type="slidenum">
              <a:rPr lang="fr-FR" smtClean="0"/>
              <a:t>14</a:t>
            </a:fld>
            <a:endParaRPr lang="fr-FR"/>
          </a:p>
        </p:txBody>
      </p:sp>
    </p:spTree>
    <p:extLst>
      <p:ext uri="{BB962C8B-B14F-4D97-AF65-F5344CB8AC3E}">
        <p14:creationId xmlns:p14="http://schemas.microsoft.com/office/powerpoint/2010/main" val="1733830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r>
              <a:rPr lang="fr-FR" dirty="0"/>
              <a:t>Intervenants : croiser les regards d’anthropologues, sociologues, conservateurs de musée, artistes plasticien, historiens, nutritionniste, (détours par Kazakhstan, Ethiopie, Guatemala…)</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Déséquilibre en genres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Merci de vous être déplacés (</a:t>
            </a:r>
            <a:r>
              <a:rPr lang="fr-FR" dirty="0" err="1"/>
              <a:t>Pharo</a:t>
            </a:r>
            <a:r>
              <a:rPr lang="fr-FR" dirty="0"/>
              <a:t>)</a:t>
            </a:r>
          </a:p>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3C00C0F2-5880-B240-9B34-3FEFB2273ECC}" type="slidenum">
              <a:rPr lang="fr-FR" smtClean="0"/>
              <a:pPr/>
              <a:t>16</a:t>
            </a:fld>
            <a:endParaRPr lang="fr-FR"/>
          </a:p>
        </p:txBody>
      </p:sp>
    </p:spTree>
    <p:extLst>
      <p:ext uri="{BB962C8B-B14F-4D97-AF65-F5344CB8AC3E}">
        <p14:creationId xmlns:p14="http://schemas.microsoft.com/office/powerpoint/2010/main" val="554044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Fonds iconographique de la BNF / Paris 1928</a:t>
            </a:r>
          </a:p>
          <a:p>
            <a:r>
              <a:rPr lang="fr-FR" dirty="0"/>
              <a:t>Cocher Hartmann</a:t>
            </a:r>
          </a:p>
          <a:p>
            <a:r>
              <a:rPr lang="fr-FR" dirty="0"/>
              <a:t>De la boisson comme vecteur de convivialité (Maurice…)</a:t>
            </a:r>
          </a:p>
          <a:p>
            <a:r>
              <a:rPr lang="fr-FR" dirty="0"/>
              <a:t>Et justement donc, les boissons, des aliments comme les autres ?</a:t>
            </a:r>
          </a:p>
        </p:txBody>
      </p:sp>
      <p:sp>
        <p:nvSpPr>
          <p:cNvPr id="4" name="Espace réservé du numéro de diapositive 3"/>
          <p:cNvSpPr>
            <a:spLocks noGrp="1"/>
          </p:cNvSpPr>
          <p:nvPr>
            <p:ph type="sldNum" sz="quarter" idx="5"/>
          </p:nvPr>
        </p:nvSpPr>
        <p:spPr/>
        <p:txBody>
          <a:bodyPr/>
          <a:lstStyle/>
          <a:p>
            <a:fld id="{16D5043E-23AE-084A-84AD-39C79B2637F7}" type="slidenum">
              <a:rPr lang="fr-FR" smtClean="0"/>
              <a:pPr/>
              <a:t>17</a:t>
            </a:fld>
            <a:endParaRPr lang="fr-FR"/>
          </a:p>
        </p:txBody>
      </p:sp>
    </p:spTree>
    <p:extLst>
      <p:ext uri="{BB962C8B-B14F-4D97-AF65-F5344CB8AC3E}">
        <p14:creationId xmlns:p14="http://schemas.microsoft.com/office/powerpoint/2010/main" val="1202281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None/>
            </a:pPr>
            <a:r>
              <a:rPr lang="fr-FR" b="1" dirty="0"/>
              <a:t>OUI</a:t>
            </a:r>
          </a:p>
          <a:p>
            <a:r>
              <a:rPr lang="fr-FR" dirty="0"/>
              <a:t>Les boissons s’inscrivent dans les mêmes problématiques et les mêmes dynamiques que l’alimentation dans son ensemble : elles sont des productions agricoles, des produits industriels et des objets de consommation qui mêlent goûts, plaisirs et déplaisirs, culture et imaginaires, besoins physiologiques, sociabilité et convivialité (les lieux du boire), apprentissage, contraintes, esthétique, normes morales, accès à la ressource, mondialisation, etc.</a:t>
            </a:r>
          </a:p>
          <a:p>
            <a:r>
              <a:rPr lang="fr-FR" dirty="0"/>
              <a:t>On retrouve les mêmes processus d’amélioration de la qualité, de diversification des produits, de recherche de l’exotisme, de distinction sociale ou de recherche de naturalité et de produits santé (voir le succès des boissons fermentées artisanales comme le </a:t>
            </a:r>
            <a:r>
              <a:rPr lang="fr-FR" dirty="0" err="1"/>
              <a:t>kombucha</a:t>
            </a:r>
            <a:r>
              <a:rPr lang="fr-FR" dirty="0"/>
              <a:t> ou le </a:t>
            </a:r>
            <a:r>
              <a:rPr lang="fr-FR" dirty="0" err="1"/>
              <a:t>fekir</a:t>
            </a:r>
            <a:r>
              <a:rPr lang="fr-FR" dirty="0"/>
              <a:t>)</a:t>
            </a:r>
          </a:p>
          <a:p>
            <a:pPr marL="0" indent="0">
              <a:buNone/>
            </a:pPr>
            <a:r>
              <a:rPr lang="fr-FR" b="1" dirty="0"/>
              <a:t>NON</a:t>
            </a:r>
          </a:p>
          <a:p>
            <a:r>
              <a:rPr lang="fr-FR" dirty="0"/>
              <a:t>produits psychoactifs (thé, café, vin &amp; spiritueux, sodas) : ils procurent enthousiasme et ivresse, ils satisfont nos manies et nos addictions. </a:t>
            </a:r>
          </a:p>
          <a:p>
            <a:r>
              <a:rPr lang="fr-FR" dirty="0"/>
              <a:t>L’économiste Gilles Allaire, définit l’alimentation addictive comme une « part maudite » : l’ivresse n’est que passagère et souvent s’y profile le malheur  + c’est une composante de l’alimentation que l’on refuse de voir ou de prendre en compte dans les pensées utilitaristes. </a:t>
            </a:r>
          </a:p>
          <a:p>
            <a:r>
              <a:rPr lang="fr-FR" dirty="0"/>
              <a:t>On peut en dire de même du sucre, dans le reste de l’alimentation</a:t>
            </a:r>
          </a:p>
          <a:p>
            <a:r>
              <a:rPr lang="fr-FR" dirty="0"/>
              <a:t>Donc « un aliment comme les autres? » oui, mais non, finalement oui, enfin vous verrez (vous vous en ferez votre propre idée en fin de journée)</a:t>
            </a:r>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16D5043E-23AE-084A-84AD-39C79B2637F7}" type="slidenum">
              <a:rPr lang="fr-FR" smtClean="0"/>
              <a:pPr/>
              <a:t>18</a:t>
            </a:fld>
            <a:endParaRPr lang="fr-FR"/>
          </a:p>
        </p:txBody>
      </p:sp>
    </p:spTree>
    <p:extLst>
      <p:ext uri="{BB962C8B-B14F-4D97-AF65-F5344CB8AC3E}">
        <p14:creationId xmlns:p14="http://schemas.microsoft.com/office/powerpoint/2010/main" val="576548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F995F4-5883-4B4C-BC6F-CBF3AC911C1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EC6E585E-B7E5-8945-B9D6-396FBA1B70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C2A56F4E-BA08-D44A-A99E-9005E03066E4}"/>
              </a:ext>
            </a:extLst>
          </p:cNvPr>
          <p:cNvSpPr>
            <a:spLocks noGrp="1"/>
          </p:cNvSpPr>
          <p:nvPr>
            <p:ph type="dt" sz="half" idx="10"/>
          </p:nvPr>
        </p:nvSpPr>
        <p:spPr/>
        <p:txBody>
          <a:bodyPr/>
          <a:lstStyle/>
          <a:p>
            <a:fld id="{433667F2-C5F9-F548-BF0F-DCDB678BC1EF}" type="datetimeFigureOut">
              <a:rPr lang="fr-FR" smtClean="0"/>
              <a:pPr/>
              <a:t>10/06/2022</a:t>
            </a:fld>
            <a:endParaRPr lang="fr-FR"/>
          </a:p>
        </p:txBody>
      </p:sp>
      <p:sp>
        <p:nvSpPr>
          <p:cNvPr id="5" name="Espace réservé du pied de page 4">
            <a:extLst>
              <a:ext uri="{FF2B5EF4-FFF2-40B4-BE49-F238E27FC236}">
                <a16:creationId xmlns:a16="http://schemas.microsoft.com/office/drawing/2014/main" id="{AE1F72A0-15A8-6D49-99BE-D6C444D8AC4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4CE4F7E-FF4B-A940-A26A-D22368FD81DE}"/>
              </a:ext>
            </a:extLst>
          </p:cNvPr>
          <p:cNvSpPr>
            <a:spLocks noGrp="1"/>
          </p:cNvSpPr>
          <p:nvPr>
            <p:ph type="sldNum" sz="quarter" idx="12"/>
          </p:nvPr>
        </p:nvSpPr>
        <p:spPr/>
        <p:txBody>
          <a:bodyPr/>
          <a:lstStyle/>
          <a:p>
            <a:fld id="{1E3DC2A9-8253-2843-A9AC-C5774222897F}" type="slidenum">
              <a:rPr lang="fr-FR" smtClean="0"/>
              <a:pPr/>
              <a:t>‹N°›</a:t>
            </a:fld>
            <a:endParaRPr lang="fr-FR"/>
          </a:p>
        </p:txBody>
      </p:sp>
    </p:spTree>
    <p:extLst>
      <p:ext uri="{BB962C8B-B14F-4D97-AF65-F5344CB8AC3E}">
        <p14:creationId xmlns:p14="http://schemas.microsoft.com/office/powerpoint/2010/main" val="275753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E114E0-2BD1-244F-8665-138F1AF8C11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7908D57-6AC2-4E4D-B0F3-DBB998044C62}"/>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24BF44FA-A66D-7E4F-B889-9686661BC4D8}"/>
              </a:ext>
            </a:extLst>
          </p:cNvPr>
          <p:cNvSpPr>
            <a:spLocks noGrp="1"/>
          </p:cNvSpPr>
          <p:nvPr>
            <p:ph type="dt" sz="half" idx="10"/>
          </p:nvPr>
        </p:nvSpPr>
        <p:spPr/>
        <p:txBody>
          <a:bodyPr/>
          <a:lstStyle/>
          <a:p>
            <a:fld id="{433667F2-C5F9-F548-BF0F-DCDB678BC1EF}" type="datetimeFigureOut">
              <a:rPr lang="fr-FR" smtClean="0"/>
              <a:pPr/>
              <a:t>10/06/2022</a:t>
            </a:fld>
            <a:endParaRPr lang="fr-FR"/>
          </a:p>
        </p:txBody>
      </p:sp>
      <p:sp>
        <p:nvSpPr>
          <p:cNvPr id="5" name="Espace réservé du pied de page 4">
            <a:extLst>
              <a:ext uri="{FF2B5EF4-FFF2-40B4-BE49-F238E27FC236}">
                <a16:creationId xmlns:a16="http://schemas.microsoft.com/office/drawing/2014/main" id="{2A55EE38-8DA7-6346-957E-E460802CA5A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A703E2B-4377-8A49-A3FC-A4D2EB9CF5F8}"/>
              </a:ext>
            </a:extLst>
          </p:cNvPr>
          <p:cNvSpPr>
            <a:spLocks noGrp="1"/>
          </p:cNvSpPr>
          <p:nvPr>
            <p:ph type="sldNum" sz="quarter" idx="12"/>
          </p:nvPr>
        </p:nvSpPr>
        <p:spPr/>
        <p:txBody>
          <a:bodyPr/>
          <a:lstStyle/>
          <a:p>
            <a:fld id="{1E3DC2A9-8253-2843-A9AC-C5774222897F}" type="slidenum">
              <a:rPr lang="fr-FR" smtClean="0"/>
              <a:pPr/>
              <a:t>‹N°›</a:t>
            </a:fld>
            <a:endParaRPr lang="fr-FR"/>
          </a:p>
        </p:txBody>
      </p:sp>
    </p:spTree>
    <p:extLst>
      <p:ext uri="{BB962C8B-B14F-4D97-AF65-F5344CB8AC3E}">
        <p14:creationId xmlns:p14="http://schemas.microsoft.com/office/powerpoint/2010/main" val="2222455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AB19C2F-FD98-7E41-AC5E-431AFDA9C24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F2FDDDA-94A1-7142-BF98-E102D541DC42}"/>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F3FB85EA-FAD6-7E49-960F-85BFE6573E4E}"/>
              </a:ext>
            </a:extLst>
          </p:cNvPr>
          <p:cNvSpPr>
            <a:spLocks noGrp="1"/>
          </p:cNvSpPr>
          <p:nvPr>
            <p:ph type="dt" sz="half" idx="10"/>
          </p:nvPr>
        </p:nvSpPr>
        <p:spPr/>
        <p:txBody>
          <a:bodyPr/>
          <a:lstStyle/>
          <a:p>
            <a:fld id="{433667F2-C5F9-F548-BF0F-DCDB678BC1EF}" type="datetimeFigureOut">
              <a:rPr lang="fr-FR" smtClean="0"/>
              <a:pPr/>
              <a:t>10/06/2022</a:t>
            </a:fld>
            <a:endParaRPr lang="fr-FR"/>
          </a:p>
        </p:txBody>
      </p:sp>
      <p:sp>
        <p:nvSpPr>
          <p:cNvPr id="5" name="Espace réservé du pied de page 4">
            <a:extLst>
              <a:ext uri="{FF2B5EF4-FFF2-40B4-BE49-F238E27FC236}">
                <a16:creationId xmlns:a16="http://schemas.microsoft.com/office/drawing/2014/main" id="{1289A951-1DDB-944D-9DD4-D4DA3F7E4F0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F3ABD37-5AAB-9E40-BBA1-8C6C361F5EBF}"/>
              </a:ext>
            </a:extLst>
          </p:cNvPr>
          <p:cNvSpPr>
            <a:spLocks noGrp="1"/>
          </p:cNvSpPr>
          <p:nvPr>
            <p:ph type="sldNum" sz="quarter" idx="12"/>
          </p:nvPr>
        </p:nvSpPr>
        <p:spPr/>
        <p:txBody>
          <a:bodyPr/>
          <a:lstStyle/>
          <a:p>
            <a:fld id="{1E3DC2A9-8253-2843-A9AC-C5774222897F}" type="slidenum">
              <a:rPr lang="fr-FR" smtClean="0"/>
              <a:pPr/>
              <a:t>‹N°›</a:t>
            </a:fld>
            <a:endParaRPr lang="fr-FR"/>
          </a:p>
        </p:txBody>
      </p:sp>
    </p:spTree>
    <p:extLst>
      <p:ext uri="{BB962C8B-B14F-4D97-AF65-F5344CB8AC3E}">
        <p14:creationId xmlns:p14="http://schemas.microsoft.com/office/powerpoint/2010/main" val="4072455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FFFB05-7147-AA40-91F6-64525552DC9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E705277-91FD-6648-AB0B-FC20180E665A}"/>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5C1FAFBF-B825-7B4C-8A63-A2364011C52E}"/>
              </a:ext>
            </a:extLst>
          </p:cNvPr>
          <p:cNvSpPr>
            <a:spLocks noGrp="1"/>
          </p:cNvSpPr>
          <p:nvPr>
            <p:ph type="dt" sz="half" idx="10"/>
          </p:nvPr>
        </p:nvSpPr>
        <p:spPr/>
        <p:txBody>
          <a:bodyPr/>
          <a:lstStyle/>
          <a:p>
            <a:fld id="{433667F2-C5F9-F548-BF0F-DCDB678BC1EF}" type="datetimeFigureOut">
              <a:rPr lang="fr-FR" smtClean="0"/>
              <a:pPr/>
              <a:t>10/06/2022</a:t>
            </a:fld>
            <a:endParaRPr lang="fr-FR"/>
          </a:p>
        </p:txBody>
      </p:sp>
      <p:sp>
        <p:nvSpPr>
          <p:cNvPr id="5" name="Espace réservé du pied de page 4">
            <a:extLst>
              <a:ext uri="{FF2B5EF4-FFF2-40B4-BE49-F238E27FC236}">
                <a16:creationId xmlns:a16="http://schemas.microsoft.com/office/drawing/2014/main" id="{19394E08-0D24-0548-A733-BCBAB5B8872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A7BE576-95C9-FF40-A42B-BF60B54FC792}"/>
              </a:ext>
            </a:extLst>
          </p:cNvPr>
          <p:cNvSpPr>
            <a:spLocks noGrp="1"/>
          </p:cNvSpPr>
          <p:nvPr>
            <p:ph type="sldNum" sz="quarter" idx="12"/>
          </p:nvPr>
        </p:nvSpPr>
        <p:spPr/>
        <p:txBody>
          <a:bodyPr/>
          <a:lstStyle/>
          <a:p>
            <a:fld id="{1E3DC2A9-8253-2843-A9AC-C5774222897F}" type="slidenum">
              <a:rPr lang="fr-FR" smtClean="0"/>
              <a:pPr/>
              <a:t>‹N°›</a:t>
            </a:fld>
            <a:endParaRPr lang="fr-FR"/>
          </a:p>
        </p:txBody>
      </p:sp>
    </p:spTree>
    <p:extLst>
      <p:ext uri="{BB962C8B-B14F-4D97-AF65-F5344CB8AC3E}">
        <p14:creationId xmlns:p14="http://schemas.microsoft.com/office/powerpoint/2010/main" val="4153426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246CDB-3129-034E-AF56-7ACA10E5FB9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33C56CC-EC45-7046-9FCD-6F7CA191F2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72C4F262-6690-3A49-8180-9C33ECEB6E76}"/>
              </a:ext>
            </a:extLst>
          </p:cNvPr>
          <p:cNvSpPr>
            <a:spLocks noGrp="1"/>
          </p:cNvSpPr>
          <p:nvPr>
            <p:ph type="dt" sz="half" idx="10"/>
          </p:nvPr>
        </p:nvSpPr>
        <p:spPr/>
        <p:txBody>
          <a:bodyPr/>
          <a:lstStyle/>
          <a:p>
            <a:fld id="{433667F2-C5F9-F548-BF0F-DCDB678BC1EF}" type="datetimeFigureOut">
              <a:rPr lang="fr-FR" smtClean="0"/>
              <a:pPr/>
              <a:t>10/06/2022</a:t>
            </a:fld>
            <a:endParaRPr lang="fr-FR"/>
          </a:p>
        </p:txBody>
      </p:sp>
      <p:sp>
        <p:nvSpPr>
          <p:cNvPr id="5" name="Espace réservé du pied de page 4">
            <a:extLst>
              <a:ext uri="{FF2B5EF4-FFF2-40B4-BE49-F238E27FC236}">
                <a16:creationId xmlns:a16="http://schemas.microsoft.com/office/drawing/2014/main" id="{A40B6B87-7A8E-7D46-BBE5-8F5A57E80AB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153D0B0-E468-6F45-8F89-1055AA521F25}"/>
              </a:ext>
            </a:extLst>
          </p:cNvPr>
          <p:cNvSpPr>
            <a:spLocks noGrp="1"/>
          </p:cNvSpPr>
          <p:nvPr>
            <p:ph type="sldNum" sz="quarter" idx="12"/>
          </p:nvPr>
        </p:nvSpPr>
        <p:spPr/>
        <p:txBody>
          <a:bodyPr/>
          <a:lstStyle/>
          <a:p>
            <a:fld id="{1E3DC2A9-8253-2843-A9AC-C5774222897F}" type="slidenum">
              <a:rPr lang="fr-FR" smtClean="0"/>
              <a:pPr/>
              <a:t>‹N°›</a:t>
            </a:fld>
            <a:endParaRPr lang="fr-FR"/>
          </a:p>
        </p:txBody>
      </p:sp>
    </p:spTree>
    <p:extLst>
      <p:ext uri="{BB962C8B-B14F-4D97-AF65-F5344CB8AC3E}">
        <p14:creationId xmlns:p14="http://schemas.microsoft.com/office/powerpoint/2010/main" val="872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5BC41F-CE61-A340-9F31-E840E151CD0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58EB8F5-25D1-D846-9E89-D2CFA522E543}"/>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934DB305-0FFD-524E-B0F2-59B3C57AC1E3}"/>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E0661F17-987F-F943-96BD-6BDFD4B5D783}"/>
              </a:ext>
            </a:extLst>
          </p:cNvPr>
          <p:cNvSpPr>
            <a:spLocks noGrp="1"/>
          </p:cNvSpPr>
          <p:nvPr>
            <p:ph type="dt" sz="half" idx="10"/>
          </p:nvPr>
        </p:nvSpPr>
        <p:spPr/>
        <p:txBody>
          <a:bodyPr/>
          <a:lstStyle/>
          <a:p>
            <a:fld id="{433667F2-C5F9-F548-BF0F-DCDB678BC1EF}" type="datetimeFigureOut">
              <a:rPr lang="fr-FR" smtClean="0"/>
              <a:pPr/>
              <a:t>10/06/2022</a:t>
            </a:fld>
            <a:endParaRPr lang="fr-FR"/>
          </a:p>
        </p:txBody>
      </p:sp>
      <p:sp>
        <p:nvSpPr>
          <p:cNvPr id="6" name="Espace réservé du pied de page 5">
            <a:extLst>
              <a:ext uri="{FF2B5EF4-FFF2-40B4-BE49-F238E27FC236}">
                <a16:creationId xmlns:a16="http://schemas.microsoft.com/office/drawing/2014/main" id="{67528A1E-A784-1B40-ADC2-5790D2F6F2B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21DA232-D3E0-1143-B26F-D81E4EB0B221}"/>
              </a:ext>
            </a:extLst>
          </p:cNvPr>
          <p:cNvSpPr>
            <a:spLocks noGrp="1"/>
          </p:cNvSpPr>
          <p:nvPr>
            <p:ph type="sldNum" sz="quarter" idx="12"/>
          </p:nvPr>
        </p:nvSpPr>
        <p:spPr/>
        <p:txBody>
          <a:bodyPr/>
          <a:lstStyle/>
          <a:p>
            <a:fld id="{1E3DC2A9-8253-2843-A9AC-C5774222897F}" type="slidenum">
              <a:rPr lang="fr-FR" smtClean="0"/>
              <a:pPr/>
              <a:t>‹N°›</a:t>
            </a:fld>
            <a:endParaRPr lang="fr-FR"/>
          </a:p>
        </p:txBody>
      </p:sp>
    </p:spTree>
    <p:extLst>
      <p:ext uri="{BB962C8B-B14F-4D97-AF65-F5344CB8AC3E}">
        <p14:creationId xmlns:p14="http://schemas.microsoft.com/office/powerpoint/2010/main" val="2685023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BD33F8-9F52-7A43-925B-E9D1C9933855}"/>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6524E0D6-2EDA-CC49-B24C-B709D54CCD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227B1329-2575-6E43-AEB6-CE8F47159794}"/>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A7857074-7992-8B49-A521-C2AC8EB3F5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F9F79E08-D8F3-7848-9E03-A21CFB34BE5F}"/>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A9F9D7E4-9CDC-B34D-9751-90650AEA1311}"/>
              </a:ext>
            </a:extLst>
          </p:cNvPr>
          <p:cNvSpPr>
            <a:spLocks noGrp="1"/>
          </p:cNvSpPr>
          <p:nvPr>
            <p:ph type="dt" sz="half" idx="10"/>
          </p:nvPr>
        </p:nvSpPr>
        <p:spPr/>
        <p:txBody>
          <a:bodyPr/>
          <a:lstStyle/>
          <a:p>
            <a:fld id="{433667F2-C5F9-F548-BF0F-DCDB678BC1EF}" type="datetimeFigureOut">
              <a:rPr lang="fr-FR" smtClean="0"/>
              <a:pPr/>
              <a:t>10/06/2022</a:t>
            </a:fld>
            <a:endParaRPr lang="fr-FR"/>
          </a:p>
        </p:txBody>
      </p:sp>
      <p:sp>
        <p:nvSpPr>
          <p:cNvPr id="8" name="Espace réservé du pied de page 7">
            <a:extLst>
              <a:ext uri="{FF2B5EF4-FFF2-40B4-BE49-F238E27FC236}">
                <a16:creationId xmlns:a16="http://schemas.microsoft.com/office/drawing/2014/main" id="{B6EEC81F-54EA-FB42-98FA-1009E42D530D}"/>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4BA8161F-9072-A44F-B7BE-8EC6A7CAE544}"/>
              </a:ext>
            </a:extLst>
          </p:cNvPr>
          <p:cNvSpPr>
            <a:spLocks noGrp="1"/>
          </p:cNvSpPr>
          <p:nvPr>
            <p:ph type="sldNum" sz="quarter" idx="12"/>
          </p:nvPr>
        </p:nvSpPr>
        <p:spPr/>
        <p:txBody>
          <a:bodyPr/>
          <a:lstStyle/>
          <a:p>
            <a:fld id="{1E3DC2A9-8253-2843-A9AC-C5774222897F}" type="slidenum">
              <a:rPr lang="fr-FR" smtClean="0"/>
              <a:pPr/>
              <a:t>‹N°›</a:t>
            </a:fld>
            <a:endParaRPr lang="fr-FR"/>
          </a:p>
        </p:txBody>
      </p:sp>
    </p:spTree>
    <p:extLst>
      <p:ext uri="{BB962C8B-B14F-4D97-AF65-F5344CB8AC3E}">
        <p14:creationId xmlns:p14="http://schemas.microsoft.com/office/powerpoint/2010/main" val="1129134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042F3E-3F44-B041-BB1D-7466913FA59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73194FEF-AA9E-A84A-88B5-B91718D00882}"/>
              </a:ext>
            </a:extLst>
          </p:cNvPr>
          <p:cNvSpPr>
            <a:spLocks noGrp="1"/>
          </p:cNvSpPr>
          <p:nvPr>
            <p:ph type="dt" sz="half" idx="10"/>
          </p:nvPr>
        </p:nvSpPr>
        <p:spPr/>
        <p:txBody>
          <a:bodyPr/>
          <a:lstStyle/>
          <a:p>
            <a:fld id="{433667F2-C5F9-F548-BF0F-DCDB678BC1EF}" type="datetimeFigureOut">
              <a:rPr lang="fr-FR" smtClean="0"/>
              <a:pPr/>
              <a:t>10/06/2022</a:t>
            </a:fld>
            <a:endParaRPr lang="fr-FR"/>
          </a:p>
        </p:txBody>
      </p:sp>
      <p:sp>
        <p:nvSpPr>
          <p:cNvPr id="4" name="Espace réservé du pied de page 3">
            <a:extLst>
              <a:ext uri="{FF2B5EF4-FFF2-40B4-BE49-F238E27FC236}">
                <a16:creationId xmlns:a16="http://schemas.microsoft.com/office/drawing/2014/main" id="{C75D79AD-5A39-674F-9E6C-D008B63940D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7489A67-0851-864B-8ED8-0AB72A7D23B6}"/>
              </a:ext>
            </a:extLst>
          </p:cNvPr>
          <p:cNvSpPr>
            <a:spLocks noGrp="1"/>
          </p:cNvSpPr>
          <p:nvPr>
            <p:ph type="sldNum" sz="quarter" idx="12"/>
          </p:nvPr>
        </p:nvSpPr>
        <p:spPr/>
        <p:txBody>
          <a:bodyPr/>
          <a:lstStyle/>
          <a:p>
            <a:fld id="{1E3DC2A9-8253-2843-A9AC-C5774222897F}" type="slidenum">
              <a:rPr lang="fr-FR" smtClean="0"/>
              <a:pPr/>
              <a:t>‹N°›</a:t>
            </a:fld>
            <a:endParaRPr lang="fr-FR"/>
          </a:p>
        </p:txBody>
      </p:sp>
    </p:spTree>
    <p:extLst>
      <p:ext uri="{BB962C8B-B14F-4D97-AF65-F5344CB8AC3E}">
        <p14:creationId xmlns:p14="http://schemas.microsoft.com/office/powerpoint/2010/main" val="880634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547E31E-2263-EA46-A531-3AA43DE2211A}"/>
              </a:ext>
            </a:extLst>
          </p:cNvPr>
          <p:cNvSpPr>
            <a:spLocks noGrp="1"/>
          </p:cNvSpPr>
          <p:nvPr>
            <p:ph type="dt" sz="half" idx="10"/>
          </p:nvPr>
        </p:nvSpPr>
        <p:spPr/>
        <p:txBody>
          <a:bodyPr/>
          <a:lstStyle/>
          <a:p>
            <a:fld id="{433667F2-C5F9-F548-BF0F-DCDB678BC1EF}" type="datetimeFigureOut">
              <a:rPr lang="fr-FR" smtClean="0"/>
              <a:pPr/>
              <a:t>10/06/2022</a:t>
            </a:fld>
            <a:endParaRPr lang="fr-FR"/>
          </a:p>
        </p:txBody>
      </p:sp>
      <p:sp>
        <p:nvSpPr>
          <p:cNvPr id="3" name="Espace réservé du pied de page 2">
            <a:extLst>
              <a:ext uri="{FF2B5EF4-FFF2-40B4-BE49-F238E27FC236}">
                <a16:creationId xmlns:a16="http://schemas.microsoft.com/office/drawing/2014/main" id="{C2CF8CFB-2D14-094E-B07E-40F6B7F0C1D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E404DF1-C49E-AF47-B990-9BBAA2D566F5}"/>
              </a:ext>
            </a:extLst>
          </p:cNvPr>
          <p:cNvSpPr>
            <a:spLocks noGrp="1"/>
          </p:cNvSpPr>
          <p:nvPr>
            <p:ph type="sldNum" sz="quarter" idx="12"/>
          </p:nvPr>
        </p:nvSpPr>
        <p:spPr/>
        <p:txBody>
          <a:bodyPr/>
          <a:lstStyle/>
          <a:p>
            <a:fld id="{1E3DC2A9-8253-2843-A9AC-C5774222897F}" type="slidenum">
              <a:rPr lang="fr-FR" smtClean="0"/>
              <a:pPr/>
              <a:t>‹N°›</a:t>
            </a:fld>
            <a:endParaRPr lang="fr-FR"/>
          </a:p>
        </p:txBody>
      </p:sp>
    </p:spTree>
    <p:extLst>
      <p:ext uri="{BB962C8B-B14F-4D97-AF65-F5344CB8AC3E}">
        <p14:creationId xmlns:p14="http://schemas.microsoft.com/office/powerpoint/2010/main" val="2448767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BB935D-AD0F-E84A-9B6B-E7F2CA76251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3CF78971-C0F4-2E4C-B192-0F36EFC819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FD174ABC-C211-3A43-9ECF-41D2759197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65F1A65A-BF12-A14F-8088-80EF15E4271F}"/>
              </a:ext>
            </a:extLst>
          </p:cNvPr>
          <p:cNvSpPr>
            <a:spLocks noGrp="1"/>
          </p:cNvSpPr>
          <p:nvPr>
            <p:ph type="dt" sz="half" idx="10"/>
          </p:nvPr>
        </p:nvSpPr>
        <p:spPr/>
        <p:txBody>
          <a:bodyPr/>
          <a:lstStyle/>
          <a:p>
            <a:fld id="{433667F2-C5F9-F548-BF0F-DCDB678BC1EF}" type="datetimeFigureOut">
              <a:rPr lang="fr-FR" smtClean="0"/>
              <a:pPr/>
              <a:t>10/06/2022</a:t>
            </a:fld>
            <a:endParaRPr lang="fr-FR"/>
          </a:p>
        </p:txBody>
      </p:sp>
      <p:sp>
        <p:nvSpPr>
          <p:cNvPr id="6" name="Espace réservé du pied de page 5">
            <a:extLst>
              <a:ext uri="{FF2B5EF4-FFF2-40B4-BE49-F238E27FC236}">
                <a16:creationId xmlns:a16="http://schemas.microsoft.com/office/drawing/2014/main" id="{DBC4877B-9C15-5647-A3F0-7B41188C34F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D852841-3787-8547-8ACA-CCE44FD24B24}"/>
              </a:ext>
            </a:extLst>
          </p:cNvPr>
          <p:cNvSpPr>
            <a:spLocks noGrp="1"/>
          </p:cNvSpPr>
          <p:nvPr>
            <p:ph type="sldNum" sz="quarter" idx="12"/>
          </p:nvPr>
        </p:nvSpPr>
        <p:spPr/>
        <p:txBody>
          <a:bodyPr/>
          <a:lstStyle/>
          <a:p>
            <a:fld id="{1E3DC2A9-8253-2843-A9AC-C5774222897F}" type="slidenum">
              <a:rPr lang="fr-FR" smtClean="0"/>
              <a:pPr/>
              <a:t>‹N°›</a:t>
            </a:fld>
            <a:endParaRPr lang="fr-FR"/>
          </a:p>
        </p:txBody>
      </p:sp>
    </p:spTree>
    <p:extLst>
      <p:ext uri="{BB962C8B-B14F-4D97-AF65-F5344CB8AC3E}">
        <p14:creationId xmlns:p14="http://schemas.microsoft.com/office/powerpoint/2010/main" val="3768588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08CA17-EC5F-6A4A-8099-14E6E4E0AF8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6669C26-8C1F-D949-9675-9C27484EE6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24C5391C-0CF9-4940-8055-6C5AE6B5BE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DA4AB077-568C-7842-9400-3CE393E0F5CD}"/>
              </a:ext>
            </a:extLst>
          </p:cNvPr>
          <p:cNvSpPr>
            <a:spLocks noGrp="1"/>
          </p:cNvSpPr>
          <p:nvPr>
            <p:ph type="dt" sz="half" idx="10"/>
          </p:nvPr>
        </p:nvSpPr>
        <p:spPr/>
        <p:txBody>
          <a:bodyPr/>
          <a:lstStyle/>
          <a:p>
            <a:fld id="{433667F2-C5F9-F548-BF0F-DCDB678BC1EF}" type="datetimeFigureOut">
              <a:rPr lang="fr-FR" smtClean="0"/>
              <a:pPr/>
              <a:t>10/06/2022</a:t>
            </a:fld>
            <a:endParaRPr lang="fr-FR"/>
          </a:p>
        </p:txBody>
      </p:sp>
      <p:sp>
        <p:nvSpPr>
          <p:cNvPr id="6" name="Espace réservé du pied de page 5">
            <a:extLst>
              <a:ext uri="{FF2B5EF4-FFF2-40B4-BE49-F238E27FC236}">
                <a16:creationId xmlns:a16="http://schemas.microsoft.com/office/drawing/2014/main" id="{DFCC52E3-1160-024C-AFF8-BBEA6BEE692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D591163-70B8-7845-A1B2-E4FBACDA35D3}"/>
              </a:ext>
            </a:extLst>
          </p:cNvPr>
          <p:cNvSpPr>
            <a:spLocks noGrp="1"/>
          </p:cNvSpPr>
          <p:nvPr>
            <p:ph type="sldNum" sz="quarter" idx="12"/>
          </p:nvPr>
        </p:nvSpPr>
        <p:spPr/>
        <p:txBody>
          <a:bodyPr/>
          <a:lstStyle/>
          <a:p>
            <a:fld id="{1E3DC2A9-8253-2843-A9AC-C5774222897F}" type="slidenum">
              <a:rPr lang="fr-FR" smtClean="0"/>
              <a:pPr/>
              <a:t>‹N°›</a:t>
            </a:fld>
            <a:endParaRPr lang="fr-FR"/>
          </a:p>
        </p:txBody>
      </p:sp>
    </p:spTree>
    <p:extLst>
      <p:ext uri="{BB962C8B-B14F-4D97-AF65-F5344CB8AC3E}">
        <p14:creationId xmlns:p14="http://schemas.microsoft.com/office/powerpoint/2010/main" val="3475584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7E3785D-BA3C-6344-B7E1-D1C43CF8AA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3686889-C22B-BE44-B4FA-1C4568D6AE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642B638D-2664-184F-9CB3-15D3CBF6D5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3667F2-C5F9-F548-BF0F-DCDB678BC1EF}" type="datetimeFigureOut">
              <a:rPr lang="fr-FR" smtClean="0"/>
              <a:pPr/>
              <a:t>10/06/2022</a:t>
            </a:fld>
            <a:endParaRPr lang="fr-FR"/>
          </a:p>
        </p:txBody>
      </p:sp>
      <p:sp>
        <p:nvSpPr>
          <p:cNvPr id="5" name="Espace réservé du pied de page 4">
            <a:extLst>
              <a:ext uri="{FF2B5EF4-FFF2-40B4-BE49-F238E27FC236}">
                <a16:creationId xmlns:a16="http://schemas.microsoft.com/office/drawing/2014/main" id="{798CB33A-6616-9F4A-9A06-00A12EA212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38DCD1C-4414-9748-8315-452019DC13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3DC2A9-8253-2843-A9AC-C5774222897F}" type="slidenum">
              <a:rPr lang="fr-FR" smtClean="0"/>
              <a:pPr/>
              <a:t>‹N°›</a:t>
            </a:fld>
            <a:endParaRPr lang="fr-FR"/>
          </a:p>
        </p:txBody>
      </p:sp>
    </p:spTree>
    <p:extLst>
      <p:ext uri="{BB962C8B-B14F-4D97-AF65-F5344CB8AC3E}">
        <p14:creationId xmlns:p14="http://schemas.microsoft.com/office/powerpoint/2010/main" val="37306080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file:////private/var/folders/6g/x_yc3fb53l57py_bs27ydp2c0000gp/T/pid-429/var/folders/6g/x_yc3fb53l57py_bs27ydp2c0000gp/T/com.microsoft.Word/WebArchiveCopyPasteTempFiles/arton994-a3c61.png%253f1634224767" TargetMode="External"/><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29.tiff"/><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file:////private/var/folders/6g/x_yc3fb53l57py_bs27ydp2c0000gp/T/pid-429/var/folders/6g/x_yc3fb53l57py_bs27ydp2c0000gp/T/com.microsoft.Word/WebArchiveCopyPasteTempFiles/02794BDW_Methodesdinvestigation.jpg%253f1634799372"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tiff"/><Relationship Id="rId4" Type="http://schemas.openxmlformats.org/officeDocument/2006/relationships/image" Target="../media/image31.tiff"/></Relationships>
</file>

<file path=ppt/slides/_rels/slide12.xml.rels><?xml version="1.0" encoding="UTF-8" standalone="yes"?>
<Relationships xmlns="http://schemas.openxmlformats.org/package/2006/relationships"><Relationship Id="rId3" Type="http://schemas.openxmlformats.org/officeDocument/2006/relationships/image" Target="../media/image35.tiff"/><Relationship Id="rId7" Type="http://schemas.openxmlformats.org/officeDocument/2006/relationships/image" Target="../media/image39.tiff"/><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image" Target="../media/image38.tiff"/><Relationship Id="rId5" Type="http://schemas.openxmlformats.org/officeDocument/2006/relationships/image" Target="../media/image37.tiff"/><Relationship Id="rId4" Type="http://schemas.openxmlformats.org/officeDocument/2006/relationships/image" Target="../media/image36.tiff"/></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2.tiff"/><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5.jpeg"/><Relationship Id="rId5" Type="http://schemas.openxmlformats.org/officeDocument/2006/relationships/image" Target="../media/image44.tiff"/><Relationship Id="rId4" Type="http://schemas.openxmlformats.org/officeDocument/2006/relationships/image" Target="../media/image43.tiff"/></Relationships>
</file>

<file path=ppt/slides/_rels/slide1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48.tiff"/></Relationships>
</file>

<file path=ppt/slides/_rels/slide1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1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51.jpeg"/></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54.tif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 Id="rId4" Type="http://schemas.openxmlformats.org/officeDocument/2006/relationships/image" Target="../media/image58.jpeg"/></Relationships>
</file>

<file path=ppt/slides/_rels/slide2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1.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2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tiff"/><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25.xml.rels><?xml version="1.0" encoding="UTF-8" standalone="yes"?>
<Relationships xmlns="http://schemas.openxmlformats.org/package/2006/relationships"><Relationship Id="rId3" Type="http://schemas.openxmlformats.org/officeDocument/2006/relationships/image" Target="../media/image67.tiff"/><Relationship Id="rId2" Type="http://schemas.openxmlformats.org/officeDocument/2006/relationships/image" Target="../media/image66.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file:////var/folders/6g/x_yc3fb53l57py_bs27ydp2c0000gp/T/com.microsoft.Word/WebArchiveCopyPasteTempFiles/2Q==" TargetMode="External"/><Relationship Id="rId7" Type="http://schemas.openxmlformats.org/officeDocument/2006/relationships/image" Target="file:////private/var/folders/6g/x_yc3fb53l57py_bs27ydp2c0000gp/T/pid-429/var/folders/6g/x_yc3fb53l57py_bs27ydp2c0000gp/T/com.microsoft.Word/WebArchiveCopyPasteTempFiles/arton851-d55b6.jpg%253f1618326884" TargetMode="External"/><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file:////private/var/folders/6g/x_yc3fb53l57py_bs27ydp2c0000gp/T/pid-429/var/folders/6g/x_yc3fb53l57py_bs27ydp2c0000gp/T/com.microsoft.Word/WebArchiveCopyPasteTempFiles/header-v3b-71502.png%253f1609772166" TargetMode="Externa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5.tiff"/><Relationship Id="rId3" Type="http://schemas.openxmlformats.org/officeDocument/2006/relationships/image" Target="../media/image10.tiff"/><Relationship Id="rId7" Type="http://schemas.openxmlformats.org/officeDocument/2006/relationships/image" Target="../media/image14.em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tiff"/><Relationship Id="rId5" Type="http://schemas.openxmlformats.org/officeDocument/2006/relationships/image" Target="../media/image12.png"/><Relationship Id="rId4" Type="http://schemas.openxmlformats.org/officeDocument/2006/relationships/image" Target="../media/image11.tiff"/></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file:////private/var/folders/6g/x_yc3fb53l57py_bs27ydp2c0000gp/T/pid-429/var/folders/6g/x_yc3fb53l57py_bs27ydp2c0000gp/T/com.microsoft.Word/WebArchiveCopyPasteTempFiles/arton903-f0fc5.png%253f1629801322"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file:////private/var/folders/6g/x_yc3fb53l57py_bs27ydp2c0000gp/T/pid-429/var/folders/6g/x_yc3fb53l57py_bs27ydp2c0000gp/T/com.microsoft.Word/WebArchiveCopyPasteTempFiles/carte_urbal_en_1er_juillet.png"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tiff"/><Relationship Id="rId4" Type="http://schemas.openxmlformats.org/officeDocument/2006/relationships/image" Target="../media/image21.tiff"/></Relationships>
</file>

<file path=ppt/slides/_rels/slide9.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image" Target="../media/image24.tiff"/><Relationship Id="rId1" Type="http://schemas.openxmlformats.org/officeDocument/2006/relationships/slideLayout" Target="../slideLayouts/slideLayout7.xml"/><Relationship Id="rId4" Type="http://schemas.openxmlformats.org/officeDocument/2006/relationships/image" Target="../media/image26.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00E0D85-24CE-7E49-8509-B271A7E5A7F9}"/>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72147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5AC46D6-0A28-8B43-AD0C-A7159FCE2BCC}"/>
              </a:ext>
            </a:extLst>
          </p:cNvPr>
          <p:cNvSpPr>
            <a:spLocks noGrp="1"/>
          </p:cNvSpPr>
          <p:nvPr>
            <p:ph idx="1"/>
          </p:nvPr>
        </p:nvSpPr>
        <p:spPr>
          <a:xfrm>
            <a:off x="829138" y="459812"/>
            <a:ext cx="6062663" cy="3060700"/>
          </a:xfrm>
        </p:spPr>
        <p:txBody>
          <a:bodyPr>
            <a:normAutofit fontScale="85000" lnSpcReduction="20000"/>
          </a:bodyPr>
          <a:lstStyle/>
          <a:p>
            <a:pPr marL="0" indent="0">
              <a:buNone/>
            </a:pPr>
            <a:endParaRPr lang="fr-FR" dirty="0"/>
          </a:p>
          <a:p>
            <a:pPr marL="0" indent="0">
              <a:buNone/>
            </a:pPr>
            <a:r>
              <a:rPr lang="fr-FR" b="1" dirty="0"/>
              <a:t>Vobsalim34</a:t>
            </a:r>
          </a:p>
          <a:p>
            <a:pPr marL="0" indent="0">
              <a:buNone/>
            </a:pPr>
            <a:r>
              <a:rPr lang="fr-FR" dirty="0"/>
              <a:t>Vers un observatoire des solidarités alimentaires dans l’Hérault</a:t>
            </a:r>
          </a:p>
          <a:p>
            <a:pPr marL="0" indent="0">
              <a:buNone/>
            </a:pPr>
            <a:endParaRPr lang="fr-FR" dirty="0"/>
          </a:p>
          <a:p>
            <a:pPr marL="0" indent="0">
              <a:buNone/>
            </a:pPr>
            <a:r>
              <a:rPr lang="fr-FR" b="1" dirty="0"/>
              <a:t>SOLACI</a:t>
            </a:r>
          </a:p>
          <a:p>
            <a:pPr marL="0" indent="0">
              <a:buNone/>
            </a:pPr>
            <a:r>
              <a:rPr lang="fr-FR" dirty="0"/>
              <a:t>Identification et analyse d’initiatives de solidarités alimentaires citoyennes</a:t>
            </a:r>
          </a:p>
          <a:p>
            <a:pPr marL="0" indent="0">
              <a:buNone/>
            </a:pPr>
            <a:endParaRPr lang="fr-FR" dirty="0"/>
          </a:p>
          <a:p>
            <a:endParaRPr lang="fr-FR" dirty="0"/>
          </a:p>
        </p:txBody>
      </p:sp>
      <p:sp>
        <p:nvSpPr>
          <p:cNvPr id="4" name="Rectangle 2">
            <a:extLst>
              <a:ext uri="{FF2B5EF4-FFF2-40B4-BE49-F238E27FC236}">
                <a16:creationId xmlns:a16="http://schemas.microsoft.com/office/drawing/2014/main" id="{41CCF2EB-4F7B-AE49-8F3A-819F2D640578}"/>
              </a:ext>
            </a:extLst>
          </p:cNvPr>
          <p:cNvSpPr>
            <a:spLocks noChangeArrowheads="1"/>
          </p:cNvSpPr>
          <p:nvPr/>
        </p:nvSpPr>
        <p:spPr bwMode="auto">
          <a:xfrm>
            <a:off x="17534433" y="2128837"/>
            <a:ext cx="2216886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pic>
        <p:nvPicPr>
          <p:cNvPr id="8193" name="Picture 1" descr="/var/folders/6g/x_yc3fb53l57py_bs27ydp2c0000gp/T/com.microsoft.Word/WebArchiveCopyPasteTempFiles/arton994-a3c61.png?1634224767">
            <a:extLst>
              <a:ext uri="{FF2B5EF4-FFF2-40B4-BE49-F238E27FC236}">
                <a16:creationId xmlns:a16="http://schemas.microsoft.com/office/drawing/2014/main" id="{493A4F2E-000D-AB49-B9A6-F785A9F39FBD}"/>
              </a:ext>
            </a:extLst>
          </p:cNvPr>
          <p:cNvPicPr>
            <a:picLocks noChangeAspect="1" noChangeArrowheads="1"/>
          </p:cNvPicPr>
          <p:nvPr/>
        </p:nvPicPr>
        <p:blipFill>
          <a:blip r:embed="rId2" r:link="rId3">
            <a:extLst>
              <a:ext uri="{28A0092B-C50C-407E-A947-70E740481C1C}">
                <a14:useLocalDpi xmlns:a14="http://schemas.microsoft.com/office/drawing/2010/main"/>
              </a:ext>
            </a:extLst>
          </a:blip>
          <a:srcRect/>
          <a:stretch>
            <a:fillRect/>
          </a:stretch>
        </p:blipFill>
        <p:spPr bwMode="auto">
          <a:xfrm>
            <a:off x="9871113" y="0"/>
            <a:ext cx="1702334" cy="2414939"/>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F9A9DDDF-03BD-B44F-9039-B12236DAC75A}"/>
              </a:ext>
            </a:extLst>
          </p:cNvPr>
          <p:cNvPicPr/>
          <p:nvPr/>
        </p:nvPicPr>
        <p:blipFill>
          <a:blip r:embed="rId4" cstate="email">
            <a:extLst>
              <a:ext uri="{28A0092B-C50C-407E-A947-70E740481C1C}">
                <a14:useLocalDpi xmlns:a14="http://schemas.microsoft.com/office/drawing/2010/main"/>
              </a:ext>
            </a:extLst>
          </a:blip>
          <a:stretch>
            <a:fillRect/>
          </a:stretch>
        </p:blipFill>
        <p:spPr>
          <a:xfrm>
            <a:off x="7774877" y="2767621"/>
            <a:ext cx="3798570" cy="2122170"/>
          </a:xfrm>
          <a:prstGeom prst="rect">
            <a:avLst/>
          </a:prstGeom>
          <a:ln>
            <a:solidFill>
              <a:schemeClr val="tx1"/>
            </a:solidFill>
          </a:ln>
        </p:spPr>
      </p:pic>
      <p:sp>
        <p:nvSpPr>
          <p:cNvPr id="2" name="ZoneTexte 1">
            <a:extLst>
              <a:ext uri="{FF2B5EF4-FFF2-40B4-BE49-F238E27FC236}">
                <a16:creationId xmlns:a16="http://schemas.microsoft.com/office/drawing/2014/main" id="{CBACC01A-E1A2-6A4C-BFC4-43DCD18D3FA9}"/>
              </a:ext>
            </a:extLst>
          </p:cNvPr>
          <p:cNvSpPr txBox="1"/>
          <p:nvPr/>
        </p:nvSpPr>
        <p:spPr>
          <a:xfrm>
            <a:off x="7774877" y="2406614"/>
            <a:ext cx="1043747" cy="369332"/>
          </a:xfrm>
          <a:prstGeom prst="rect">
            <a:avLst/>
          </a:prstGeom>
          <a:noFill/>
        </p:spPr>
        <p:txBody>
          <a:bodyPr wrap="none" rtlCol="0">
            <a:spAutoFit/>
          </a:bodyPr>
          <a:lstStyle/>
          <a:p>
            <a:r>
              <a:rPr lang="fr-FR" dirty="0" err="1"/>
              <a:t>Précalim</a:t>
            </a:r>
            <a:r>
              <a:rPr lang="fr-FR" dirty="0"/>
              <a:t>’</a:t>
            </a:r>
          </a:p>
        </p:txBody>
      </p:sp>
      <p:pic>
        <p:nvPicPr>
          <p:cNvPr id="6" name="Image 5">
            <a:extLst>
              <a:ext uri="{FF2B5EF4-FFF2-40B4-BE49-F238E27FC236}">
                <a16:creationId xmlns:a16="http://schemas.microsoft.com/office/drawing/2014/main" id="{579BF398-BF89-3949-8261-CD289B62556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7806" y="3686343"/>
            <a:ext cx="3544784" cy="3032760"/>
          </a:xfrm>
          <a:prstGeom prst="rect">
            <a:avLst/>
          </a:prstGeom>
        </p:spPr>
      </p:pic>
      <p:sp>
        <p:nvSpPr>
          <p:cNvPr id="7" name="ZoneTexte 6">
            <a:extLst>
              <a:ext uri="{FF2B5EF4-FFF2-40B4-BE49-F238E27FC236}">
                <a16:creationId xmlns:a16="http://schemas.microsoft.com/office/drawing/2014/main" id="{A25A0358-3588-3849-A09C-C3BD8EFB4DC7}"/>
              </a:ext>
            </a:extLst>
          </p:cNvPr>
          <p:cNvSpPr txBox="1"/>
          <p:nvPr/>
        </p:nvSpPr>
        <p:spPr>
          <a:xfrm>
            <a:off x="3816334" y="4716407"/>
            <a:ext cx="2283524" cy="1631216"/>
          </a:xfrm>
          <a:prstGeom prst="rect">
            <a:avLst/>
          </a:prstGeom>
          <a:noFill/>
        </p:spPr>
        <p:txBody>
          <a:bodyPr wrap="square" rtlCol="0">
            <a:spAutoFit/>
          </a:bodyPr>
          <a:lstStyle/>
          <a:p>
            <a:r>
              <a:rPr lang="fr-FR" sz="1600" dirty="0"/>
              <a:t>Création d’espaces </a:t>
            </a:r>
          </a:p>
          <a:p>
            <a:r>
              <a:rPr lang="fr-FR" sz="1600" dirty="0"/>
              <a:t>de construction </a:t>
            </a:r>
          </a:p>
          <a:p>
            <a:r>
              <a:rPr lang="fr-FR" sz="1600" dirty="0"/>
              <a:t>d’une démocratie alimentaire </a:t>
            </a:r>
          </a:p>
          <a:p>
            <a:endParaRPr lang="fr-FR" sz="1600" dirty="0"/>
          </a:p>
          <a:p>
            <a:endParaRPr lang="fr-FR" sz="1600" dirty="0"/>
          </a:p>
        </p:txBody>
      </p:sp>
      <p:sp>
        <p:nvSpPr>
          <p:cNvPr id="8" name="ZoneTexte 7">
            <a:extLst>
              <a:ext uri="{FF2B5EF4-FFF2-40B4-BE49-F238E27FC236}">
                <a16:creationId xmlns:a16="http://schemas.microsoft.com/office/drawing/2014/main" id="{2E41BF7D-C581-7346-A8ED-896644E01AF0}"/>
              </a:ext>
            </a:extLst>
          </p:cNvPr>
          <p:cNvSpPr txBox="1"/>
          <p:nvPr/>
        </p:nvSpPr>
        <p:spPr>
          <a:xfrm>
            <a:off x="7774877" y="5250798"/>
            <a:ext cx="3798570" cy="1240313"/>
          </a:xfrm>
          <a:prstGeom prst="rect">
            <a:avLst/>
          </a:prstGeom>
          <a:solidFill>
            <a:schemeClr val="accent3">
              <a:lumMod val="60000"/>
              <a:lumOff val="40000"/>
            </a:schemeClr>
          </a:solidFill>
        </p:spPr>
        <p:txBody>
          <a:bodyPr wrap="square" rtlCol="0">
            <a:spAutoFit/>
          </a:bodyPr>
          <a:lstStyle/>
          <a:p>
            <a:r>
              <a:rPr lang="fr-FR" dirty="0"/>
              <a:t>22-23 septembre 2022</a:t>
            </a:r>
          </a:p>
          <a:p>
            <a:r>
              <a:rPr lang="fr-FR" dirty="0"/>
              <a:t>Rencontres sciences-société</a:t>
            </a:r>
          </a:p>
          <a:p>
            <a:r>
              <a:rPr lang="fr-FR" b="1" dirty="0"/>
              <a:t>« Pour des solidarités alimentaires »</a:t>
            </a:r>
          </a:p>
          <a:p>
            <a:r>
              <a:rPr lang="fr-FR" i="1" dirty="0">
                <a:solidFill>
                  <a:srgbClr val="C00000"/>
                </a:solidFill>
              </a:rPr>
              <a:t>Appel à contributions !</a:t>
            </a:r>
          </a:p>
        </p:txBody>
      </p:sp>
    </p:spTree>
    <p:extLst>
      <p:ext uri="{BB962C8B-B14F-4D97-AF65-F5344CB8AC3E}">
        <p14:creationId xmlns:p14="http://schemas.microsoft.com/office/powerpoint/2010/main" val="2272454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6346" y="530046"/>
            <a:ext cx="4830746" cy="584775"/>
          </a:xfrm>
          <a:prstGeom prst="rect">
            <a:avLst/>
          </a:prstGeom>
          <a:noFill/>
        </p:spPr>
        <p:txBody>
          <a:bodyPr wrap="none" rtlCol="0">
            <a:spAutoFit/>
          </a:bodyPr>
          <a:lstStyle/>
          <a:p>
            <a:r>
              <a:rPr lang="fr-FR" sz="3200" dirty="0">
                <a:solidFill>
                  <a:srgbClr val="C00000"/>
                </a:solidFill>
              </a:rPr>
              <a:t>Diffusion des connaissances</a:t>
            </a:r>
          </a:p>
        </p:txBody>
      </p:sp>
      <p:sp>
        <p:nvSpPr>
          <p:cNvPr id="4" name="Rectangle 2">
            <a:extLst>
              <a:ext uri="{FF2B5EF4-FFF2-40B4-BE49-F238E27FC236}">
                <a16:creationId xmlns:a16="http://schemas.microsoft.com/office/drawing/2014/main" id="{4BF968A2-F2F8-5C42-AC3A-162F83753981}"/>
              </a:ext>
            </a:extLst>
          </p:cNvPr>
          <p:cNvSpPr>
            <a:spLocks noChangeArrowheads="1"/>
          </p:cNvSpPr>
          <p:nvPr/>
        </p:nvSpPr>
        <p:spPr bwMode="auto">
          <a:xfrm>
            <a:off x="8565265" y="41172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7" name="Rectangle 5">
            <a:extLst>
              <a:ext uri="{FF2B5EF4-FFF2-40B4-BE49-F238E27FC236}">
                <a16:creationId xmlns:a16="http://schemas.microsoft.com/office/drawing/2014/main" id="{FFA61B03-6B2E-7D43-94FD-220F3051B1BC}"/>
              </a:ext>
            </a:extLst>
          </p:cNvPr>
          <p:cNvSpPr>
            <a:spLocks noChangeArrowheads="1"/>
          </p:cNvSpPr>
          <p:nvPr/>
        </p:nvSpPr>
        <p:spPr bwMode="auto">
          <a:xfrm>
            <a:off x="0" y="2146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2600" b="0" i="0" u="none" strike="noStrike" cap="none" normalizeH="0" baseline="0">
                <a:ln>
                  <a:noFill/>
                </a:ln>
                <a:solidFill>
                  <a:srgbClr val="C00000"/>
                </a:solidFill>
                <a:effectLst/>
                <a:latin typeface="Georgia" panose="02040502050405020303" pitchFamily="18" charset="0"/>
                <a:ea typeface="Times New Roman" panose="02020603050405020304" pitchFamily="18" charset="0"/>
                <a:cs typeface="Times New Roman" panose="02020603050405020304" pitchFamily="18"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5" name="Rectangle 8">
            <a:extLst>
              <a:ext uri="{FF2B5EF4-FFF2-40B4-BE49-F238E27FC236}">
                <a16:creationId xmlns:a16="http://schemas.microsoft.com/office/drawing/2014/main" id="{0637CE04-4C34-0E4C-9CA6-2D96ABC625A2}"/>
              </a:ext>
            </a:extLst>
          </p:cNvPr>
          <p:cNvSpPr>
            <a:spLocks noChangeArrowheads="1"/>
          </p:cNvSpPr>
          <p:nvPr/>
        </p:nvSpPr>
        <p:spPr bwMode="auto">
          <a:xfrm>
            <a:off x="828675" y="1689100"/>
            <a:ext cx="1943100" cy="116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
        <p:nvSpPr>
          <p:cNvPr id="19" name="Rectangle 10">
            <a:extLst>
              <a:ext uri="{FF2B5EF4-FFF2-40B4-BE49-F238E27FC236}">
                <a16:creationId xmlns:a16="http://schemas.microsoft.com/office/drawing/2014/main" id="{6341566E-7E80-0C4D-A368-B23478D1B5A2}"/>
              </a:ext>
            </a:extLst>
          </p:cNvPr>
          <p:cNvSpPr>
            <a:spLocks noChangeArrowheads="1"/>
          </p:cNvSpPr>
          <p:nvPr/>
        </p:nvSpPr>
        <p:spPr bwMode="auto">
          <a:xfrm>
            <a:off x="8565265" y="1806007"/>
            <a:ext cx="229461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
        <p:nvSpPr>
          <p:cNvPr id="17" name="ZoneTexte 16">
            <a:extLst>
              <a:ext uri="{FF2B5EF4-FFF2-40B4-BE49-F238E27FC236}">
                <a16:creationId xmlns:a16="http://schemas.microsoft.com/office/drawing/2014/main" id="{C8A07C1B-D8D9-7C40-BC5B-5AE31913D360}"/>
              </a:ext>
            </a:extLst>
          </p:cNvPr>
          <p:cNvSpPr txBox="1"/>
          <p:nvPr/>
        </p:nvSpPr>
        <p:spPr>
          <a:xfrm>
            <a:off x="696346" y="2515365"/>
            <a:ext cx="817853" cy="369332"/>
          </a:xfrm>
          <a:prstGeom prst="rect">
            <a:avLst/>
          </a:prstGeom>
          <a:noFill/>
        </p:spPr>
        <p:txBody>
          <a:bodyPr wrap="none" rtlCol="0">
            <a:spAutoFit/>
          </a:bodyPr>
          <a:lstStyle/>
          <a:p>
            <a:r>
              <a:rPr lang="fr-FR" dirty="0"/>
              <a:t>Vidéos</a:t>
            </a:r>
          </a:p>
        </p:txBody>
      </p:sp>
      <p:pic>
        <p:nvPicPr>
          <p:cNvPr id="18" name="Image 17">
            <a:extLst>
              <a:ext uri="{FF2B5EF4-FFF2-40B4-BE49-F238E27FC236}">
                <a16:creationId xmlns:a16="http://schemas.microsoft.com/office/drawing/2014/main" id="{395C68E5-7B93-1346-A524-49153F9E5A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6346" y="2884697"/>
            <a:ext cx="3443189" cy="2448064"/>
          </a:xfrm>
          <a:prstGeom prst="rect">
            <a:avLst/>
          </a:prstGeom>
        </p:spPr>
      </p:pic>
      <p:pic>
        <p:nvPicPr>
          <p:cNvPr id="20" name="Image 19">
            <a:extLst>
              <a:ext uri="{FF2B5EF4-FFF2-40B4-BE49-F238E27FC236}">
                <a16:creationId xmlns:a16="http://schemas.microsoft.com/office/drawing/2014/main" id="{D120F7DE-8FDB-784E-8B98-62512BDD0B6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913252" y="4063185"/>
            <a:ext cx="1837220" cy="2597090"/>
          </a:xfrm>
          <a:prstGeom prst="rect">
            <a:avLst/>
          </a:prstGeom>
        </p:spPr>
      </p:pic>
      <p:pic>
        <p:nvPicPr>
          <p:cNvPr id="21" name="Image 20">
            <a:extLst>
              <a:ext uri="{FF2B5EF4-FFF2-40B4-BE49-F238E27FC236}">
                <a16:creationId xmlns:a16="http://schemas.microsoft.com/office/drawing/2014/main" id="{96585464-3774-9C40-8B25-9263D7C0B09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908264" y="1113329"/>
            <a:ext cx="1837220" cy="2597090"/>
          </a:xfrm>
          <a:prstGeom prst="rect">
            <a:avLst/>
          </a:prstGeom>
        </p:spPr>
      </p:pic>
      <p:pic>
        <p:nvPicPr>
          <p:cNvPr id="22" name="Picture 9" descr="Méthodes d'investigation de l'alimentation et des mangeurs - MIAM - (EAN13  : 9782759233472) | Librairie Quae : des livres au coeur des sciences">
            <a:extLst>
              <a:ext uri="{FF2B5EF4-FFF2-40B4-BE49-F238E27FC236}">
                <a16:creationId xmlns:a16="http://schemas.microsoft.com/office/drawing/2014/main" id="{725FE254-572C-DA4C-8C09-17FA4BD6B86F}"/>
              </a:ext>
            </a:extLst>
          </p:cNvPr>
          <p:cNvPicPr>
            <a:picLocks noChangeAspect="1" noChangeArrowheads="1"/>
          </p:cNvPicPr>
          <p:nvPr/>
        </p:nvPicPr>
        <p:blipFill>
          <a:blip r:embed="rId6" r:link="rId7">
            <a:extLst>
              <a:ext uri="{28A0092B-C50C-407E-A947-70E740481C1C}">
                <a14:useLocalDpi xmlns:a14="http://schemas.microsoft.com/office/drawing/2010/main"/>
              </a:ext>
            </a:extLst>
          </a:blip>
          <a:srcRect/>
          <a:stretch>
            <a:fillRect/>
          </a:stretch>
        </p:blipFill>
        <p:spPr bwMode="auto">
          <a:xfrm>
            <a:off x="5750071" y="2884697"/>
            <a:ext cx="2542669" cy="381400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6740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270F4DC4-E152-BD48-9260-AD9D511A856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042904" y="2771074"/>
            <a:ext cx="1969757" cy="1552610"/>
          </a:xfrm>
          <a:prstGeom prst="rect">
            <a:avLst/>
          </a:prstGeom>
        </p:spPr>
      </p:pic>
      <p:pic>
        <p:nvPicPr>
          <p:cNvPr id="3" name="Image 2">
            <a:extLst>
              <a:ext uri="{FF2B5EF4-FFF2-40B4-BE49-F238E27FC236}">
                <a16:creationId xmlns:a16="http://schemas.microsoft.com/office/drawing/2014/main" id="{EC1F4009-3AF7-A241-ADFC-28435AC4C3F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11334" y="4572000"/>
            <a:ext cx="1969757" cy="1969757"/>
          </a:xfrm>
          <a:prstGeom prst="rect">
            <a:avLst/>
          </a:prstGeom>
        </p:spPr>
      </p:pic>
      <p:pic>
        <p:nvPicPr>
          <p:cNvPr id="4" name="Image 3">
            <a:extLst>
              <a:ext uri="{FF2B5EF4-FFF2-40B4-BE49-F238E27FC236}">
                <a16:creationId xmlns:a16="http://schemas.microsoft.com/office/drawing/2014/main" id="{DCA75962-0999-4949-81C8-FCC6EF25D32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06331" y="3440620"/>
            <a:ext cx="1579930" cy="665234"/>
          </a:xfrm>
          <a:prstGeom prst="rect">
            <a:avLst/>
          </a:prstGeom>
        </p:spPr>
      </p:pic>
      <p:pic>
        <p:nvPicPr>
          <p:cNvPr id="5" name="Image 4">
            <a:extLst>
              <a:ext uri="{FF2B5EF4-FFF2-40B4-BE49-F238E27FC236}">
                <a16:creationId xmlns:a16="http://schemas.microsoft.com/office/drawing/2014/main" id="{AE8FDF97-6CE1-4745-A3AA-0E019C28DF6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28508" y="2335575"/>
            <a:ext cx="2335576" cy="538277"/>
          </a:xfrm>
          <a:prstGeom prst="rect">
            <a:avLst/>
          </a:prstGeom>
        </p:spPr>
      </p:pic>
      <p:pic>
        <p:nvPicPr>
          <p:cNvPr id="6" name="Image 5">
            <a:extLst>
              <a:ext uri="{FF2B5EF4-FFF2-40B4-BE49-F238E27FC236}">
                <a16:creationId xmlns:a16="http://schemas.microsoft.com/office/drawing/2014/main" id="{04B7DB85-BADF-7D4C-865F-AA5D6AAABDA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76172" y="2335575"/>
            <a:ext cx="2805086" cy="4206181"/>
          </a:xfrm>
          <a:prstGeom prst="rect">
            <a:avLst/>
          </a:prstGeom>
        </p:spPr>
      </p:pic>
      <p:pic>
        <p:nvPicPr>
          <p:cNvPr id="7" name="Image 6">
            <a:extLst>
              <a:ext uri="{FF2B5EF4-FFF2-40B4-BE49-F238E27FC236}">
                <a16:creationId xmlns:a16="http://schemas.microsoft.com/office/drawing/2014/main" id="{C27447AE-C7B0-BC47-8B4A-DDB4645E19F1}"/>
              </a:ext>
            </a:extLst>
          </p:cNvPr>
          <p:cNvPicPr>
            <a:picLocks noChangeAspect="1"/>
          </p:cNvPicPr>
          <p:nvPr/>
        </p:nvPicPr>
        <p:blipFill>
          <a:blip r:embed="rId7"/>
          <a:stretch>
            <a:fillRect/>
          </a:stretch>
        </p:blipFill>
        <p:spPr>
          <a:xfrm>
            <a:off x="9042904" y="588887"/>
            <a:ext cx="1933871" cy="1933871"/>
          </a:xfrm>
          <a:prstGeom prst="rect">
            <a:avLst/>
          </a:prstGeom>
        </p:spPr>
      </p:pic>
    </p:spTree>
    <p:extLst>
      <p:ext uri="{BB962C8B-B14F-4D97-AF65-F5344CB8AC3E}">
        <p14:creationId xmlns:p14="http://schemas.microsoft.com/office/powerpoint/2010/main" val="3451716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440CA8CE-5020-E045-AC71-44780BD8BC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6225" y="0"/>
            <a:ext cx="4578724" cy="6858000"/>
          </a:xfrm>
          <a:prstGeom prst="rect">
            <a:avLst/>
          </a:prstGeom>
        </p:spPr>
      </p:pic>
      <p:pic>
        <p:nvPicPr>
          <p:cNvPr id="3" name="Image 2">
            <a:extLst>
              <a:ext uri="{FF2B5EF4-FFF2-40B4-BE49-F238E27FC236}">
                <a16:creationId xmlns:a16="http://schemas.microsoft.com/office/drawing/2014/main" id="{39C2A7CB-1A86-48EC-BA7E-13FA3C1A2D00}"/>
              </a:ext>
            </a:extLst>
          </p:cNvPr>
          <p:cNvPicPr/>
          <p:nvPr/>
        </p:nvPicPr>
        <p:blipFill>
          <a:blip r:embed="rId3" cstate="email">
            <a:extLst>
              <a:ext uri="{28A0092B-C50C-407E-A947-70E740481C1C}">
                <a14:useLocalDpi xmlns:a14="http://schemas.microsoft.com/office/drawing/2010/main"/>
              </a:ext>
            </a:extLst>
          </a:blip>
          <a:stretch>
            <a:fillRect/>
          </a:stretch>
        </p:blipFill>
        <p:spPr>
          <a:xfrm>
            <a:off x="7015057" y="1368107"/>
            <a:ext cx="4574540" cy="4121785"/>
          </a:xfrm>
          <a:prstGeom prst="rect">
            <a:avLst/>
          </a:prstGeom>
        </p:spPr>
      </p:pic>
      <p:sp>
        <p:nvSpPr>
          <p:cNvPr id="4" name="ZoneTexte 3">
            <a:extLst>
              <a:ext uri="{FF2B5EF4-FFF2-40B4-BE49-F238E27FC236}">
                <a16:creationId xmlns:a16="http://schemas.microsoft.com/office/drawing/2014/main" id="{77CEB489-0C8F-5541-A12B-B85C1A86804C}"/>
              </a:ext>
            </a:extLst>
          </p:cNvPr>
          <p:cNvSpPr txBox="1"/>
          <p:nvPr/>
        </p:nvSpPr>
        <p:spPr>
          <a:xfrm>
            <a:off x="7015057" y="5761903"/>
            <a:ext cx="4579262" cy="523220"/>
          </a:xfrm>
          <a:prstGeom prst="rect">
            <a:avLst/>
          </a:prstGeom>
          <a:noFill/>
        </p:spPr>
        <p:txBody>
          <a:bodyPr wrap="square" rtlCol="0">
            <a:spAutoFit/>
          </a:bodyPr>
          <a:lstStyle/>
          <a:p>
            <a:r>
              <a:rPr lang="fr-FR" sz="2800" b="1" dirty="0" err="1">
                <a:solidFill>
                  <a:srgbClr val="C00000"/>
                </a:solidFill>
              </a:rPr>
              <a:t>www.chaireunesco-adm.com</a:t>
            </a:r>
            <a:endParaRPr lang="fr-FR" sz="2800" b="1" dirty="0">
              <a:solidFill>
                <a:srgbClr val="C00000"/>
              </a:solidFill>
            </a:endParaRPr>
          </a:p>
        </p:txBody>
      </p:sp>
    </p:spTree>
    <p:extLst>
      <p:ext uri="{BB962C8B-B14F-4D97-AF65-F5344CB8AC3E}">
        <p14:creationId xmlns:p14="http://schemas.microsoft.com/office/powerpoint/2010/main" val="1825911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70426014-601B-5748-B6B1-33D98C3118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30244" y="971661"/>
            <a:ext cx="2544843" cy="1320894"/>
          </a:xfrm>
          <a:prstGeom prst="rect">
            <a:avLst/>
          </a:prstGeom>
        </p:spPr>
      </p:pic>
      <p:pic>
        <p:nvPicPr>
          <p:cNvPr id="4" name="Image 3">
            <a:extLst>
              <a:ext uri="{FF2B5EF4-FFF2-40B4-BE49-F238E27FC236}">
                <a16:creationId xmlns:a16="http://schemas.microsoft.com/office/drawing/2014/main" id="{B56EE79C-FBCE-C04A-B75E-85D10FD7137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30244" y="3661043"/>
            <a:ext cx="2109500" cy="1681008"/>
          </a:xfrm>
          <a:prstGeom prst="rect">
            <a:avLst/>
          </a:prstGeom>
        </p:spPr>
      </p:pic>
      <p:pic>
        <p:nvPicPr>
          <p:cNvPr id="5" name="Image 4">
            <a:extLst>
              <a:ext uri="{FF2B5EF4-FFF2-40B4-BE49-F238E27FC236}">
                <a16:creationId xmlns:a16="http://schemas.microsoft.com/office/drawing/2014/main" id="{F164A3CF-E7A1-4945-A68A-6D0D85C5CB0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93742" y="791604"/>
            <a:ext cx="2521513" cy="1681008"/>
          </a:xfrm>
          <a:prstGeom prst="rect">
            <a:avLst/>
          </a:prstGeom>
        </p:spPr>
      </p:pic>
      <p:pic>
        <p:nvPicPr>
          <p:cNvPr id="12" name="Image 11">
            <a:extLst>
              <a:ext uri="{FF2B5EF4-FFF2-40B4-BE49-F238E27FC236}">
                <a16:creationId xmlns:a16="http://schemas.microsoft.com/office/drawing/2014/main" id="{795716E7-4560-A248-9A4E-38B384DB085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310319" y="4598548"/>
            <a:ext cx="5088360" cy="666385"/>
          </a:xfrm>
          <a:prstGeom prst="rect">
            <a:avLst/>
          </a:prstGeom>
        </p:spPr>
      </p:pic>
    </p:spTree>
    <p:extLst>
      <p:ext uri="{BB962C8B-B14F-4D97-AF65-F5344CB8AC3E}">
        <p14:creationId xmlns:p14="http://schemas.microsoft.com/office/powerpoint/2010/main" val="29994040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7">
            <a:extLst>
              <a:ext uri="{FF2B5EF4-FFF2-40B4-BE49-F238E27FC236}">
                <a16:creationId xmlns:a16="http://schemas.microsoft.com/office/drawing/2014/main" id="{052EFBC5-C8C9-0647-80DB-6A309807E3E0}"/>
              </a:ext>
            </a:extLst>
          </p:cNvPr>
          <p:cNvSpPr txBox="1"/>
          <p:nvPr/>
        </p:nvSpPr>
        <p:spPr>
          <a:xfrm>
            <a:off x="991518" y="941155"/>
            <a:ext cx="5128389" cy="4524315"/>
          </a:xfrm>
          <a:prstGeom prst="rect">
            <a:avLst/>
          </a:prstGeom>
          <a:noFill/>
        </p:spPr>
        <p:txBody>
          <a:bodyPr wrap="square" rtlCol="0">
            <a:spAutoFit/>
          </a:bodyPr>
          <a:lstStyle/>
          <a:p>
            <a:endParaRPr lang="fr-FR" sz="2400" dirty="0"/>
          </a:p>
          <a:p>
            <a:r>
              <a:rPr lang="fr-FR" sz="2400" b="1" dirty="0"/>
              <a:t>La Panacée-</a:t>
            </a:r>
            <a:r>
              <a:rPr lang="fr-FR" sz="2400" b="1" dirty="0" err="1"/>
              <a:t>MoCo</a:t>
            </a:r>
            <a:endParaRPr lang="fr-FR" sz="2400" b="1" dirty="0"/>
          </a:p>
          <a:p>
            <a:r>
              <a:rPr lang="fr-FR" sz="2400" dirty="0"/>
              <a:t>Centre d’art contemporain </a:t>
            </a:r>
          </a:p>
          <a:p>
            <a:r>
              <a:rPr lang="fr-FR" sz="2400" dirty="0"/>
              <a:t> </a:t>
            </a:r>
          </a:p>
          <a:p>
            <a:r>
              <a:rPr lang="fr-FR" sz="2400" b="1" dirty="0"/>
              <a:t>19H30/20H30 </a:t>
            </a:r>
          </a:p>
          <a:p>
            <a:r>
              <a:rPr lang="fr-FR" sz="2400" b="1" dirty="0"/>
              <a:t>Conférence</a:t>
            </a:r>
          </a:p>
          <a:p>
            <a:r>
              <a:rPr lang="fr-FR" sz="2400" dirty="0"/>
              <a:t>De l’art à boire</a:t>
            </a:r>
          </a:p>
          <a:p>
            <a:r>
              <a:rPr lang="fr-FR" sz="2400" i="1" dirty="0"/>
              <a:t>avec</a:t>
            </a:r>
            <a:r>
              <a:rPr lang="fr-FR" sz="2400" dirty="0"/>
              <a:t> </a:t>
            </a:r>
          </a:p>
          <a:p>
            <a:r>
              <a:rPr lang="fr-FR" sz="2400" dirty="0"/>
              <a:t>Céline </a:t>
            </a:r>
            <a:r>
              <a:rPr lang="fr-FR" sz="2400" dirty="0" err="1"/>
              <a:t>Chanas</a:t>
            </a:r>
            <a:endParaRPr lang="fr-FR" sz="2400" dirty="0"/>
          </a:p>
          <a:p>
            <a:r>
              <a:rPr lang="fr-FR" sz="2400" dirty="0"/>
              <a:t>Joanna Wong</a:t>
            </a:r>
          </a:p>
          <a:p>
            <a:r>
              <a:rPr lang="fr-FR" sz="2400" dirty="0"/>
              <a:t>Laurianne </a:t>
            </a:r>
            <a:r>
              <a:rPr lang="fr-FR" sz="2400" dirty="0" err="1"/>
              <a:t>Gricourt</a:t>
            </a:r>
            <a:r>
              <a:rPr lang="fr-FR" sz="2400" dirty="0"/>
              <a:t> </a:t>
            </a:r>
          </a:p>
          <a:p>
            <a:endParaRPr lang="fr-FR" sz="2400" dirty="0"/>
          </a:p>
        </p:txBody>
      </p:sp>
      <p:pic>
        <p:nvPicPr>
          <p:cNvPr id="5" name="Image 4">
            <a:extLst>
              <a:ext uri="{FF2B5EF4-FFF2-40B4-BE49-F238E27FC236}">
                <a16:creationId xmlns:a16="http://schemas.microsoft.com/office/drawing/2014/main" id="{06F019E1-2FFB-B747-AE8E-A481442A260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23722" y="941155"/>
            <a:ext cx="2148100" cy="281321"/>
          </a:xfrm>
          <a:prstGeom prst="rect">
            <a:avLst/>
          </a:prstGeom>
        </p:spPr>
      </p:pic>
      <p:pic>
        <p:nvPicPr>
          <p:cNvPr id="2" name="Image 1">
            <a:extLst>
              <a:ext uri="{FF2B5EF4-FFF2-40B4-BE49-F238E27FC236}">
                <a16:creationId xmlns:a16="http://schemas.microsoft.com/office/drawing/2014/main" id="{E45D0709-47F9-DA4F-ABEE-1FE4F3450B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06705" y="1881579"/>
            <a:ext cx="2123746" cy="3191687"/>
          </a:xfrm>
          <a:prstGeom prst="rect">
            <a:avLst/>
          </a:prstGeom>
        </p:spPr>
      </p:pic>
      <p:pic>
        <p:nvPicPr>
          <p:cNvPr id="3" name="Image 2">
            <a:extLst>
              <a:ext uri="{FF2B5EF4-FFF2-40B4-BE49-F238E27FC236}">
                <a16:creationId xmlns:a16="http://schemas.microsoft.com/office/drawing/2014/main" id="{CD5CBFAF-298C-0046-BEDD-1ECB02AE7938}"/>
              </a:ext>
            </a:extLst>
          </p:cNvPr>
          <p:cNvPicPr>
            <a:picLocks noChangeAspect="1"/>
          </p:cNvPicPr>
          <p:nvPr/>
        </p:nvPicPr>
        <p:blipFill>
          <a:blip r:embed="rId4"/>
          <a:stretch>
            <a:fillRect/>
          </a:stretch>
        </p:blipFill>
        <p:spPr>
          <a:xfrm>
            <a:off x="8689458" y="1881579"/>
            <a:ext cx="2247330" cy="3191687"/>
          </a:xfrm>
          <a:prstGeom prst="rect">
            <a:avLst/>
          </a:prstGeom>
        </p:spPr>
      </p:pic>
    </p:spTree>
    <p:extLst>
      <p:ext uri="{BB962C8B-B14F-4D97-AF65-F5344CB8AC3E}">
        <p14:creationId xmlns:p14="http://schemas.microsoft.com/office/powerpoint/2010/main" val="35275163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185026" y="3809046"/>
            <a:ext cx="3905989" cy="2369880"/>
          </a:xfrm>
          <a:prstGeom prst="rect">
            <a:avLst/>
          </a:prstGeom>
          <a:noFill/>
        </p:spPr>
        <p:txBody>
          <a:bodyPr wrap="square" rtlCol="0">
            <a:spAutoFit/>
          </a:bodyPr>
          <a:lstStyle/>
          <a:p>
            <a:r>
              <a:rPr lang="fr-FR" sz="2800" dirty="0">
                <a:solidFill>
                  <a:srgbClr val="C00000"/>
                </a:solidFill>
              </a:rPr>
              <a:t>Décloisonner</a:t>
            </a:r>
            <a:endParaRPr lang="fr-FR" sz="2000" dirty="0">
              <a:solidFill>
                <a:srgbClr val="C00000"/>
              </a:solidFill>
            </a:endParaRPr>
          </a:p>
          <a:p>
            <a:pPr marL="285750" indent="-285750">
              <a:buFontTx/>
              <a:buChar char="•"/>
            </a:pPr>
            <a:r>
              <a:rPr lang="fr-FR" sz="2000" dirty="0"/>
              <a:t>les disciplines</a:t>
            </a:r>
          </a:p>
          <a:p>
            <a:pPr marL="285750" indent="-285750">
              <a:buFontTx/>
              <a:buChar char="•"/>
            </a:pPr>
            <a:r>
              <a:rPr lang="fr-FR" sz="2000" dirty="0"/>
              <a:t>les parties prenantes</a:t>
            </a:r>
          </a:p>
          <a:p>
            <a:pPr marL="285750" indent="-285750">
              <a:buFontTx/>
              <a:buChar char="•"/>
            </a:pPr>
            <a:r>
              <a:rPr lang="fr-FR" sz="2000" dirty="0"/>
              <a:t>les aires géographiques</a:t>
            </a:r>
          </a:p>
          <a:p>
            <a:pPr marL="285750" indent="-285750">
              <a:buFontTx/>
              <a:buChar char="•"/>
            </a:pPr>
            <a:r>
              <a:rPr lang="fr-FR" sz="2000" dirty="0"/>
              <a:t>les publics…</a:t>
            </a:r>
          </a:p>
          <a:p>
            <a:endParaRPr lang="fr-FR" sz="2000" dirty="0">
              <a:solidFill>
                <a:srgbClr val="C00000"/>
              </a:solidFill>
            </a:endParaRPr>
          </a:p>
          <a:p>
            <a:endParaRPr lang="fr-FR" sz="2000" dirty="0">
              <a:solidFill>
                <a:srgbClr val="C00000"/>
              </a:solidFill>
            </a:endParaRPr>
          </a:p>
        </p:txBody>
      </p:sp>
      <p:sp>
        <p:nvSpPr>
          <p:cNvPr id="4" name="ZoneTexte 3">
            <a:extLst>
              <a:ext uri="{FF2B5EF4-FFF2-40B4-BE49-F238E27FC236}">
                <a16:creationId xmlns:a16="http://schemas.microsoft.com/office/drawing/2014/main" id="{BC612AE1-8938-E541-AAAC-30FD38277F64}"/>
              </a:ext>
            </a:extLst>
          </p:cNvPr>
          <p:cNvSpPr txBox="1"/>
          <p:nvPr/>
        </p:nvSpPr>
        <p:spPr>
          <a:xfrm>
            <a:off x="243327" y="226789"/>
            <a:ext cx="2919389" cy="646331"/>
          </a:xfrm>
          <a:prstGeom prst="rect">
            <a:avLst/>
          </a:prstGeom>
          <a:noFill/>
        </p:spPr>
        <p:txBody>
          <a:bodyPr wrap="none" rtlCol="0">
            <a:spAutoFit/>
          </a:bodyPr>
          <a:lstStyle/>
          <a:p>
            <a:r>
              <a:rPr lang="fr-FR" dirty="0"/>
              <a:t>Questionnaire de satisfaction</a:t>
            </a:r>
          </a:p>
          <a:p>
            <a:r>
              <a:rPr lang="fr-FR" dirty="0" err="1">
                <a:solidFill>
                  <a:srgbClr val="C00000"/>
                </a:solidFill>
              </a:rPr>
              <a:t>www.chaireunesco-adm.com</a:t>
            </a:r>
            <a:endParaRPr lang="fr-FR" dirty="0">
              <a:solidFill>
                <a:srgbClr val="C00000"/>
              </a:solidFill>
            </a:endParaRPr>
          </a:p>
        </p:txBody>
      </p:sp>
      <p:pic>
        <p:nvPicPr>
          <p:cNvPr id="7" name="Image 6">
            <a:extLst>
              <a:ext uri="{FF2B5EF4-FFF2-40B4-BE49-F238E27FC236}">
                <a16:creationId xmlns:a16="http://schemas.microsoft.com/office/drawing/2014/main" id="{6D6A005C-9639-CE43-95BC-78746BFE30B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41591" y="0"/>
            <a:ext cx="4852467" cy="6858000"/>
          </a:xfrm>
          <a:prstGeom prst="rect">
            <a:avLst/>
          </a:prstGeom>
        </p:spPr>
      </p:pic>
    </p:spTree>
    <p:extLst>
      <p:ext uri="{BB962C8B-B14F-4D97-AF65-F5344CB8AC3E}">
        <p14:creationId xmlns:p14="http://schemas.microsoft.com/office/powerpoint/2010/main" val="3161770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AB63F06-AE65-D342-B00B-31A81C7A0C9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720" y="0"/>
            <a:ext cx="9648190" cy="6854375"/>
          </a:xfrm>
          <a:prstGeom prst="rect">
            <a:avLst/>
          </a:prstGeom>
        </p:spPr>
      </p:pic>
      <p:sp>
        <p:nvSpPr>
          <p:cNvPr id="2" name="ZoneTexte 1">
            <a:extLst>
              <a:ext uri="{FF2B5EF4-FFF2-40B4-BE49-F238E27FC236}">
                <a16:creationId xmlns:a16="http://schemas.microsoft.com/office/drawing/2014/main" id="{FCE07C68-B21F-7F41-8738-657C34CB4D01}"/>
              </a:ext>
            </a:extLst>
          </p:cNvPr>
          <p:cNvSpPr txBox="1"/>
          <p:nvPr/>
        </p:nvSpPr>
        <p:spPr>
          <a:xfrm>
            <a:off x="10464848" y="491753"/>
            <a:ext cx="1436914" cy="923330"/>
          </a:xfrm>
          <a:prstGeom prst="rect">
            <a:avLst/>
          </a:prstGeom>
          <a:noFill/>
        </p:spPr>
        <p:txBody>
          <a:bodyPr wrap="square" rtlCol="0">
            <a:spAutoFit/>
          </a:bodyPr>
          <a:lstStyle/>
          <a:p>
            <a:r>
              <a:rPr lang="fr-FR" dirty="0"/>
              <a:t>Le cocher Hartmann, 1928</a:t>
            </a:r>
          </a:p>
        </p:txBody>
      </p:sp>
      <p:pic>
        <p:nvPicPr>
          <p:cNvPr id="5" name="Image 4">
            <a:extLst>
              <a:ext uri="{FF2B5EF4-FFF2-40B4-BE49-F238E27FC236}">
                <a16:creationId xmlns:a16="http://schemas.microsoft.com/office/drawing/2014/main" id="{DAFC77E9-664E-FF42-95A4-9B999A08213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64848" y="1559051"/>
            <a:ext cx="1734866" cy="2456597"/>
          </a:xfrm>
          <a:prstGeom prst="rect">
            <a:avLst/>
          </a:prstGeom>
        </p:spPr>
      </p:pic>
    </p:spTree>
    <p:extLst>
      <p:ext uri="{BB962C8B-B14F-4D97-AF65-F5344CB8AC3E}">
        <p14:creationId xmlns:p14="http://schemas.microsoft.com/office/powerpoint/2010/main" val="17703539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AB63F06-AE65-D342-B00B-31A81C7A0C9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720" y="0"/>
            <a:ext cx="9648190" cy="6854375"/>
          </a:xfrm>
          <a:prstGeom prst="rect">
            <a:avLst/>
          </a:prstGeom>
        </p:spPr>
      </p:pic>
      <p:sp>
        <p:nvSpPr>
          <p:cNvPr id="2" name="ZoneTexte 1">
            <a:extLst>
              <a:ext uri="{FF2B5EF4-FFF2-40B4-BE49-F238E27FC236}">
                <a16:creationId xmlns:a16="http://schemas.microsoft.com/office/drawing/2014/main" id="{FCE07C68-B21F-7F41-8738-657C34CB4D01}"/>
              </a:ext>
            </a:extLst>
          </p:cNvPr>
          <p:cNvSpPr txBox="1"/>
          <p:nvPr/>
        </p:nvSpPr>
        <p:spPr>
          <a:xfrm>
            <a:off x="10277559" y="491753"/>
            <a:ext cx="1436914" cy="923330"/>
          </a:xfrm>
          <a:prstGeom prst="rect">
            <a:avLst/>
          </a:prstGeom>
          <a:noFill/>
        </p:spPr>
        <p:txBody>
          <a:bodyPr wrap="square" rtlCol="0">
            <a:spAutoFit/>
          </a:bodyPr>
          <a:lstStyle/>
          <a:p>
            <a:r>
              <a:rPr lang="fr-FR" dirty="0"/>
              <a:t>Le cocher Hartmann, 1928</a:t>
            </a:r>
          </a:p>
        </p:txBody>
      </p:sp>
      <p:pic>
        <p:nvPicPr>
          <p:cNvPr id="5" name="Image 4">
            <a:extLst>
              <a:ext uri="{FF2B5EF4-FFF2-40B4-BE49-F238E27FC236}">
                <a16:creationId xmlns:a16="http://schemas.microsoft.com/office/drawing/2014/main" id="{DAFC77E9-664E-FF42-95A4-9B999A08213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77559" y="1559051"/>
            <a:ext cx="1734866" cy="2456597"/>
          </a:xfrm>
          <a:prstGeom prst="rect">
            <a:avLst/>
          </a:prstGeom>
        </p:spPr>
      </p:pic>
      <p:pic>
        <p:nvPicPr>
          <p:cNvPr id="6" name="Image 5">
            <a:extLst>
              <a:ext uri="{FF2B5EF4-FFF2-40B4-BE49-F238E27FC236}">
                <a16:creationId xmlns:a16="http://schemas.microsoft.com/office/drawing/2014/main" id="{151A1893-1443-9346-B90D-724D5B793225}"/>
              </a:ext>
            </a:extLst>
          </p:cNvPr>
          <p:cNvPicPr>
            <a:picLocks noChangeAspect="1"/>
          </p:cNvPicPr>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33150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C894320F-A37D-2549-A5D8-355AFBE9AD9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21797" y="-1"/>
            <a:ext cx="4878502" cy="6890885"/>
          </a:xfrm>
          <a:prstGeom prst="rect">
            <a:avLst/>
          </a:prstGeom>
        </p:spPr>
      </p:pic>
      <p:sp>
        <p:nvSpPr>
          <p:cNvPr id="3" name="ZoneTexte 2">
            <a:extLst>
              <a:ext uri="{FF2B5EF4-FFF2-40B4-BE49-F238E27FC236}">
                <a16:creationId xmlns:a16="http://schemas.microsoft.com/office/drawing/2014/main" id="{0D5583C3-01F5-6548-92DD-D600F80C6783}"/>
              </a:ext>
            </a:extLst>
          </p:cNvPr>
          <p:cNvSpPr txBox="1"/>
          <p:nvPr/>
        </p:nvSpPr>
        <p:spPr>
          <a:xfrm>
            <a:off x="0" y="6332561"/>
            <a:ext cx="652743" cy="369332"/>
          </a:xfrm>
          <a:prstGeom prst="rect">
            <a:avLst/>
          </a:prstGeom>
          <a:noFill/>
        </p:spPr>
        <p:txBody>
          <a:bodyPr wrap="none" rtlCol="0">
            <a:spAutoFit/>
          </a:bodyPr>
          <a:lstStyle/>
          <a:p>
            <a:r>
              <a:rPr lang="fr-FR" dirty="0"/>
              <a:t>1933</a:t>
            </a:r>
          </a:p>
        </p:txBody>
      </p:sp>
      <p:pic>
        <p:nvPicPr>
          <p:cNvPr id="4" name="Image 3">
            <a:extLst>
              <a:ext uri="{FF2B5EF4-FFF2-40B4-BE49-F238E27FC236}">
                <a16:creationId xmlns:a16="http://schemas.microsoft.com/office/drawing/2014/main" id="{443DFE39-93E8-D24A-98F4-19134C377C2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19348" y="951948"/>
            <a:ext cx="3912760" cy="5906052"/>
          </a:xfrm>
          <a:prstGeom prst="rect">
            <a:avLst/>
          </a:prstGeom>
        </p:spPr>
      </p:pic>
    </p:spTree>
    <p:extLst>
      <p:ext uri="{BB962C8B-B14F-4D97-AF65-F5344CB8AC3E}">
        <p14:creationId xmlns:p14="http://schemas.microsoft.com/office/powerpoint/2010/main" val="4219409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864970" y="2955479"/>
            <a:ext cx="7959586" cy="2585323"/>
          </a:xfrm>
          <a:prstGeom prst="rect">
            <a:avLst/>
          </a:prstGeom>
          <a:noFill/>
        </p:spPr>
        <p:txBody>
          <a:bodyPr wrap="square" rtlCol="0">
            <a:spAutoFit/>
          </a:bodyPr>
          <a:lstStyle/>
          <a:p>
            <a:r>
              <a:rPr lang="fr-FR" sz="2400" b="1" dirty="0"/>
              <a:t>« Décloisonner les savoirs sur l’alimentation </a:t>
            </a:r>
          </a:p>
          <a:p>
            <a:endParaRPr lang="fr-FR" sz="2400" b="1" dirty="0"/>
          </a:p>
          <a:p>
            <a:r>
              <a:rPr lang="fr-FR" sz="2400" b="1" dirty="0"/>
              <a:t>et soutenir les différents acteurs du changement </a:t>
            </a:r>
          </a:p>
          <a:p>
            <a:r>
              <a:rPr lang="fr-FR" dirty="0">
                <a:solidFill>
                  <a:schemeClr val="bg1">
                    <a:lumMod val="50000"/>
                  </a:schemeClr>
                </a:solidFill>
              </a:rPr>
              <a:t>(pouvoir publics, associations, secteur privé, expertise internationale, etc.) </a:t>
            </a:r>
          </a:p>
          <a:p>
            <a:endParaRPr lang="fr-FR" sz="2400" b="1" dirty="0"/>
          </a:p>
          <a:p>
            <a:r>
              <a:rPr lang="fr-FR" sz="2400" b="1" dirty="0"/>
              <a:t>pour promouvoir des systèmes alimentaires plus durables »</a:t>
            </a:r>
            <a:endParaRPr lang="fr-FR" sz="2400" dirty="0"/>
          </a:p>
          <a:p>
            <a:endParaRPr lang="fr-FR" sz="2400" dirty="0"/>
          </a:p>
        </p:txBody>
      </p:sp>
      <p:sp>
        <p:nvSpPr>
          <p:cNvPr id="4" name="ZoneTexte 3"/>
          <p:cNvSpPr txBox="1"/>
          <p:nvPr/>
        </p:nvSpPr>
        <p:spPr>
          <a:xfrm>
            <a:off x="4381691" y="3822041"/>
            <a:ext cx="184666" cy="369332"/>
          </a:xfrm>
          <a:prstGeom prst="rect">
            <a:avLst/>
          </a:prstGeom>
          <a:noFill/>
        </p:spPr>
        <p:txBody>
          <a:bodyPr wrap="none" rtlCol="0">
            <a:spAutoFit/>
          </a:bodyPr>
          <a:lstStyle/>
          <a:p>
            <a:endParaRPr lang="fr-FR" dirty="0"/>
          </a:p>
        </p:txBody>
      </p:sp>
      <p:pic>
        <p:nvPicPr>
          <p:cNvPr id="6" name="Image 5" descr="Logo-ChaireADM_HD-FR_COULEUR4.pn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64970" y="682879"/>
            <a:ext cx="2578628" cy="1286553"/>
          </a:xfrm>
          <a:prstGeom prst="rect">
            <a:avLst/>
          </a:prstGeom>
        </p:spPr>
      </p:pic>
      <p:sp>
        <p:nvSpPr>
          <p:cNvPr id="7" name="Rectangle 6">
            <a:extLst>
              <a:ext uri="{FF2B5EF4-FFF2-40B4-BE49-F238E27FC236}">
                <a16:creationId xmlns:a16="http://schemas.microsoft.com/office/drawing/2014/main" id="{4AE7DD44-6995-3C4A-8EB4-73BCBFFADB36}"/>
              </a:ext>
            </a:extLst>
          </p:cNvPr>
          <p:cNvSpPr/>
          <p:nvPr/>
        </p:nvSpPr>
        <p:spPr>
          <a:xfrm>
            <a:off x="9977378" y="6221726"/>
            <a:ext cx="2734256" cy="369332"/>
          </a:xfrm>
          <a:prstGeom prst="rect">
            <a:avLst/>
          </a:prstGeom>
        </p:spPr>
        <p:txBody>
          <a:bodyPr wrap="square">
            <a:spAutoFit/>
          </a:bodyPr>
          <a:lstStyle/>
          <a:p>
            <a:r>
              <a:rPr lang="fr-FR" dirty="0">
                <a:solidFill>
                  <a:srgbClr val="C00000"/>
                </a:solidFill>
              </a:rPr>
              <a:t>@</a:t>
            </a:r>
            <a:r>
              <a:rPr lang="fr-FR" dirty="0" err="1">
                <a:solidFill>
                  <a:srgbClr val="C00000"/>
                </a:solidFill>
              </a:rPr>
              <a:t>UnescoChairFood</a:t>
            </a:r>
            <a:endParaRPr lang="fr-FR" dirty="0">
              <a:solidFill>
                <a:srgbClr val="C00000"/>
              </a:solidFill>
            </a:endParaRPr>
          </a:p>
        </p:txBody>
      </p:sp>
      <p:sp>
        <p:nvSpPr>
          <p:cNvPr id="2" name="ZoneTexte 1">
            <a:extLst>
              <a:ext uri="{FF2B5EF4-FFF2-40B4-BE49-F238E27FC236}">
                <a16:creationId xmlns:a16="http://schemas.microsoft.com/office/drawing/2014/main" id="{5EC54924-B1C5-3044-88B2-EBD243E6335B}"/>
              </a:ext>
            </a:extLst>
          </p:cNvPr>
          <p:cNvSpPr txBox="1"/>
          <p:nvPr/>
        </p:nvSpPr>
        <p:spPr>
          <a:xfrm>
            <a:off x="8824556" y="5712475"/>
            <a:ext cx="3263271" cy="400110"/>
          </a:xfrm>
          <a:prstGeom prst="rect">
            <a:avLst/>
          </a:prstGeom>
          <a:noFill/>
        </p:spPr>
        <p:txBody>
          <a:bodyPr wrap="square" rtlCol="0">
            <a:spAutoFit/>
          </a:bodyPr>
          <a:lstStyle/>
          <a:p>
            <a:r>
              <a:rPr lang="fr-FR" sz="2000" dirty="0" err="1">
                <a:solidFill>
                  <a:srgbClr val="C00000"/>
                </a:solidFill>
              </a:rPr>
              <a:t>www.chaireunesco-adm.com</a:t>
            </a:r>
            <a:endParaRPr lang="fr-FR" sz="2000" dirty="0">
              <a:solidFill>
                <a:srgbClr val="C00000"/>
              </a:solidFill>
            </a:endParaRPr>
          </a:p>
        </p:txBody>
      </p:sp>
      <p:pic>
        <p:nvPicPr>
          <p:cNvPr id="9" name="Image 8">
            <a:extLst>
              <a:ext uri="{FF2B5EF4-FFF2-40B4-BE49-F238E27FC236}">
                <a16:creationId xmlns:a16="http://schemas.microsoft.com/office/drawing/2014/main" id="{939C5B87-39BB-DD41-A240-2618E7DC6BA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738886" y="314325"/>
            <a:ext cx="2893671" cy="2469481"/>
          </a:xfrm>
          <a:prstGeom prst="rect">
            <a:avLst/>
          </a:prstGeom>
        </p:spPr>
      </p:pic>
      <p:pic>
        <p:nvPicPr>
          <p:cNvPr id="8" name="Image 7">
            <a:extLst>
              <a:ext uri="{FF2B5EF4-FFF2-40B4-BE49-F238E27FC236}">
                <a16:creationId xmlns:a16="http://schemas.microsoft.com/office/drawing/2014/main" id="{D5A29759-E45C-204C-B226-A59CA8EB9CC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93123" y="977518"/>
            <a:ext cx="2438591" cy="697273"/>
          </a:xfrm>
          <a:prstGeom prst="rect">
            <a:avLst/>
          </a:prstGeom>
        </p:spPr>
      </p:pic>
      <p:pic>
        <p:nvPicPr>
          <p:cNvPr id="10" name="Image 9" descr="Logo-ChaireADM_HD-FR_COULEUR4.png">
            <a:extLst>
              <a:ext uri="{FF2B5EF4-FFF2-40B4-BE49-F238E27FC236}">
                <a16:creationId xmlns:a16="http://schemas.microsoft.com/office/drawing/2014/main" id="{DE26BF36-1BCB-FB4A-ACA9-A6568ED5A58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721282" y="826905"/>
            <a:ext cx="1958386" cy="1286553"/>
          </a:xfrm>
          <a:prstGeom prst="rect">
            <a:avLst/>
          </a:prstGeom>
        </p:spPr>
      </p:pic>
    </p:spTree>
    <p:extLst>
      <p:ext uri="{BB962C8B-B14F-4D97-AF65-F5344CB8AC3E}">
        <p14:creationId xmlns:p14="http://schemas.microsoft.com/office/powerpoint/2010/main" val="8527565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FBC1995A-5191-FD4F-9E4E-DD7769FD46D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2677101"/>
            <a:ext cx="6856660" cy="3438886"/>
          </a:xfrm>
          <a:prstGeom prst="rect">
            <a:avLst/>
          </a:prstGeom>
        </p:spPr>
      </p:pic>
      <p:sp>
        <p:nvSpPr>
          <p:cNvPr id="5" name="ZoneTexte 4">
            <a:extLst>
              <a:ext uri="{FF2B5EF4-FFF2-40B4-BE49-F238E27FC236}">
                <a16:creationId xmlns:a16="http://schemas.microsoft.com/office/drawing/2014/main" id="{9E912C35-FDDE-BE4B-BE41-6CBFE4E72AE9}"/>
              </a:ext>
            </a:extLst>
          </p:cNvPr>
          <p:cNvSpPr txBox="1"/>
          <p:nvPr/>
        </p:nvSpPr>
        <p:spPr>
          <a:xfrm>
            <a:off x="273744" y="2307769"/>
            <a:ext cx="6546472" cy="369332"/>
          </a:xfrm>
          <a:prstGeom prst="rect">
            <a:avLst/>
          </a:prstGeom>
          <a:noFill/>
        </p:spPr>
        <p:txBody>
          <a:bodyPr wrap="none" rtlCol="0">
            <a:spAutoFit/>
          </a:bodyPr>
          <a:lstStyle/>
          <a:p>
            <a:r>
              <a:rPr lang="fr-FR" dirty="0"/>
              <a:t>Les 10 marques alimentaires les plus vendues dans le monde (2020)</a:t>
            </a:r>
          </a:p>
        </p:txBody>
      </p:sp>
      <p:sp>
        <p:nvSpPr>
          <p:cNvPr id="6" name="ZoneTexte 5">
            <a:extLst>
              <a:ext uri="{FF2B5EF4-FFF2-40B4-BE49-F238E27FC236}">
                <a16:creationId xmlns:a16="http://schemas.microsoft.com/office/drawing/2014/main" id="{C49A0BEB-9AED-8D4A-8598-F02DF89D7720}"/>
              </a:ext>
            </a:extLst>
          </p:cNvPr>
          <p:cNvSpPr txBox="1"/>
          <p:nvPr/>
        </p:nvSpPr>
        <p:spPr>
          <a:xfrm>
            <a:off x="2926813" y="3868507"/>
            <a:ext cx="4103573" cy="2247479"/>
          </a:xfrm>
          <a:prstGeom prst="rect">
            <a:avLst/>
          </a:prstGeom>
          <a:solidFill>
            <a:schemeClr val="bg1"/>
          </a:solidFill>
        </p:spPr>
        <p:txBody>
          <a:bodyPr wrap="square" rtlCol="0">
            <a:spAutoFit/>
          </a:bodyPr>
          <a:lstStyle/>
          <a:p>
            <a:endParaRPr lang="fr-FR" dirty="0"/>
          </a:p>
        </p:txBody>
      </p:sp>
      <p:sp>
        <p:nvSpPr>
          <p:cNvPr id="7" name="ZoneTexte 6">
            <a:extLst>
              <a:ext uri="{FF2B5EF4-FFF2-40B4-BE49-F238E27FC236}">
                <a16:creationId xmlns:a16="http://schemas.microsoft.com/office/drawing/2014/main" id="{BED43208-C41E-F34A-AFEF-E3BE13D57130}"/>
              </a:ext>
            </a:extLst>
          </p:cNvPr>
          <p:cNvSpPr txBox="1"/>
          <p:nvPr/>
        </p:nvSpPr>
        <p:spPr>
          <a:xfrm>
            <a:off x="4062333" y="3604365"/>
            <a:ext cx="2293494" cy="369332"/>
          </a:xfrm>
          <a:prstGeom prst="rect">
            <a:avLst/>
          </a:prstGeom>
          <a:solidFill>
            <a:schemeClr val="bg1"/>
          </a:solidFill>
        </p:spPr>
        <p:txBody>
          <a:bodyPr wrap="square" rtlCol="0">
            <a:spAutoFit/>
          </a:bodyPr>
          <a:lstStyle/>
          <a:p>
            <a:endParaRPr lang="fr-FR" dirty="0"/>
          </a:p>
        </p:txBody>
      </p:sp>
      <p:sp>
        <p:nvSpPr>
          <p:cNvPr id="8" name="ZoneTexte 7">
            <a:extLst>
              <a:ext uri="{FF2B5EF4-FFF2-40B4-BE49-F238E27FC236}">
                <a16:creationId xmlns:a16="http://schemas.microsoft.com/office/drawing/2014/main" id="{CB17F3E4-6149-EF4F-A14A-FAB7A4F54E9E}"/>
              </a:ext>
            </a:extLst>
          </p:cNvPr>
          <p:cNvSpPr txBox="1"/>
          <p:nvPr/>
        </p:nvSpPr>
        <p:spPr>
          <a:xfrm>
            <a:off x="7258756" y="316089"/>
            <a:ext cx="4786488" cy="2862322"/>
          </a:xfrm>
          <a:prstGeom prst="rect">
            <a:avLst/>
          </a:prstGeom>
          <a:noFill/>
        </p:spPr>
        <p:txBody>
          <a:bodyPr wrap="square" rtlCol="0">
            <a:spAutoFit/>
          </a:bodyPr>
          <a:lstStyle/>
          <a:p>
            <a:r>
              <a:rPr lang="fr-FR" dirty="0">
                <a:solidFill>
                  <a:srgbClr val="C00000"/>
                </a:solidFill>
              </a:rPr>
              <a:t>France </a:t>
            </a:r>
            <a:r>
              <a:rPr lang="fr-FR" dirty="0"/>
              <a:t>(INSEE, 2020)</a:t>
            </a:r>
          </a:p>
          <a:p>
            <a:r>
              <a:rPr lang="fr-FR" dirty="0"/>
              <a:t>En 2018, les ménages ont dépensé 35 mds d’euros en boissons pour consommation à domicile.</a:t>
            </a:r>
          </a:p>
          <a:p>
            <a:r>
              <a:rPr lang="fr-FR" dirty="0"/>
              <a:t>Le poids des boissons alcoolisées s’est réduit au profit des boissons non alcoolisées : il est passé de 78 % en 1960 à 60 % en 2018.</a:t>
            </a:r>
          </a:p>
          <a:p>
            <a:endParaRPr lang="fr-FR" dirty="0"/>
          </a:p>
          <a:p>
            <a:endParaRPr lang="fr-FR" dirty="0"/>
          </a:p>
          <a:p>
            <a:endParaRPr lang="fr-FR" dirty="0"/>
          </a:p>
        </p:txBody>
      </p:sp>
      <p:pic>
        <p:nvPicPr>
          <p:cNvPr id="9" name="Image 8">
            <a:extLst>
              <a:ext uri="{FF2B5EF4-FFF2-40B4-BE49-F238E27FC236}">
                <a16:creationId xmlns:a16="http://schemas.microsoft.com/office/drawing/2014/main" id="{5084F1E6-4719-4845-98D4-72234B065CE0}"/>
              </a:ext>
            </a:extLst>
          </p:cNvPr>
          <p:cNvPicPr>
            <a:picLocks noChangeAspect="1"/>
          </p:cNvPicPr>
          <p:nvPr/>
        </p:nvPicPr>
        <p:blipFill>
          <a:blip r:embed="rId4"/>
          <a:stretch>
            <a:fillRect/>
          </a:stretch>
        </p:blipFill>
        <p:spPr>
          <a:xfrm>
            <a:off x="7340574" y="2492435"/>
            <a:ext cx="3752145" cy="3980176"/>
          </a:xfrm>
          <a:prstGeom prst="rect">
            <a:avLst/>
          </a:prstGeom>
        </p:spPr>
      </p:pic>
    </p:spTree>
    <p:extLst>
      <p:ext uri="{BB962C8B-B14F-4D97-AF65-F5344CB8AC3E}">
        <p14:creationId xmlns:p14="http://schemas.microsoft.com/office/powerpoint/2010/main" val="6020356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875425E-AA79-0E43-89C3-DB7443567BE7}"/>
              </a:ext>
            </a:extLst>
          </p:cNvPr>
          <p:cNvSpPr txBox="1"/>
          <p:nvPr/>
        </p:nvSpPr>
        <p:spPr>
          <a:xfrm>
            <a:off x="2413000" y="1128887"/>
            <a:ext cx="3118556" cy="923330"/>
          </a:xfrm>
          <a:prstGeom prst="rect">
            <a:avLst/>
          </a:prstGeom>
          <a:noFill/>
        </p:spPr>
        <p:txBody>
          <a:bodyPr wrap="square" rtlCol="0">
            <a:spAutoFit/>
          </a:bodyPr>
          <a:lstStyle/>
          <a:p>
            <a:r>
              <a:rPr lang="fr-FR" dirty="0"/>
              <a:t>« Le lait, éternel, universel »</a:t>
            </a:r>
            <a:br>
              <a:rPr lang="fr-FR" dirty="0"/>
            </a:br>
            <a:br>
              <a:rPr lang="fr-FR" dirty="0"/>
            </a:br>
            <a:endParaRPr lang="fr-FR" dirty="0"/>
          </a:p>
        </p:txBody>
      </p:sp>
      <p:pic>
        <p:nvPicPr>
          <p:cNvPr id="4" name="Image 3">
            <a:extLst>
              <a:ext uri="{FF2B5EF4-FFF2-40B4-BE49-F238E27FC236}">
                <a16:creationId xmlns:a16="http://schemas.microsoft.com/office/drawing/2014/main" id="{52C467EA-A0C5-044A-A880-0F5A86F7C89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33260" y="0"/>
            <a:ext cx="4918166" cy="6858000"/>
          </a:xfrm>
          <a:prstGeom prst="rect">
            <a:avLst/>
          </a:prstGeom>
        </p:spPr>
      </p:pic>
      <p:pic>
        <p:nvPicPr>
          <p:cNvPr id="9" name="Image 8">
            <a:extLst>
              <a:ext uri="{FF2B5EF4-FFF2-40B4-BE49-F238E27FC236}">
                <a16:creationId xmlns:a16="http://schemas.microsoft.com/office/drawing/2014/main" id="{48B3EBF7-8B6D-204B-9C67-26AF14BFEF2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9844" y="993421"/>
            <a:ext cx="1721556" cy="1721556"/>
          </a:xfrm>
          <a:prstGeom prst="rect">
            <a:avLst/>
          </a:prstGeom>
        </p:spPr>
      </p:pic>
      <p:pic>
        <p:nvPicPr>
          <p:cNvPr id="10" name="Image 9">
            <a:extLst>
              <a:ext uri="{FF2B5EF4-FFF2-40B4-BE49-F238E27FC236}">
                <a16:creationId xmlns:a16="http://schemas.microsoft.com/office/drawing/2014/main" id="{27039976-8F4A-4241-B734-A95614F3880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4120444"/>
            <a:ext cx="4701189" cy="2330504"/>
          </a:xfrm>
          <a:prstGeom prst="rect">
            <a:avLst/>
          </a:prstGeom>
        </p:spPr>
      </p:pic>
    </p:spTree>
    <p:extLst>
      <p:ext uri="{BB962C8B-B14F-4D97-AF65-F5344CB8AC3E}">
        <p14:creationId xmlns:p14="http://schemas.microsoft.com/office/powerpoint/2010/main" val="4206213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4">
            <a:extLst>
              <a:ext uri="{FF2B5EF4-FFF2-40B4-BE49-F238E27FC236}">
                <a16:creationId xmlns:a16="http://schemas.microsoft.com/office/drawing/2014/main" id="{B16B5088-F3C4-594C-AC91-906BB240D998}"/>
              </a:ext>
            </a:extLst>
          </p:cNvPr>
          <p:cNvPicPr>
            <a:picLocks noChangeAspect="1"/>
          </p:cNvPicPr>
          <p:nvPr/>
        </p:nvPicPr>
        <p:blipFill>
          <a:blip r:embed="rId2"/>
          <a:stretch>
            <a:fillRect/>
          </a:stretch>
        </p:blipFill>
        <p:spPr>
          <a:xfrm>
            <a:off x="0" y="476231"/>
            <a:ext cx="5576711" cy="4064740"/>
          </a:xfrm>
          <a:prstGeom prst="rect">
            <a:avLst/>
          </a:prstGeom>
        </p:spPr>
      </p:pic>
      <p:pic>
        <p:nvPicPr>
          <p:cNvPr id="3" name="Image 2">
            <a:extLst>
              <a:ext uri="{FF2B5EF4-FFF2-40B4-BE49-F238E27FC236}">
                <a16:creationId xmlns:a16="http://schemas.microsoft.com/office/drawing/2014/main" id="{20CD6D6D-449D-164E-BCF2-AF4A247749F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112003" y="0"/>
            <a:ext cx="4494020" cy="6858000"/>
          </a:xfrm>
          <a:prstGeom prst="rect">
            <a:avLst/>
          </a:prstGeom>
        </p:spPr>
      </p:pic>
    </p:spTree>
    <p:extLst>
      <p:ext uri="{BB962C8B-B14F-4D97-AF65-F5344CB8AC3E}">
        <p14:creationId xmlns:p14="http://schemas.microsoft.com/office/powerpoint/2010/main" val="4269903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291D400-9275-494E-87EF-D6C49BFC8146}"/>
              </a:ext>
            </a:extLst>
          </p:cNvPr>
          <p:cNvPicPr>
            <a:picLocks noChangeAspect="1"/>
          </p:cNvPicPr>
          <p:nvPr/>
        </p:nvPicPr>
        <p:blipFill>
          <a:blip r:embed="rId3"/>
          <a:stretch>
            <a:fillRect/>
          </a:stretch>
        </p:blipFill>
        <p:spPr>
          <a:xfrm>
            <a:off x="1159861" y="0"/>
            <a:ext cx="4424516" cy="6858000"/>
          </a:xfrm>
          <a:prstGeom prst="rect">
            <a:avLst/>
          </a:prstGeom>
        </p:spPr>
      </p:pic>
      <p:pic>
        <p:nvPicPr>
          <p:cNvPr id="6" name="Image 5">
            <a:extLst>
              <a:ext uri="{FF2B5EF4-FFF2-40B4-BE49-F238E27FC236}">
                <a16:creationId xmlns:a16="http://schemas.microsoft.com/office/drawing/2014/main" id="{A3C74333-E125-E748-8694-852E964DA87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15457" y="2169467"/>
            <a:ext cx="3516400" cy="4688533"/>
          </a:xfrm>
          <a:prstGeom prst="rect">
            <a:avLst/>
          </a:prstGeom>
        </p:spPr>
      </p:pic>
    </p:spTree>
    <p:extLst>
      <p:ext uri="{BB962C8B-B14F-4D97-AF65-F5344CB8AC3E}">
        <p14:creationId xmlns:p14="http://schemas.microsoft.com/office/powerpoint/2010/main" val="1826958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D19CDDFF-6902-2B42-8249-341B7C948224}"/>
              </a:ext>
            </a:extLst>
          </p:cNvPr>
          <p:cNvSpPr txBox="1"/>
          <p:nvPr/>
        </p:nvSpPr>
        <p:spPr>
          <a:xfrm>
            <a:off x="6272831" y="6333222"/>
            <a:ext cx="4476997" cy="369332"/>
          </a:xfrm>
          <a:prstGeom prst="rect">
            <a:avLst/>
          </a:prstGeom>
          <a:noFill/>
        </p:spPr>
        <p:txBody>
          <a:bodyPr wrap="square" rtlCol="0">
            <a:spAutoFit/>
          </a:bodyPr>
          <a:lstStyle/>
          <a:p>
            <a:r>
              <a:rPr lang="fr-FR" dirty="0"/>
              <a:t>Café society, mai 2017</a:t>
            </a:r>
          </a:p>
        </p:txBody>
      </p:sp>
      <p:pic>
        <p:nvPicPr>
          <p:cNvPr id="7" name="Image 6">
            <a:extLst>
              <a:ext uri="{FF2B5EF4-FFF2-40B4-BE49-F238E27FC236}">
                <a16:creationId xmlns:a16="http://schemas.microsoft.com/office/drawing/2014/main" id="{C2E20980-4FAC-A44C-903B-F2AFE8023E7C}"/>
              </a:ext>
            </a:extLst>
          </p:cNvPr>
          <p:cNvPicPr>
            <a:picLocks noChangeAspect="1"/>
          </p:cNvPicPr>
          <p:nvPr/>
        </p:nvPicPr>
        <p:blipFill>
          <a:blip r:embed="rId2"/>
          <a:stretch>
            <a:fillRect/>
          </a:stretch>
        </p:blipFill>
        <p:spPr>
          <a:xfrm>
            <a:off x="8661188" y="3934031"/>
            <a:ext cx="2923969" cy="2923969"/>
          </a:xfrm>
          <a:prstGeom prst="rect">
            <a:avLst/>
          </a:prstGeom>
        </p:spPr>
      </p:pic>
      <p:pic>
        <p:nvPicPr>
          <p:cNvPr id="2" name="Image 1">
            <a:extLst>
              <a:ext uri="{FF2B5EF4-FFF2-40B4-BE49-F238E27FC236}">
                <a16:creationId xmlns:a16="http://schemas.microsoft.com/office/drawing/2014/main" id="{6A95CB01-D4A3-7A41-94AF-E36108CA08F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54841" y="0"/>
            <a:ext cx="4408713" cy="6858000"/>
          </a:xfrm>
          <a:prstGeom prst="rect">
            <a:avLst/>
          </a:prstGeom>
        </p:spPr>
      </p:pic>
      <p:pic>
        <p:nvPicPr>
          <p:cNvPr id="3" name="Image 2">
            <a:extLst>
              <a:ext uri="{FF2B5EF4-FFF2-40B4-BE49-F238E27FC236}">
                <a16:creationId xmlns:a16="http://schemas.microsoft.com/office/drawing/2014/main" id="{1A758EC8-BCE8-6E4C-81A2-6F292A3829C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67649" y="0"/>
            <a:ext cx="3798973" cy="2531659"/>
          </a:xfrm>
          <a:prstGeom prst="rect">
            <a:avLst/>
          </a:prstGeom>
        </p:spPr>
      </p:pic>
    </p:spTree>
    <p:extLst>
      <p:ext uri="{BB962C8B-B14F-4D97-AF65-F5344CB8AC3E}">
        <p14:creationId xmlns:p14="http://schemas.microsoft.com/office/powerpoint/2010/main" val="17094641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1F5FE96-C481-8C4B-8755-ACC28CF0AF42}"/>
              </a:ext>
            </a:extLst>
          </p:cNvPr>
          <p:cNvSpPr txBox="1"/>
          <p:nvPr/>
        </p:nvSpPr>
        <p:spPr>
          <a:xfrm>
            <a:off x="937087" y="3429000"/>
            <a:ext cx="3416961" cy="2246769"/>
          </a:xfrm>
          <a:prstGeom prst="rect">
            <a:avLst/>
          </a:prstGeom>
          <a:noFill/>
        </p:spPr>
        <p:txBody>
          <a:bodyPr wrap="none" rtlCol="0">
            <a:spAutoFit/>
          </a:bodyPr>
          <a:lstStyle/>
          <a:p>
            <a:r>
              <a:rPr lang="fr-FR" sz="2800" dirty="0"/>
              <a:t>« À sec, la grande soif </a:t>
            </a:r>
          </a:p>
          <a:p>
            <a:r>
              <a:rPr lang="fr-FR" sz="2800" dirty="0"/>
              <a:t>des multinationales »</a:t>
            </a:r>
            <a:r>
              <a:rPr lang="fr-FR" sz="2800" i="1" dirty="0"/>
              <a:t> </a:t>
            </a:r>
            <a:endParaRPr lang="fr-FR" sz="2800" dirty="0"/>
          </a:p>
          <a:p>
            <a:br>
              <a:rPr lang="fr-FR" sz="2800" dirty="0"/>
            </a:br>
            <a:br>
              <a:rPr lang="fr-FR" sz="2800" dirty="0"/>
            </a:br>
            <a:endParaRPr lang="fr-FR" sz="2800" dirty="0"/>
          </a:p>
        </p:txBody>
      </p:sp>
      <p:pic>
        <p:nvPicPr>
          <p:cNvPr id="5" name="Image 4">
            <a:extLst>
              <a:ext uri="{FF2B5EF4-FFF2-40B4-BE49-F238E27FC236}">
                <a16:creationId xmlns:a16="http://schemas.microsoft.com/office/drawing/2014/main" id="{330AF549-29FB-664D-B957-DD2E3E7FD197}"/>
              </a:ext>
            </a:extLst>
          </p:cNvPr>
          <p:cNvPicPr>
            <a:picLocks noChangeAspect="1"/>
          </p:cNvPicPr>
          <p:nvPr/>
        </p:nvPicPr>
        <p:blipFill>
          <a:blip r:embed="rId2"/>
          <a:stretch>
            <a:fillRect/>
          </a:stretch>
        </p:blipFill>
        <p:spPr>
          <a:xfrm>
            <a:off x="6722507" y="0"/>
            <a:ext cx="4844503" cy="6858000"/>
          </a:xfrm>
          <a:prstGeom prst="rect">
            <a:avLst/>
          </a:prstGeom>
        </p:spPr>
      </p:pic>
      <p:pic>
        <p:nvPicPr>
          <p:cNvPr id="7" name="Image 6">
            <a:extLst>
              <a:ext uri="{FF2B5EF4-FFF2-40B4-BE49-F238E27FC236}">
                <a16:creationId xmlns:a16="http://schemas.microsoft.com/office/drawing/2014/main" id="{42C9E5A9-7541-344B-91F5-607A2481B546}"/>
              </a:ext>
            </a:extLst>
          </p:cNvPr>
          <p:cNvPicPr>
            <a:picLocks noChangeAspect="1"/>
          </p:cNvPicPr>
          <p:nvPr/>
        </p:nvPicPr>
        <p:blipFill>
          <a:blip r:embed="rId3"/>
          <a:stretch>
            <a:fillRect/>
          </a:stretch>
        </p:blipFill>
        <p:spPr>
          <a:xfrm>
            <a:off x="1014365" y="2620370"/>
            <a:ext cx="2468292" cy="610550"/>
          </a:xfrm>
          <a:prstGeom prst="rect">
            <a:avLst/>
          </a:prstGeom>
        </p:spPr>
      </p:pic>
    </p:spTree>
    <p:extLst>
      <p:ext uri="{BB962C8B-B14F-4D97-AF65-F5344CB8AC3E}">
        <p14:creationId xmlns:p14="http://schemas.microsoft.com/office/powerpoint/2010/main" val="10710832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00E0D85-24CE-7E49-8509-B271A7E5A7F9}"/>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016687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p:cNvSpPr txBox="1"/>
          <p:nvPr/>
        </p:nvSpPr>
        <p:spPr>
          <a:xfrm>
            <a:off x="578788" y="522935"/>
            <a:ext cx="4600747" cy="584775"/>
          </a:xfrm>
          <a:prstGeom prst="rect">
            <a:avLst/>
          </a:prstGeom>
          <a:noFill/>
        </p:spPr>
        <p:txBody>
          <a:bodyPr wrap="none" rtlCol="0">
            <a:spAutoFit/>
          </a:bodyPr>
          <a:lstStyle/>
          <a:p>
            <a:r>
              <a:rPr lang="fr-FR" sz="3200" dirty="0">
                <a:solidFill>
                  <a:srgbClr val="C00000"/>
                </a:solidFill>
              </a:rPr>
              <a:t>Dialogues sciences-société</a:t>
            </a:r>
          </a:p>
        </p:txBody>
      </p:sp>
      <p:pic>
        <p:nvPicPr>
          <p:cNvPr id="5" name="Image 4">
            <a:extLst>
              <a:ext uri="{FF2B5EF4-FFF2-40B4-BE49-F238E27FC236}">
                <a16:creationId xmlns:a16="http://schemas.microsoft.com/office/drawing/2014/main" id="{8A338FBA-8945-5340-9BC7-304321A36FDB}"/>
              </a:ext>
            </a:extLst>
          </p:cNvPr>
          <p:cNvPicPr>
            <a:picLocks noChangeAspect="1"/>
          </p:cNvPicPr>
          <p:nvPr/>
        </p:nvPicPr>
        <p:blipFill>
          <a:blip r:embed="rId2"/>
          <a:stretch>
            <a:fillRect/>
          </a:stretch>
        </p:blipFill>
        <p:spPr>
          <a:xfrm>
            <a:off x="6788810" y="0"/>
            <a:ext cx="4849220" cy="6858000"/>
          </a:xfrm>
          <a:prstGeom prst="rect">
            <a:avLst/>
          </a:prstGeom>
        </p:spPr>
      </p:pic>
    </p:spTree>
    <p:extLst>
      <p:ext uri="{BB962C8B-B14F-4D97-AF65-F5344CB8AC3E}">
        <p14:creationId xmlns:p14="http://schemas.microsoft.com/office/powerpoint/2010/main" val="871680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34F4F7-E6A1-F448-9B32-41C13AECB4F4}"/>
              </a:ext>
            </a:extLst>
          </p:cNvPr>
          <p:cNvSpPr>
            <a:spLocks noChangeArrowheads="1"/>
          </p:cNvSpPr>
          <p:nvPr/>
        </p:nvSpPr>
        <p:spPr bwMode="auto">
          <a:xfrm>
            <a:off x="7847636" y="28332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4">
            <a:extLst>
              <a:ext uri="{FF2B5EF4-FFF2-40B4-BE49-F238E27FC236}">
                <a16:creationId xmlns:a16="http://schemas.microsoft.com/office/drawing/2014/main" id="{6B98BD12-995C-CC42-A126-A4A6DB84CDA7}"/>
              </a:ext>
            </a:extLst>
          </p:cNvPr>
          <p:cNvSpPr>
            <a:spLocks noChangeArrowheads="1"/>
          </p:cNvSpPr>
          <p:nvPr/>
        </p:nvSpPr>
        <p:spPr bwMode="auto">
          <a:xfrm>
            <a:off x="6927325" y="265893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1" name="Image 48" descr="Image result for festival alimenterre">
            <a:extLst>
              <a:ext uri="{FF2B5EF4-FFF2-40B4-BE49-F238E27FC236}">
                <a16:creationId xmlns:a16="http://schemas.microsoft.com/office/drawing/2014/main" id="{B0776A19-4883-3947-B29C-B6EA3025FBDF}"/>
              </a:ext>
            </a:extLst>
          </p:cNvPr>
          <p:cNvPicPr>
            <a:picLocks noChangeAspect="1" noChangeArrowheads="1"/>
          </p:cNvPicPr>
          <p:nvPr/>
        </p:nvPicPr>
        <p:blipFill>
          <a:blip r:embed="rId2" r:link="rId3">
            <a:extLst>
              <a:ext uri="{28A0092B-C50C-407E-A947-70E740481C1C}">
                <a14:useLocalDpi xmlns:a14="http://schemas.microsoft.com/office/drawing/2010/main"/>
              </a:ext>
            </a:extLst>
          </a:blip>
          <a:srcRect/>
          <a:stretch>
            <a:fillRect/>
          </a:stretch>
        </p:blipFill>
        <p:spPr bwMode="auto">
          <a:xfrm>
            <a:off x="7384648" y="2779780"/>
            <a:ext cx="4807352" cy="217887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
            <a:extLst>
              <a:ext uri="{FF2B5EF4-FFF2-40B4-BE49-F238E27FC236}">
                <a16:creationId xmlns:a16="http://schemas.microsoft.com/office/drawing/2014/main" id="{EB06CFCA-9E4A-604D-8F0F-1D67D0CC7D66}"/>
              </a:ext>
            </a:extLst>
          </p:cNvPr>
          <p:cNvSpPr>
            <a:spLocks noChangeArrowheads="1"/>
          </p:cNvSpPr>
          <p:nvPr/>
        </p:nvSpPr>
        <p:spPr bwMode="auto">
          <a:xfrm>
            <a:off x="0" y="-1"/>
            <a:ext cx="1417524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pic>
        <p:nvPicPr>
          <p:cNvPr id="9217" name="Picture 1" descr="/var/folders/6g/x_yc3fb53l57py_bs27ydp2c0000gp/T/com.microsoft.Word/WebArchiveCopyPasteTempFiles/header-v3b-71502.png?1609772166">
            <a:extLst>
              <a:ext uri="{FF2B5EF4-FFF2-40B4-BE49-F238E27FC236}">
                <a16:creationId xmlns:a16="http://schemas.microsoft.com/office/drawing/2014/main" id="{0B027E9D-A29E-D747-9CC2-3E9BDA57AAE6}"/>
              </a:ext>
            </a:extLst>
          </p:cNvPr>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1" y="443196"/>
            <a:ext cx="6469234" cy="215159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4">
            <a:extLst>
              <a:ext uri="{FF2B5EF4-FFF2-40B4-BE49-F238E27FC236}">
                <a16:creationId xmlns:a16="http://schemas.microsoft.com/office/drawing/2014/main" id="{8EA68AF7-5E85-1341-B8DE-ED9E108BCD53}"/>
              </a:ext>
            </a:extLst>
          </p:cNvPr>
          <p:cNvSpPr>
            <a:spLocks noChangeArrowheads="1"/>
          </p:cNvSpPr>
          <p:nvPr/>
        </p:nvSpPr>
        <p:spPr bwMode="auto">
          <a:xfrm>
            <a:off x="628650" y="4347133"/>
            <a:ext cx="18399518" cy="56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pic>
        <p:nvPicPr>
          <p:cNvPr id="9219" name="Picture 3" descr="/var/folders/6g/x_yc3fb53l57py_bs27ydp2c0000gp/T/com.microsoft.Word/WebArchiveCopyPasteTempFiles/arton851-d55b6.jpg?1618326884">
            <a:extLst>
              <a:ext uri="{FF2B5EF4-FFF2-40B4-BE49-F238E27FC236}">
                <a16:creationId xmlns:a16="http://schemas.microsoft.com/office/drawing/2014/main" id="{42BD4B6E-25BB-DC42-AA3F-C5719B0843D8}"/>
              </a:ext>
            </a:extLst>
          </p:cNvPr>
          <p:cNvPicPr>
            <a:picLocks noChangeAspect="1" noChangeArrowheads="1"/>
          </p:cNvPicPr>
          <p:nvPr/>
        </p:nvPicPr>
        <p:blipFill>
          <a:blip r:embed="rId6" r:link="rId7">
            <a:extLst>
              <a:ext uri="{28A0092B-C50C-407E-A947-70E740481C1C}">
                <a14:useLocalDpi xmlns:a14="http://schemas.microsoft.com/office/drawing/2010/main"/>
              </a:ext>
            </a:extLst>
          </a:blip>
          <a:srcRect/>
          <a:stretch>
            <a:fillRect/>
          </a:stretch>
        </p:blipFill>
        <p:spPr bwMode="auto">
          <a:xfrm>
            <a:off x="142203" y="4274842"/>
            <a:ext cx="2901629" cy="2583158"/>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8F787EA7-5A77-EF4D-ACB5-F6F2035E43B1}"/>
              </a:ext>
            </a:extLst>
          </p:cNvPr>
          <p:cNvSpPr txBox="1"/>
          <p:nvPr/>
        </p:nvSpPr>
        <p:spPr>
          <a:xfrm>
            <a:off x="223228" y="2668941"/>
            <a:ext cx="2659446" cy="369332"/>
          </a:xfrm>
          <a:prstGeom prst="rect">
            <a:avLst/>
          </a:prstGeom>
          <a:noFill/>
        </p:spPr>
        <p:txBody>
          <a:bodyPr wrap="none" rtlCol="0">
            <a:spAutoFit/>
          </a:bodyPr>
          <a:lstStyle/>
          <a:p>
            <a:r>
              <a:rPr lang="fr-FR" dirty="0"/>
              <a:t>Partenaire de l’événement</a:t>
            </a:r>
          </a:p>
        </p:txBody>
      </p:sp>
      <p:sp>
        <p:nvSpPr>
          <p:cNvPr id="4" name="ZoneTexte 3">
            <a:extLst>
              <a:ext uri="{FF2B5EF4-FFF2-40B4-BE49-F238E27FC236}">
                <a16:creationId xmlns:a16="http://schemas.microsoft.com/office/drawing/2014/main" id="{434B4380-B202-C44E-A4A3-CE58E9CE6920}"/>
              </a:ext>
            </a:extLst>
          </p:cNvPr>
          <p:cNvSpPr txBox="1"/>
          <p:nvPr/>
        </p:nvSpPr>
        <p:spPr>
          <a:xfrm>
            <a:off x="3124857" y="4274842"/>
            <a:ext cx="3344377" cy="1200329"/>
          </a:xfrm>
          <a:prstGeom prst="rect">
            <a:avLst/>
          </a:prstGeom>
          <a:noFill/>
        </p:spPr>
        <p:txBody>
          <a:bodyPr wrap="none" rtlCol="0">
            <a:spAutoFit/>
          </a:bodyPr>
          <a:lstStyle/>
          <a:p>
            <a:r>
              <a:rPr lang="fr-FR" dirty="0"/>
              <a:t>Atelier « Nourrir les imaginaires »</a:t>
            </a:r>
          </a:p>
          <a:p>
            <a:r>
              <a:rPr lang="fr-FR" i="1" dirty="0"/>
              <a:t>avec </a:t>
            </a:r>
            <a:r>
              <a:rPr lang="fr-FR" i="1" dirty="0" err="1"/>
              <a:t>Anto</a:t>
            </a:r>
            <a:r>
              <a:rPr lang="fr-FR" i="1" dirty="0"/>
              <a:t> Cocagne, Pierre </a:t>
            </a:r>
            <a:r>
              <a:rPr lang="fr-FR" i="1" dirty="0" err="1"/>
              <a:t>Thiam</a:t>
            </a:r>
            <a:r>
              <a:rPr lang="fr-FR" i="1" dirty="0"/>
              <a:t>,</a:t>
            </a:r>
            <a:br>
              <a:rPr lang="fr-FR" i="1" dirty="0"/>
            </a:br>
            <a:r>
              <a:rPr lang="fr-FR" i="1" dirty="0" err="1"/>
              <a:t>Emeka</a:t>
            </a:r>
            <a:r>
              <a:rPr lang="fr-FR" i="1" dirty="0"/>
              <a:t> </a:t>
            </a:r>
            <a:r>
              <a:rPr lang="fr-FR" i="1" dirty="0" err="1"/>
              <a:t>Ogboh</a:t>
            </a:r>
            <a:r>
              <a:rPr lang="fr-FR" i="1" dirty="0"/>
              <a:t>, Hayat </a:t>
            </a:r>
            <a:r>
              <a:rPr lang="fr-FR" i="1" dirty="0" err="1"/>
              <a:t>Zirari</a:t>
            </a:r>
            <a:r>
              <a:rPr lang="fr-FR" i="1" dirty="0"/>
              <a:t>,</a:t>
            </a:r>
          </a:p>
          <a:p>
            <a:r>
              <a:rPr lang="fr-FR" i="1" dirty="0"/>
              <a:t>Estelle </a:t>
            </a:r>
            <a:r>
              <a:rPr lang="fr-FR" i="1" dirty="0" err="1"/>
              <a:t>Kouokam</a:t>
            </a:r>
            <a:endParaRPr lang="fr-FR" i="1" dirty="0"/>
          </a:p>
        </p:txBody>
      </p:sp>
      <p:sp>
        <p:nvSpPr>
          <p:cNvPr id="6" name="ZoneTexte 5">
            <a:extLst>
              <a:ext uri="{FF2B5EF4-FFF2-40B4-BE49-F238E27FC236}">
                <a16:creationId xmlns:a16="http://schemas.microsoft.com/office/drawing/2014/main" id="{5D3D4362-ED41-AD4F-91BA-1A2B9E55677E}"/>
              </a:ext>
            </a:extLst>
          </p:cNvPr>
          <p:cNvSpPr txBox="1"/>
          <p:nvPr/>
        </p:nvSpPr>
        <p:spPr>
          <a:xfrm>
            <a:off x="10301468" y="5131462"/>
            <a:ext cx="1757789" cy="369332"/>
          </a:xfrm>
          <a:prstGeom prst="rect">
            <a:avLst/>
          </a:prstGeom>
          <a:noFill/>
        </p:spPr>
        <p:txBody>
          <a:bodyPr wrap="none" rtlCol="0">
            <a:spAutoFit/>
          </a:bodyPr>
          <a:lstStyle/>
          <a:p>
            <a:r>
              <a:rPr lang="fr-FR" dirty="0"/>
              <a:t>Projection-débat</a:t>
            </a:r>
          </a:p>
        </p:txBody>
      </p:sp>
    </p:spTree>
    <p:extLst>
      <p:ext uri="{BB962C8B-B14F-4D97-AF65-F5344CB8AC3E}">
        <p14:creationId xmlns:p14="http://schemas.microsoft.com/office/powerpoint/2010/main" val="1632578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E99C08C7-2A2D-2443-86D4-63147632EA91}"/>
              </a:ext>
            </a:extLst>
          </p:cNvPr>
          <p:cNvSpPr>
            <a:spLocks noChangeArrowheads="1"/>
          </p:cNvSpPr>
          <p:nvPr/>
        </p:nvSpPr>
        <p:spPr bwMode="auto">
          <a:xfrm>
            <a:off x="428263" y="424790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6" name="Image 5">
            <a:extLst>
              <a:ext uri="{FF2B5EF4-FFF2-40B4-BE49-F238E27FC236}">
                <a16:creationId xmlns:a16="http://schemas.microsoft.com/office/drawing/2014/main" id="{1A8A0583-F85D-4141-9580-4DEFCF10AD9F}"/>
              </a:ext>
            </a:extLst>
          </p:cNvPr>
          <p:cNvPicPr>
            <a:picLocks noChangeAspect="1"/>
          </p:cNvPicPr>
          <p:nvPr/>
        </p:nvPicPr>
        <p:blipFill>
          <a:blip r:embed="rId3"/>
          <a:stretch>
            <a:fillRect/>
          </a:stretch>
        </p:blipFill>
        <p:spPr>
          <a:xfrm>
            <a:off x="1408793" y="830046"/>
            <a:ext cx="2589218" cy="1061580"/>
          </a:xfrm>
          <a:prstGeom prst="rect">
            <a:avLst/>
          </a:prstGeom>
        </p:spPr>
      </p:pic>
      <p:sp>
        <p:nvSpPr>
          <p:cNvPr id="3" name="Rectangle 2">
            <a:extLst>
              <a:ext uri="{FF2B5EF4-FFF2-40B4-BE49-F238E27FC236}">
                <a16:creationId xmlns:a16="http://schemas.microsoft.com/office/drawing/2014/main" id="{40C0429D-9D8D-FE41-9A44-FBE45417829F}"/>
              </a:ext>
            </a:extLst>
          </p:cNvPr>
          <p:cNvSpPr>
            <a:spLocks noChangeArrowheads="1"/>
          </p:cNvSpPr>
          <p:nvPr/>
        </p:nvSpPr>
        <p:spPr bwMode="auto">
          <a:xfrm>
            <a:off x="8101012" y="366788"/>
            <a:ext cx="1328286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pic>
        <p:nvPicPr>
          <p:cNvPr id="12" name="Image 11">
            <a:extLst>
              <a:ext uri="{FF2B5EF4-FFF2-40B4-BE49-F238E27FC236}">
                <a16:creationId xmlns:a16="http://schemas.microsoft.com/office/drawing/2014/main" id="{67100199-9291-3B46-940E-4FA65133C823}"/>
              </a:ext>
            </a:extLst>
          </p:cNvPr>
          <p:cNvPicPr>
            <a:picLocks noChangeAspect="1"/>
          </p:cNvPicPr>
          <p:nvPr/>
        </p:nvPicPr>
        <p:blipFill>
          <a:blip r:embed="rId4"/>
          <a:stretch>
            <a:fillRect/>
          </a:stretch>
        </p:blipFill>
        <p:spPr>
          <a:xfrm>
            <a:off x="7096927" y="4731224"/>
            <a:ext cx="3799814" cy="1041044"/>
          </a:xfrm>
          <a:prstGeom prst="rect">
            <a:avLst/>
          </a:prstGeom>
        </p:spPr>
      </p:pic>
      <p:pic>
        <p:nvPicPr>
          <p:cNvPr id="13" name="Image 12" descr="/var/folders/6g/x_yc3fb53l57py_bs27ydp2c0000gp/T/com.microsoft.Word/WebArchiveCopyPasteTempFiles/NG4XDhS6wfKtsYexxvKlExC0aL1P6TfQ4SC1eP+AAAAAElFTkSuQmCC">
            <a:extLst>
              <a:ext uri="{FF2B5EF4-FFF2-40B4-BE49-F238E27FC236}">
                <a16:creationId xmlns:a16="http://schemas.microsoft.com/office/drawing/2014/main" id="{5448BAFD-50E3-A147-96DC-044D63279ECB}"/>
              </a:ext>
            </a:extLst>
          </p:cNvPr>
          <p:cNvPicPr/>
          <p:nvPr/>
        </p:nvPicPr>
        <p:blipFill>
          <a:blip r:embed="rId5" cstate="screen">
            <a:extLst>
              <a:ext uri="{28A0092B-C50C-407E-A947-70E740481C1C}">
                <a14:useLocalDpi xmlns:a14="http://schemas.microsoft.com/office/drawing/2010/main"/>
              </a:ext>
            </a:extLst>
          </a:blip>
          <a:srcRect/>
          <a:stretch>
            <a:fillRect/>
          </a:stretch>
        </p:blipFill>
        <p:spPr bwMode="auto">
          <a:xfrm>
            <a:off x="1408793" y="3397961"/>
            <a:ext cx="2463877" cy="877136"/>
          </a:xfrm>
          <a:prstGeom prst="rect">
            <a:avLst/>
          </a:prstGeom>
          <a:noFill/>
          <a:ln>
            <a:noFill/>
          </a:ln>
        </p:spPr>
      </p:pic>
      <p:pic>
        <p:nvPicPr>
          <p:cNvPr id="9" name="Image 8">
            <a:extLst>
              <a:ext uri="{FF2B5EF4-FFF2-40B4-BE49-F238E27FC236}">
                <a16:creationId xmlns:a16="http://schemas.microsoft.com/office/drawing/2014/main" id="{0B7D32B8-DE9E-EB41-BB8D-883C01B14BE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08794" y="4734970"/>
            <a:ext cx="2589218" cy="1529762"/>
          </a:xfrm>
          <a:prstGeom prst="rect">
            <a:avLst/>
          </a:prstGeom>
        </p:spPr>
      </p:pic>
      <p:pic>
        <p:nvPicPr>
          <p:cNvPr id="16" name="Image 15">
            <a:extLst>
              <a:ext uri="{FF2B5EF4-FFF2-40B4-BE49-F238E27FC236}">
                <a16:creationId xmlns:a16="http://schemas.microsoft.com/office/drawing/2014/main" id="{439F9360-77CE-014B-A138-A2C7BFDC597C}"/>
              </a:ext>
            </a:extLst>
          </p:cNvPr>
          <p:cNvPicPr/>
          <p:nvPr/>
        </p:nvPicPr>
        <p:blipFill rotWithShape="1">
          <a:blip r:embed="rId7" cstate="screen">
            <a:extLst>
              <a:ext uri="{28A0092B-C50C-407E-A947-70E740481C1C}">
                <a14:useLocalDpi xmlns:a14="http://schemas.microsoft.com/office/drawing/2010/main"/>
              </a:ext>
            </a:extLst>
          </a:blip>
          <a:srcRect t="26162" b="26314"/>
          <a:stretch/>
        </p:blipFill>
        <p:spPr>
          <a:xfrm>
            <a:off x="7402839" y="1516703"/>
            <a:ext cx="3187991" cy="937129"/>
          </a:xfrm>
          <a:prstGeom prst="rect">
            <a:avLst/>
          </a:prstGeom>
        </p:spPr>
      </p:pic>
      <p:pic>
        <p:nvPicPr>
          <p:cNvPr id="2" name="Image 1">
            <a:extLst>
              <a:ext uri="{FF2B5EF4-FFF2-40B4-BE49-F238E27FC236}">
                <a16:creationId xmlns:a16="http://schemas.microsoft.com/office/drawing/2014/main" id="{AA1B522B-4F83-F743-A13D-203D460C6D0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221555" y="2817249"/>
            <a:ext cx="1550558" cy="1550558"/>
          </a:xfrm>
          <a:prstGeom prst="rect">
            <a:avLst/>
          </a:prstGeom>
        </p:spPr>
      </p:pic>
      <p:sp>
        <p:nvSpPr>
          <p:cNvPr id="4" name="ZoneTexte 3">
            <a:extLst>
              <a:ext uri="{FF2B5EF4-FFF2-40B4-BE49-F238E27FC236}">
                <a16:creationId xmlns:a16="http://schemas.microsoft.com/office/drawing/2014/main" id="{A8733E98-FCD6-E04A-B4AB-B3BC43500A7C}"/>
              </a:ext>
            </a:extLst>
          </p:cNvPr>
          <p:cNvSpPr txBox="1"/>
          <p:nvPr/>
        </p:nvSpPr>
        <p:spPr>
          <a:xfrm>
            <a:off x="1408793" y="281647"/>
            <a:ext cx="1105559" cy="369332"/>
          </a:xfrm>
          <a:prstGeom prst="rect">
            <a:avLst/>
          </a:prstGeom>
          <a:noFill/>
        </p:spPr>
        <p:txBody>
          <a:bodyPr wrap="none" rtlCol="0">
            <a:spAutoFit/>
          </a:bodyPr>
          <a:lstStyle/>
          <a:p>
            <a:r>
              <a:rPr lang="fr-FR" dirty="0"/>
              <a:t>Régionale</a:t>
            </a:r>
          </a:p>
        </p:txBody>
      </p:sp>
      <p:sp>
        <p:nvSpPr>
          <p:cNvPr id="8" name="ZoneTexte 7">
            <a:extLst>
              <a:ext uri="{FF2B5EF4-FFF2-40B4-BE49-F238E27FC236}">
                <a16:creationId xmlns:a16="http://schemas.microsoft.com/office/drawing/2014/main" id="{5E44396D-FE51-694B-AE79-8E402C2FD478}"/>
              </a:ext>
            </a:extLst>
          </p:cNvPr>
          <p:cNvSpPr txBox="1"/>
          <p:nvPr/>
        </p:nvSpPr>
        <p:spPr>
          <a:xfrm>
            <a:off x="1408793" y="2912610"/>
            <a:ext cx="1514838" cy="369332"/>
          </a:xfrm>
          <a:prstGeom prst="rect">
            <a:avLst/>
          </a:prstGeom>
          <a:noFill/>
        </p:spPr>
        <p:txBody>
          <a:bodyPr wrap="none" rtlCol="0">
            <a:spAutoFit/>
          </a:bodyPr>
          <a:lstStyle/>
          <a:p>
            <a:r>
              <a:rPr lang="fr-FR" dirty="0"/>
              <a:t>Internationale</a:t>
            </a:r>
          </a:p>
        </p:txBody>
      </p:sp>
      <p:sp>
        <p:nvSpPr>
          <p:cNvPr id="18" name="ZoneTexte 17">
            <a:extLst>
              <a:ext uri="{FF2B5EF4-FFF2-40B4-BE49-F238E27FC236}">
                <a16:creationId xmlns:a16="http://schemas.microsoft.com/office/drawing/2014/main" id="{708E3988-0BEC-934A-93A2-A79BEAA0FA1C}"/>
              </a:ext>
            </a:extLst>
          </p:cNvPr>
          <p:cNvSpPr txBox="1"/>
          <p:nvPr/>
        </p:nvSpPr>
        <p:spPr>
          <a:xfrm>
            <a:off x="7402840" y="1022426"/>
            <a:ext cx="1094659" cy="369332"/>
          </a:xfrm>
          <a:prstGeom prst="rect">
            <a:avLst/>
          </a:prstGeom>
          <a:noFill/>
        </p:spPr>
        <p:txBody>
          <a:bodyPr wrap="none" rtlCol="0">
            <a:spAutoFit/>
          </a:bodyPr>
          <a:lstStyle/>
          <a:p>
            <a:r>
              <a:rPr lang="fr-FR" dirty="0"/>
              <a:t>Nationale</a:t>
            </a:r>
          </a:p>
        </p:txBody>
      </p:sp>
    </p:spTree>
    <p:extLst>
      <p:ext uri="{BB962C8B-B14F-4D97-AF65-F5344CB8AC3E}">
        <p14:creationId xmlns:p14="http://schemas.microsoft.com/office/powerpoint/2010/main" val="834527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061368" y="2593474"/>
            <a:ext cx="184666" cy="369332"/>
          </a:xfrm>
          <a:prstGeom prst="rect">
            <a:avLst/>
          </a:prstGeom>
          <a:noFill/>
        </p:spPr>
        <p:txBody>
          <a:bodyPr wrap="none" rtlCol="0">
            <a:spAutoFit/>
          </a:bodyPr>
          <a:lstStyle/>
          <a:p>
            <a:endParaRPr lang="fr-FR" dirty="0"/>
          </a:p>
        </p:txBody>
      </p:sp>
      <p:sp>
        <p:nvSpPr>
          <p:cNvPr id="5" name="ZoneTexte 4"/>
          <p:cNvSpPr txBox="1"/>
          <p:nvPr/>
        </p:nvSpPr>
        <p:spPr>
          <a:xfrm>
            <a:off x="918807" y="548406"/>
            <a:ext cx="2327227" cy="584775"/>
          </a:xfrm>
          <a:prstGeom prst="rect">
            <a:avLst/>
          </a:prstGeom>
          <a:noFill/>
        </p:spPr>
        <p:txBody>
          <a:bodyPr wrap="square" rtlCol="0">
            <a:spAutoFit/>
          </a:bodyPr>
          <a:lstStyle/>
          <a:p>
            <a:r>
              <a:rPr lang="fr-FR" sz="3200" dirty="0">
                <a:solidFill>
                  <a:srgbClr val="C00000"/>
                </a:solidFill>
              </a:rPr>
              <a:t>Formation</a:t>
            </a:r>
          </a:p>
        </p:txBody>
      </p:sp>
      <p:pic>
        <p:nvPicPr>
          <p:cNvPr id="7" name="Image 6" descr="Template-IPAD-2018_v2.jpg">
            <a:extLst>
              <a:ext uri="{FF2B5EF4-FFF2-40B4-BE49-F238E27FC236}">
                <a16:creationId xmlns:a16="http://schemas.microsoft.com/office/drawing/2014/main" id="{2A07374C-4922-4A4D-BA6A-1CF074682CD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51616" y="123716"/>
            <a:ext cx="4280888" cy="6585983"/>
          </a:xfrm>
          <a:prstGeom prst="rect">
            <a:avLst/>
          </a:prstGeom>
          <a:ln>
            <a:solidFill>
              <a:schemeClr val="bg1">
                <a:lumMod val="75000"/>
              </a:schemeClr>
            </a:solidFill>
          </a:ln>
        </p:spPr>
      </p:pic>
      <p:sp>
        <p:nvSpPr>
          <p:cNvPr id="2" name="Rectangle 2">
            <a:extLst>
              <a:ext uri="{FF2B5EF4-FFF2-40B4-BE49-F238E27FC236}">
                <a16:creationId xmlns:a16="http://schemas.microsoft.com/office/drawing/2014/main" id="{506B4825-CAB2-7C49-91E2-63E3D0DFE995}"/>
              </a:ext>
            </a:extLst>
          </p:cNvPr>
          <p:cNvSpPr>
            <a:spLocks noChangeArrowheads="1"/>
          </p:cNvSpPr>
          <p:nvPr/>
        </p:nvSpPr>
        <p:spPr bwMode="auto">
          <a:xfrm>
            <a:off x="12433905" y="2243136"/>
            <a:ext cx="1326126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pic>
        <p:nvPicPr>
          <p:cNvPr id="8" name="Picture 5" descr="Actes">
            <a:extLst>
              <a:ext uri="{FF2B5EF4-FFF2-40B4-BE49-F238E27FC236}">
                <a16:creationId xmlns:a16="http://schemas.microsoft.com/office/drawing/2014/main" id="{0C52668D-2B07-BC48-8443-92E84A46E21A}"/>
              </a:ext>
            </a:extLst>
          </p:cNvPr>
          <p:cNvPicPr>
            <a:picLocks noChangeAspect="1" noChangeArrowheads="1"/>
          </p:cNvPicPr>
          <p:nvPr/>
        </p:nvPicPr>
        <p:blipFill>
          <a:blip r:embed="rId3" r:link="rId4">
            <a:extLst>
              <a:ext uri="{28A0092B-C50C-407E-A947-70E740481C1C}">
                <a14:useLocalDpi xmlns:a14="http://schemas.microsoft.com/office/drawing/2010/main"/>
              </a:ext>
            </a:extLst>
          </a:blip>
          <a:srcRect/>
          <a:stretch>
            <a:fillRect/>
          </a:stretch>
        </p:blipFill>
        <p:spPr bwMode="auto">
          <a:xfrm>
            <a:off x="3061368" y="2962806"/>
            <a:ext cx="2541271" cy="3436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1463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1EC305B-C943-5C4B-A6EF-807FD93FF4C5}"/>
              </a:ext>
            </a:extLst>
          </p:cNvPr>
          <p:cNvPicPr/>
          <p:nvPr/>
        </p:nvPicPr>
        <p:blipFill>
          <a:blip r:embed="rId2"/>
          <a:stretch>
            <a:fillRect/>
          </a:stretch>
        </p:blipFill>
        <p:spPr>
          <a:xfrm>
            <a:off x="891251" y="1189914"/>
            <a:ext cx="2592729" cy="3301063"/>
          </a:xfrm>
          <a:prstGeom prst="rect">
            <a:avLst/>
          </a:prstGeom>
        </p:spPr>
      </p:pic>
      <p:sp>
        <p:nvSpPr>
          <p:cNvPr id="4" name="ZoneTexte 3">
            <a:extLst>
              <a:ext uri="{FF2B5EF4-FFF2-40B4-BE49-F238E27FC236}">
                <a16:creationId xmlns:a16="http://schemas.microsoft.com/office/drawing/2014/main" id="{B4830940-B1A6-3341-8F71-7C8F02D34D55}"/>
              </a:ext>
            </a:extLst>
          </p:cNvPr>
          <p:cNvSpPr txBox="1"/>
          <p:nvPr/>
        </p:nvSpPr>
        <p:spPr>
          <a:xfrm>
            <a:off x="891251" y="4490977"/>
            <a:ext cx="1287212" cy="369332"/>
          </a:xfrm>
          <a:prstGeom prst="rect">
            <a:avLst/>
          </a:prstGeom>
          <a:noFill/>
        </p:spPr>
        <p:txBody>
          <a:bodyPr wrap="none" rtlCol="0">
            <a:spAutoFit/>
          </a:bodyPr>
          <a:lstStyle/>
          <a:p>
            <a:r>
              <a:rPr lang="fr-FR" dirty="0" err="1"/>
              <a:t>AgroFabLab</a:t>
            </a:r>
            <a:endParaRPr lang="fr-FR" dirty="0"/>
          </a:p>
        </p:txBody>
      </p:sp>
      <p:pic>
        <p:nvPicPr>
          <p:cNvPr id="5" name="Image 4">
            <a:extLst>
              <a:ext uri="{FF2B5EF4-FFF2-40B4-BE49-F238E27FC236}">
                <a16:creationId xmlns:a16="http://schemas.microsoft.com/office/drawing/2014/main" id="{6CF89C12-1C7D-E945-B0A2-4DC743FE118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43280" y="1189913"/>
            <a:ext cx="6548720" cy="3301064"/>
          </a:xfrm>
          <a:prstGeom prst="rect">
            <a:avLst/>
          </a:prstGeom>
        </p:spPr>
      </p:pic>
      <p:sp>
        <p:nvSpPr>
          <p:cNvPr id="6" name="ZoneTexte 5">
            <a:extLst>
              <a:ext uri="{FF2B5EF4-FFF2-40B4-BE49-F238E27FC236}">
                <a16:creationId xmlns:a16="http://schemas.microsoft.com/office/drawing/2014/main" id="{C6292B3A-4F43-894E-9EDA-02B4B6BE57A3}"/>
              </a:ext>
            </a:extLst>
          </p:cNvPr>
          <p:cNvSpPr txBox="1"/>
          <p:nvPr/>
        </p:nvSpPr>
        <p:spPr>
          <a:xfrm>
            <a:off x="5643280" y="4478873"/>
            <a:ext cx="2889958" cy="369332"/>
          </a:xfrm>
          <a:prstGeom prst="rect">
            <a:avLst/>
          </a:prstGeom>
          <a:noFill/>
        </p:spPr>
        <p:txBody>
          <a:bodyPr wrap="none" rtlCol="0">
            <a:spAutoFit/>
          </a:bodyPr>
          <a:lstStyle/>
          <a:p>
            <a:r>
              <a:rPr lang="fr-FR" dirty="0"/>
              <a:t>Séminaire de rentrée, ouvert</a:t>
            </a:r>
          </a:p>
        </p:txBody>
      </p:sp>
    </p:spTree>
    <p:extLst>
      <p:ext uri="{BB962C8B-B14F-4D97-AF65-F5344CB8AC3E}">
        <p14:creationId xmlns:p14="http://schemas.microsoft.com/office/powerpoint/2010/main" val="733049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593474" y="2994526"/>
            <a:ext cx="184666" cy="369332"/>
          </a:xfrm>
          <a:prstGeom prst="rect">
            <a:avLst/>
          </a:prstGeom>
          <a:noFill/>
        </p:spPr>
        <p:txBody>
          <a:bodyPr wrap="none" rtlCol="0">
            <a:spAutoFit/>
          </a:bodyPr>
          <a:lstStyle/>
          <a:p>
            <a:endParaRPr lang="fr-FR" dirty="0"/>
          </a:p>
        </p:txBody>
      </p:sp>
      <p:sp>
        <p:nvSpPr>
          <p:cNvPr id="5" name="ZoneTexte 4"/>
          <p:cNvSpPr txBox="1"/>
          <p:nvPr/>
        </p:nvSpPr>
        <p:spPr>
          <a:xfrm>
            <a:off x="383742" y="340997"/>
            <a:ext cx="10617633" cy="584775"/>
          </a:xfrm>
          <a:prstGeom prst="rect">
            <a:avLst/>
          </a:prstGeom>
          <a:noFill/>
        </p:spPr>
        <p:txBody>
          <a:bodyPr wrap="square" rtlCol="0">
            <a:spAutoFit/>
          </a:bodyPr>
          <a:lstStyle/>
          <a:p>
            <a:r>
              <a:rPr lang="fr-FR" sz="3200" dirty="0">
                <a:solidFill>
                  <a:srgbClr val="C00000"/>
                </a:solidFill>
              </a:rPr>
              <a:t>Coordination et valorisation de programmes de recherche</a:t>
            </a:r>
          </a:p>
        </p:txBody>
      </p:sp>
      <p:sp>
        <p:nvSpPr>
          <p:cNvPr id="6" name="ZoneTexte 5"/>
          <p:cNvSpPr txBox="1"/>
          <p:nvPr/>
        </p:nvSpPr>
        <p:spPr>
          <a:xfrm>
            <a:off x="8229600" y="4203700"/>
            <a:ext cx="184666" cy="369332"/>
          </a:xfrm>
          <a:prstGeom prst="rect">
            <a:avLst/>
          </a:prstGeom>
          <a:noFill/>
        </p:spPr>
        <p:txBody>
          <a:bodyPr wrap="none" rtlCol="0">
            <a:spAutoFit/>
          </a:bodyPr>
          <a:lstStyle/>
          <a:p>
            <a:endParaRPr lang="fr-FR" dirty="0"/>
          </a:p>
        </p:txBody>
      </p:sp>
      <p:sp>
        <p:nvSpPr>
          <p:cNvPr id="8" name="ZoneTexte 7"/>
          <p:cNvSpPr txBox="1"/>
          <p:nvPr/>
        </p:nvSpPr>
        <p:spPr>
          <a:xfrm>
            <a:off x="5651500" y="4114800"/>
            <a:ext cx="184666" cy="369332"/>
          </a:xfrm>
          <a:prstGeom prst="rect">
            <a:avLst/>
          </a:prstGeom>
          <a:noFill/>
        </p:spPr>
        <p:txBody>
          <a:bodyPr wrap="none" rtlCol="0">
            <a:spAutoFit/>
          </a:bodyPr>
          <a:lstStyle/>
          <a:p>
            <a:endParaRPr lang="fr-FR" dirty="0"/>
          </a:p>
        </p:txBody>
      </p:sp>
      <p:pic>
        <p:nvPicPr>
          <p:cNvPr id="2" name="Imag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63887" y="4147623"/>
            <a:ext cx="1107881" cy="441267"/>
          </a:xfrm>
          <a:prstGeom prst="rect">
            <a:avLst/>
          </a:prstGeom>
        </p:spPr>
      </p:pic>
      <p:pic>
        <p:nvPicPr>
          <p:cNvPr id="9" name="Image 8">
            <a:extLst>
              <a:ext uri="{FF2B5EF4-FFF2-40B4-BE49-F238E27FC236}">
                <a16:creationId xmlns:a16="http://schemas.microsoft.com/office/drawing/2014/main" id="{B4378C86-1E65-534D-8639-30E2C2AC175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3887" y="3619500"/>
            <a:ext cx="839744" cy="369332"/>
          </a:xfrm>
          <a:prstGeom prst="rect">
            <a:avLst/>
          </a:prstGeom>
        </p:spPr>
      </p:pic>
      <p:pic>
        <p:nvPicPr>
          <p:cNvPr id="4" name="Image 3">
            <a:extLst>
              <a:ext uri="{FF2B5EF4-FFF2-40B4-BE49-F238E27FC236}">
                <a16:creationId xmlns:a16="http://schemas.microsoft.com/office/drawing/2014/main" id="{D9D072F4-96D3-9146-B27E-EFE1DAE6601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3742" y="4659813"/>
            <a:ext cx="1115771" cy="647147"/>
          </a:xfrm>
          <a:prstGeom prst="rect">
            <a:avLst/>
          </a:prstGeom>
        </p:spPr>
      </p:pic>
      <p:sp>
        <p:nvSpPr>
          <p:cNvPr id="13" name="Rectangle 4">
            <a:extLst>
              <a:ext uri="{FF2B5EF4-FFF2-40B4-BE49-F238E27FC236}">
                <a16:creationId xmlns:a16="http://schemas.microsoft.com/office/drawing/2014/main" id="{5FA99E35-DF7A-ED45-99B6-5173C8D5F6F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5123" name="Picture 3" descr="/var/folders/6g/x_yc3fb53l57py_bs27ydp2c0000gp/T/com.microsoft.Word/WebArchiveCopyPasteTempFiles/carte_urbal_en_1er_juillet.png">
            <a:extLst>
              <a:ext uri="{FF2B5EF4-FFF2-40B4-BE49-F238E27FC236}">
                <a16:creationId xmlns:a16="http://schemas.microsoft.com/office/drawing/2014/main" id="{021FD33C-D54C-2A40-AF9A-B9381624A78B}"/>
              </a:ext>
            </a:extLst>
          </p:cNvPr>
          <p:cNvPicPr>
            <a:picLocks noChangeAspect="1" noChangeArrowheads="1"/>
          </p:cNvPicPr>
          <p:nvPr/>
        </p:nvPicPr>
        <p:blipFill>
          <a:blip r:embed="rId6" r:link="rId7" cstate="screen">
            <a:extLst>
              <a:ext uri="{28A0092B-C50C-407E-A947-70E740481C1C}">
                <a14:useLocalDpi xmlns:a14="http://schemas.microsoft.com/office/drawing/2010/main"/>
              </a:ext>
            </a:extLst>
          </a:blip>
          <a:srcRect/>
          <a:stretch>
            <a:fillRect/>
          </a:stretch>
        </p:blipFill>
        <p:spPr bwMode="auto">
          <a:xfrm>
            <a:off x="2593474" y="1364856"/>
            <a:ext cx="9598526" cy="5334896"/>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5">
            <a:extLst>
              <a:ext uri="{FF2B5EF4-FFF2-40B4-BE49-F238E27FC236}">
                <a16:creationId xmlns:a16="http://schemas.microsoft.com/office/drawing/2014/main" id="{E041F335-2907-0441-B3BF-CADC000A2A35}"/>
              </a:ext>
            </a:extLst>
          </p:cNvPr>
          <p:cNvSpPr>
            <a:spLocks noChangeArrowheads="1"/>
          </p:cNvSpPr>
          <p:nvPr/>
        </p:nvSpPr>
        <p:spPr bwMode="auto">
          <a:xfrm>
            <a:off x="0" y="36195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3329182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6E64B8E-1F41-D246-AEBC-4A44AEA78476}"/>
              </a:ext>
            </a:extLst>
          </p:cNvPr>
          <p:cNvPicPr>
            <a:picLocks noChangeAspect="1"/>
          </p:cNvPicPr>
          <p:nvPr/>
        </p:nvPicPr>
        <p:blipFill>
          <a:blip r:embed="rId2"/>
          <a:stretch>
            <a:fillRect/>
          </a:stretch>
        </p:blipFill>
        <p:spPr>
          <a:xfrm>
            <a:off x="7199455" y="3791600"/>
            <a:ext cx="1837220" cy="2657267"/>
          </a:xfrm>
          <a:prstGeom prst="rect">
            <a:avLst/>
          </a:prstGeom>
          <a:ln>
            <a:solidFill>
              <a:schemeClr val="tx1"/>
            </a:solidFill>
          </a:ln>
        </p:spPr>
      </p:pic>
      <p:pic>
        <p:nvPicPr>
          <p:cNvPr id="4" name="Image 3">
            <a:extLst>
              <a:ext uri="{FF2B5EF4-FFF2-40B4-BE49-F238E27FC236}">
                <a16:creationId xmlns:a16="http://schemas.microsoft.com/office/drawing/2014/main" id="{3739FA6A-1DD3-A945-8C84-C14B7D6D3D03}"/>
              </a:ext>
            </a:extLst>
          </p:cNvPr>
          <p:cNvPicPr>
            <a:picLocks noChangeAspect="1"/>
          </p:cNvPicPr>
          <p:nvPr/>
        </p:nvPicPr>
        <p:blipFill>
          <a:blip r:embed="rId3"/>
          <a:stretch>
            <a:fillRect/>
          </a:stretch>
        </p:blipFill>
        <p:spPr>
          <a:xfrm>
            <a:off x="524551" y="782255"/>
            <a:ext cx="6276659" cy="1043006"/>
          </a:xfrm>
          <a:prstGeom prst="rect">
            <a:avLst/>
          </a:prstGeom>
        </p:spPr>
      </p:pic>
      <p:pic>
        <p:nvPicPr>
          <p:cNvPr id="5" name="Image 4">
            <a:extLst>
              <a:ext uri="{FF2B5EF4-FFF2-40B4-BE49-F238E27FC236}">
                <a16:creationId xmlns:a16="http://schemas.microsoft.com/office/drawing/2014/main" id="{D98F4320-05FB-E440-958C-C044B06313F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41887" y="3103783"/>
            <a:ext cx="6041985" cy="3345084"/>
          </a:xfrm>
          <a:prstGeom prst="rect">
            <a:avLst/>
          </a:prstGeom>
        </p:spPr>
      </p:pic>
      <p:sp>
        <p:nvSpPr>
          <p:cNvPr id="6" name="ZoneTexte 5">
            <a:extLst>
              <a:ext uri="{FF2B5EF4-FFF2-40B4-BE49-F238E27FC236}">
                <a16:creationId xmlns:a16="http://schemas.microsoft.com/office/drawing/2014/main" id="{5558238E-DB16-4549-8C4B-2C8B77A33731}"/>
              </a:ext>
            </a:extLst>
          </p:cNvPr>
          <p:cNvSpPr txBox="1"/>
          <p:nvPr/>
        </p:nvSpPr>
        <p:spPr>
          <a:xfrm>
            <a:off x="9229974" y="4935567"/>
            <a:ext cx="2626360" cy="369332"/>
          </a:xfrm>
          <a:prstGeom prst="rect">
            <a:avLst/>
          </a:prstGeom>
          <a:noFill/>
        </p:spPr>
        <p:txBody>
          <a:bodyPr wrap="none" rtlCol="0">
            <a:spAutoFit/>
          </a:bodyPr>
          <a:lstStyle/>
          <a:p>
            <a:r>
              <a:rPr lang="fr-FR" i="1" dirty="0"/>
              <a:t>Suite : </a:t>
            </a:r>
            <a:r>
              <a:rPr lang="fr-FR" i="1" dirty="0" err="1"/>
              <a:t>African</a:t>
            </a:r>
            <a:r>
              <a:rPr lang="fr-FR" i="1" dirty="0"/>
              <a:t> </a:t>
            </a:r>
            <a:r>
              <a:rPr lang="fr-FR" i="1" dirty="0" err="1"/>
              <a:t>food</a:t>
            </a:r>
            <a:r>
              <a:rPr lang="fr-FR" i="1" dirty="0"/>
              <a:t> </a:t>
            </a:r>
            <a:r>
              <a:rPr lang="fr-FR" i="1" dirty="0" err="1"/>
              <a:t>cities</a:t>
            </a:r>
            <a:r>
              <a:rPr lang="fr-FR" i="1" dirty="0"/>
              <a:t>…</a:t>
            </a:r>
          </a:p>
        </p:txBody>
      </p:sp>
    </p:spTree>
    <p:extLst>
      <p:ext uri="{BB962C8B-B14F-4D97-AF65-F5344CB8AC3E}">
        <p14:creationId xmlns:p14="http://schemas.microsoft.com/office/powerpoint/2010/main" val="285583081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3482</TotalTime>
  <Words>752</Words>
  <Application>Microsoft Macintosh PowerPoint</Application>
  <PresentationFormat>Grand écran</PresentationFormat>
  <Paragraphs>109</Paragraphs>
  <Slides>26</Slides>
  <Notes>12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26</vt:i4>
      </vt:variant>
    </vt:vector>
  </HeadingPairs>
  <TitlesOfParts>
    <vt:vector size="32" baseType="lpstr">
      <vt:lpstr>Arial</vt:lpstr>
      <vt:lpstr>Calibri</vt:lpstr>
      <vt:lpstr>Calibri Light</vt:lpstr>
      <vt:lpstr>Georgia</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Damien Conaré</dc:creator>
  <cp:lastModifiedBy>Damien Conaré</cp:lastModifiedBy>
  <cp:revision>347</cp:revision>
  <cp:lastPrinted>2022-06-09T16:41:23Z</cp:lastPrinted>
  <dcterms:created xsi:type="dcterms:W3CDTF">2021-02-03T14:40:26Z</dcterms:created>
  <dcterms:modified xsi:type="dcterms:W3CDTF">2022-06-10T05:46:51Z</dcterms:modified>
</cp:coreProperties>
</file>