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  <p:sldMasterId id="2147483700" r:id="rId3"/>
  </p:sldMasterIdLst>
  <p:notesMasterIdLst>
    <p:notesMasterId r:id="rId22"/>
  </p:notesMasterIdLst>
  <p:handoutMasterIdLst>
    <p:handoutMasterId r:id="rId23"/>
  </p:handoutMasterIdLst>
  <p:sldIdLst>
    <p:sldId id="256" r:id="rId4"/>
    <p:sldId id="257" r:id="rId5"/>
    <p:sldId id="266" r:id="rId6"/>
    <p:sldId id="261" r:id="rId7"/>
    <p:sldId id="265" r:id="rId8"/>
    <p:sldId id="263" r:id="rId9"/>
    <p:sldId id="262" r:id="rId10"/>
    <p:sldId id="264" r:id="rId11"/>
    <p:sldId id="271" r:id="rId12"/>
    <p:sldId id="268" r:id="rId13"/>
    <p:sldId id="269" r:id="rId14"/>
    <p:sldId id="272" r:id="rId15"/>
    <p:sldId id="273" r:id="rId16"/>
    <p:sldId id="275" r:id="rId17"/>
    <p:sldId id="274" r:id="rId18"/>
    <p:sldId id="260" r:id="rId19"/>
    <p:sldId id="276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A3A6"/>
    <a:srgbClr val="FF6600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xa\Documents\Z%20-Groupe%202%20Validation%20CMUc\Tarnos\Tarnos_a_envoyer\4_Niveau_de_pauvret&#233;_Tarnos_m&#233;dian_au_sein_de_D1_en_Si_et_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342685876033583E-2"/>
          <c:y val="0.14199838005072299"/>
          <c:w val="0.90827358763900956"/>
          <c:h val="0.70129329301949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Graph!$K$3</c:f>
              <c:strCache>
                <c:ptCount val="1"/>
                <c:pt idx="0">
                  <c:v>Tarification initiale</c:v>
                </c:pt>
              </c:strCache>
            </c:strRef>
          </c:tx>
          <c:spPr>
            <a:solidFill>
              <a:srgbClr val="C47312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Graph!$J$4:$J$6</c:f>
              <c:strCache>
                <c:ptCount val="3"/>
                <c:pt idx="0">
                  <c:v>[200 € ; 4000 €[</c:v>
                </c:pt>
                <c:pt idx="1">
                  <c:v>[200 € ; 5000 €[</c:v>
                </c:pt>
                <c:pt idx="2">
                  <c:v>[200 € ; 12 690 €[</c:v>
                </c:pt>
              </c:strCache>
            </c:strRef>
          </c:cat>
          <c:val>
            <c:numRef>
              <c:f>Graph!$K$4:$K$6</c:f>
              <c:numCache>
                <c:formatCode>0.00%</c:formatCode>
                <c:ptCount val="3"/>
                <c:pt idx="0">
                  <c:v>5.5317318879882574E-2</c:v>
                </c:pt>
                <c:pt idx="1">
                  <c:v>4.5515757121824388E-2</c:v>
                </c:pt>
                <c:pt idx="2">
                  <c:v>2.595520793154206E-2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61-44B1-99C8-19B64E2B0D13}"/>
            </c:ext>
          </c:extLst>
        </c:ser>
        <c:ser>
          <c:idx val="1"/>
          <c:order val="1"/>
          <c:tx>
            <c:strRef>
              <c:f>Graph!$L$3</c:f>
              <c:strCache>
                <c:ptCount val="1"/>
                <c:pt idx="0">
                  <c:v>Tarification sociale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Graph!$J$4:$J$6</c:f>
              <c:strCache>
                <c:ptCount val="3"/>
                <c:pt idx="0">
                  <c:v>[200 € ; 4000 €[</c:v>
                </c:pt>
                <c:pt idx="1">
                  <c:v>[200 € ; 5000 €[</c:v>
                </c:pt>
                <c:pt idx="2">
                  <c:v>[200 € ; 12 690 €[</c:v>
                </c:pt>
              </c:strCache>
            </c:strRef>
          </c:cat>
          <c:val>
            <c:numRef>
              <c:f>Graph!$L$4:$L$6</c:f>
              <c:numCache>
                <c:formatCode>0.00%</c:formatCode>
                <c:ptCount val="3"/>
                <c:pt idx="0">
                  <c:v>3.7277538986055556E-2</c:v>
                </c:pt>
                <c:pt idx="1">
                  <c:v>3.074057876973553E-2</c:v>
                </c:pt>
                <c:pt idx="2">
                  <c:v>1.9651549671067647E-2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61-44B1-99C8-19B64E2B0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158464"/>
        <c:axId val="182160000"/>
      </c:barChart>
      <c:catAx>
        <c:axId val="18215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2160000"/>
        <c:crosses val="autoZero"/>
        <c:auto val="1"/>
        <c:lblAlgn val="ctr"/>
        <c:lblOffset val="100"/>
        <c:noMultiLvlLbl val="0"/>
      </c:catAx>
      <c:valAx>
        <c:axId val="18216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2158464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legend>
      <c:legendPos val="b"/>
      <c:layout>
        <c:manualLayout>
          <c:xMode val="edge"/>
          <c:yMode val="edge"/>
          <c:x val="4.8196696761893941E-2"/>
          <c:y val="6.74347803157863E-2"/>
          <c:w val="0.85242734014695565"/>
          <c:h val="7.1771444621431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64344446105548E-2"/>
          <c:y val="3.9300442247549777E-2"/>
          <c:w val="0.63613201301536759"/>
          <c:h val="0.87685182209366686"/>
        </c:manualLayout>
      </c:layout>
      <c:lineChart>
        <c:grouping val="stacked"/>
        <c:varyColors val="0"/>
        <c:ser>
          <c:idx val="1"/>
          <c:order val="1"/>
          <c:tx>
            <c:strRef>
              <c:f>'Réduction par taille de ménage '!$AI$43</c:f>
              <c:strCache>
                <c:ptCount val="1"/>
                <c:pt idx="0">
                  <c:v> Réduction moy en €</c:v>
                </c:pt>
              </c:strCache>
            </c:strRef>
          </c:tx>
          <c:spPr>
            <a:ln w="41275"/>
          </c:spPr>
          <c:dLbls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'Réduction par taille de ménage '!$AI$44:$AI$48</c:f>
              <c:numCache>
                <c:formatCode>"€"#,##0_);[Red]\("€"#,##0\)</c:formatCode>
                <c:ptCount val="5"/>
                <c:pt idx="0">
                  <c:v>80</c:v>
                </c:pt>
                <c:pt idx="1">
                  <c:v>71</c:v>
                </c:pt>
                <c:pt idx="2">
                  <c:v>62</c:v>
                </c:pt>
                <c:pt idx="3">
                  <c:v>58</c:v>
                </c:pt>
                <c:pt idx="4">
                  <c:v>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314496"/>
        <c:axId val="182316032"/>
      </c:lineChart>
      <c:lineChart>
        <c:grouping val="stacked"/>
        <c:varyColors val="0"/>
        <c:ser>
          <c:idx val="0"/>
          <c:order val="0"/>
          <c:tx>
            <c:strRef>
              <c:f>'Réduction par taille de ménage '!$AH$43</c:f>
              <c:strCache>
                <c:ptCount val="1"/>
                <c:pt idx="0">
                  <c:v>% réduction moy   </c:v>
                </c:pt>
              </c:strCache>
            </c:strRef>
          </c:tx>
          <c:spPr>
            <a:ln w="34925"/>
          </c:spPr>
          <c:dLbls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'Réduction par taille de ménage '!$AH$44:$AH$48</c:f>
              <c:numCache>
                <c:formatCode>0%</c:formatCode>
                <c:ptCount val="5"/>
                <c:pt idx="0">
                  <c:v>0.34</c:v>
                </c:pt>
                <c:pt idx="1">
                  <c:v>0.24</c:v>
                </c:pt>
                <c:pt idx="2">
                  <c:v>0.18</c:v>
                </c:pt>
                <c:pt idx="3">
                  <c:v>0.15</c:v>
                </c:pt>
                <c:pt idx="4">
                  <c:v>0.11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319360"/>
        <c:axId val="182317824"/>
      </c:lineChart>
      <c:catAx>
        <c:axId val="182314496"/>
        <c:scaling>
          <c:orientation val="minMax"/>
        </c:scaling>
        <c:delete val="0"/>
        <c:axPos val="b"/>
        <c:majorTickMark val="out"/>
        <c:minorTickMark val="none"/>
        <c:tickLblPos val="nextTo"/>
        <c:crossAx val="182316032"/>
        <c:crosses val="autoZero"/>
        <c:auto val="1"/>
        <c:lblAlgn val="ctr"/>
        <c:lblOffset val="100"/>
        <c:noMultiLvlLbl val="0"/>
      </c:catAx>
      <c:valAx>
        <c:axId val="1823160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€&quot;#,##0_);[Red]\(&quot;€&quot;#,##0\)" sourceLinked="1"/>
        <c:majorTickMark val="out"/>
        <c:minorTickMark val="none"/>
        <c:tickLblPos val="nextTo"/>
        <c:crossAx val="182314496"/>
        <c:crosses val="autoZero"/>
        <c:crossBetween val="between"/>
      </c:valAx>
      <c:valAx>
        <c:axId val="18231782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182319360"/>
        <c:crosses val="max"/>
        <c:crossBetween val="between"/>
      </c:valAx>
      <c:catAx>
        <c:axId val="182319360"/>
        <c:scaling>
          <c:orientation val="minMax"/>
        </c:scaling>
        <c:delete val="1"/>
        <c:axPos val="b"/>
        <c:majorTickMark val="out"/>
        <c:minorTickMark val="none"/>
        <c:tickLblPos val="nextTo"/>
        <c:crossAx val="18231782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6.591447983134488E-2"/>
          <c:y val="0.62207295516631844"/>
          <c:w val="0.39890280262373284"/>
          <c:h val="0.31897012873390829"/>
        </c:manualLayout>
      </c:layout>
      <c:overlay val="0"/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40258-FDD0-4F93-A096-FF4F6BE9F06A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CDA57-7B92-4EE2-BE75-4416AE1BF4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842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D604C-7C8D-411B-A215-088C0F5B5595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4D2DB-6616-4F72-80B6-C08F09B67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665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4D2DB-6616-4F72-80B6-C08F09B67DE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14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4D2DB-6616-4F72-80B6-C08F09B67DE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11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4D2DB-6616-4F72-80B6-C08F09B67DE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10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38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862269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0BA136EC-F916-4BA0-840B-3A2D3BEC3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22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592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35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594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04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61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51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86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91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621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305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837639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862273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0BA136EC-F916-4BA0-840B-3A2D3BEC3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22"/>
            <a:ext cx="1546667" cy="41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92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2837638"/>
            <a:ext cx="4076191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6" y="2825325"/>
            <a:ext cx="314287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59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10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830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8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8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96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816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5758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7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8950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0146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4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3" y="365134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9" y="2818373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173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296" y="1747089"/>
            <a:ext cx="9724504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11" y="149632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2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04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D85EF67C-DB3C-4ADC-829F-14D87A8664F8}"/>
              </a:ext>
            </a:extLst>
          </p:cNvPr>
          <p:cNvSpPr txBox="1"/>
          <p:nvPr userDrawn="1"/>
        </p:nvSpPr>
        <p:spPr>
          <a:xfrm>
            <a:off x="9923119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C31A273F-8B3B-4FFA-A6A7-5A556F5FD6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0" cy="8001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DB30FD33-E435-4A46-B168-E07C4F5FE24A}"/>
              </a:ext>
            </a:extLst>
          </p:cNvPr>
          <p:cNvSpPr txBox="1"/>
          <p:nvPr userDrawn="1"/>
        </p:nvSpPr>
        <p:spPr>
          <a:xfrm>
            <a:off x="1142999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275662"/>
                </a:solidFill>
                <a:latin typeface="+mn-lt"/>
              </a:rPr>
              <a:t>Proposition</a:t>
            </a:r>
            <a:r>
              <a:rPr lang="it-IT" sz="1000" baseline="0" dirty="0" smtClean="0">
                <a:solidFill>
                  <a:srgbClr val="275662"/>
                </a:solidFill>
                <a:latin typeface="+mn-lt"/>
              </a:rPr>
              <a:t> de loi visant à garantir effectivement le droit à l’eau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8EB41401-1E18-450D-B56F-5BE5E627703C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Audition du 18 mars 2021</a:t>
            </a:r>
            <a:endParaRPr lang="fr-FR" sz="1000" dirty="0">
              <a:solidFill>
                <a:srgbClr val="00A3A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87" r:id="rId3"/>
    <p:sldLayoutId id="2147483662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4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92309-B7E1-4C05-B00F-3BB4F6A9E773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A5954-C252-494F-8418-F6D8559D22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802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424049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D85EF67C-DB3C-4ADC-829F-14D87A8664F8}"/>
              </a:ext>
            </a:extLst>
          </p:cNvPr>
          <p:cNvSpPr txBox="1"/>
          <p:nvPr userDrawn="1"/>
        </p:nvSpPr>
        <p:spPr>
          <a:xfrm>
            <a:off x="9923120" y="6337742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C31A273F-8B3B-4FFA-A6A7-5A556F5FD6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1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3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4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marie.tsanga@inrae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ye.diffusion.social.gouv.fr/c?p=wAbNA2vDxBAn0K_1C9CvGE8-0KfQo9CrUdCI0IjQpjfEENCEHNCz0M7QwypA0LnQleNdMNCucj522dVodHRwczovL2RyZWVzLnNvbGlkYXJpdGVzLXNhbnRlLmdvdXYuZnIvY29tbXVuaXF1ZS1kZS1wcmVzc2UvdW5lLWZvcnRlLWhhdXNzZS1kdS1ub21icmUtZGFsbG9jYXRhaXJlcy1kZS1taW5pbWEtc29jaWF1eC1lbi0yMDIwLXVuLXJlZmx1eD91dG1fc291cmNlPVNhcmJhY2FuZSZ1dG1fbWVkaXVtPWVtYWlsJnV0bV9jYW1wYWlnbj1DUCBTdWl2aSBtZW5zdWVsIDI4LTItMjK4NWE1ODczZWRiODViNTMwZGE4NGQyM2Y3uDYxMjY3ZTMzNWUwNjBmNDRlNDZhNjFiM8C2djRaT3FhakVUeENWNFdMakZXZlhSUbxleWUuZGlmZnVzaW9uLnNvY2lhbC5nb3V2LmZyxBR-FRc20MTQ2jfQoEPQt9CV0MnQo9C_0MwxQ9C30NXQ3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udubassinrennais-collectivite.fr/votre-eau/prix-eau/tarification-sociale-ecologie-eau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coop-tic.eu/wikis/EauCpie73/wakka.php?wiki=VousAvezdit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xmlns="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947" y="2641947"/>
            <a:ext cx="9144000" cy="1057708"/>
          </a:xfrm>
        </p:spPr>
        <p:txBody>
          <a:bodyPr>
            <a:normAutofit fontScale="90000"/>
          </a:bodyPr>
          <a:lstStyle/>
          <a:p>
            <a:pPr hangingPunct="0"/>
            <a:r>
              <a:rPr lang="fr-FR" dirty="0" smtClean="0"/>
              <a:t>LA QUESTION SOCIALE DE L’EAU DANS LES PAYS RICHES 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cap="small" dirty="0" smtClean="0"/>
              <a:t>Le droit à </a:t>
            </a:r>
            <a:r>
              <a:rPr lang="fr-FR" cap="small" dirty="0"/>
              <a:t>l’eau </a:t>
            </a:r>
            <a:r>
              <a:rPr lang="fr-FR" cap="small" dirty="0" smtClean="0"/>
              <a:t>comme réponse dans le contexte de l’accès marchand </a:t>
            </a:r>
            <a:r>
              <a:rPr lang="fr-FR" dirty="0"/>
              <a:t/>
            </a:r>
            <a:br>
              <a:rPr lang="fr-FR" dirty="0"/>
            </a:br>
            <a:r>
              <a:rPr lang="fr-FR" cap="small" dirty="0"/>
              <a:t> 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xmlns="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9028" y="5155125"/>
            <a:ext cx="5765126" cy="946699"/>
          </a:xfrm>
        </p:spPr>
        <p:txBody>
          <a:bodyPr>
            <a:normAutofit/>
          </a:bodyPr>
          <a:lstStyle/>
          <a:p>
            <a:pPr algn="r"/>
            <a:r>
              <a:rPr lang="fr-FR" dirty="0" smtClean="0"/>
              <a:t>Marie </a:t>
            </a:r>
            <a:r>
              <a:rPr lang="fr-FR" dirty="0" err="1" smtClean="0"/>
              <a:t>TsangaTabi</a:t>
            </a:r>
            <a:endParaRPr lang="fr-FR" dirty="0" smtClean="0"/>
          </a:p>
          <a:p>
            <a:pPr algn="r"/>
            <a:r>
              <a:rPr lang="fr-FR" dirty="0" smtClean="0">
                <a:hlinkClick r:id="rId2"/>
              </a:rPr>
              <a:t>marie.tsanga@inrae.fr</a:t>
            </a:r>
            <a:endParaRPr lang="fr-FR" dirty="0" smtClean="0"/>
          </a:p>
          <a:p>
            <a:pPr algn="r"/>
            <a:endParaRPr lang="fr-FR" dirty="0" smtClean="0"/>
          </a:p>
          <a:p>
            <a:endParaRPr lang="fr-FR" dirty="0" smtClean="0"/>
          </a:p>
        </p:txBody>
      </p:sp>
      <p:sp>
        <p:nvSpPr>
          <p:cNvPr id="2" name="Rectangle 1"/>
          <p:cNvSpPr/>
          <p:nvPr/>
        </p:nvSpPr>
        <p:spPr>
          <a:xfrm>
            <a:off x="2743201" y="6251527"/>
            <a:ext cx="920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cap="small" dirty="0" smtClean="0"/>
              <a:t>11</a:t>
            </a:r>
            <a:r>
              <a:rPr lang="fr-FR" cap="small" baseline="30000" dirty="0" smtClean="0"/>
              <a:t>ème</a:t>
            </a:r>
            <a:r>
              <a:rPr lang="fr-FR" cap="small" dirty="0" smtClean="0"/>
              <a:t>  </a:t>
            </a:r>
            <a:r>
              <a:rPr lang="fr-FR" cap="small" dirty="0"/>
              <a:t>colloque annuel </a:t>
            </a:r>
            <a:r>
              <a:rPr lang="fr-FR" cap="small" dirty="0" smtClean="0"/>
              <a:t>de La </a:t>
            </a:r>
            <a:r>
              <a:rPr lang="fr-FR" cap="small" dirty="0"/>
              <a:t>Chaire Unesco Alimentations du monde </a:t>
            </a:r>
            <a:r>
              <a:rPr lang="fr-FR" cap="small" dirty="0" smtClean="0"/>
              <a:t>– Montpellier 10 JUIN 2022</a:t>
            </a:r>
            <a:endParaRPr lang="fr-FR" dirty="0"/>
          </a:p>
        </p:txBody>
      </p:sp>
      <p:pic>
        <p:nvPicPr>
          <p:cNvPr id="6" name="Picture 2" descr="J:\GSP\1 - Vie du labo\Logos GESTE\LOGO avec titre\couleur\logo GES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5697"/>
            <a:ext cx="1365662" cy="102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9944"/>
            <a:ext cx="1690700" cy="126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00" y="5248469"/>
            <a:ext cx="1052500" cy="84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3770334" y="1025618"/>
            <a:ext cx="4171167" cy="5630073"/>
          </a:xfrm>
          <a:ln>
            <a:solidFill>
              <a:srgbClr val="00A3A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Indices factuels observables au sein des populations concernées  </a:t>
            </a:r>
          </a:p>
          <a:p>
            <a:pPr algn="ct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fr-FR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déconnections volontaires </a:t>
            </a: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service public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d’eau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privations d’eau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recours aux usages alternatifs </a:t>
            </a:r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>
          <a:xfrm>
            <a:off x="137785" y="1064712"/>
            <a:ext cx="3482236" cy="4709787"/>
          </a:xfrm>
          <a:ln>
            <a:solidFill>
              <a:srgbClr val="00A3A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Indices factuels issus  </a:t>
            </a:r>
            <a:r>
              <a:rPr lang="fr-FR" b="1" dirty="0"/>
              <a:t>d</a:t>
            </a:r>
            <a:r>
              <a:rPr lang="fr-FR" b="1" dirty="0" smtClean="0"/>
              <a:t>es services publics d’eau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La montée et le cumul des impayés d’eau domestiques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L’explosion des demandes d’échéanciers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coupures </a:t>
            </a:r>
            <a:r>
              <a:rPr lang="fr-FR" dirty="0" smtClean="0"/>
              <a:t>d’eau: </a:t>
            </a:r>
            <a:r>
              <a:rPr lang="fr-F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déconnections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forcées du service public d’eau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Les réductions de débit d’eau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66229" y="264918"/>
            <a:ext cx="10532040" cy="7654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Indices de l’eau inaccessible pour les populations pauvres et vulnérables </a:t>
            </a:r>
            <a:endParaRPr lang="fr-FR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8192022" y="1039662"/>
            <a:ext cx="3999978" cy="2467628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Indicateurs développés, mesurés et affinés par la recherche en SHS </a:t>
            </a:r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000" b="1" dirty="0" smtClean="0">
                <a:solidFill>
                  <a:srgbClr val="00B050"/>
                </a:solidFill>
              </a:rPr>
              <a:t>La pauvreté en eau 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mise en évidence de ménages dont </a:t>
            </a:r>
            <a:r>
              <a:rPr lang="fr-F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seuil de facture d’eau</a:t>
            </a: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/revenu disponible est </a:t>
            </a:r>
            <a:r>
              <a:rPr lang="fr-FR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socialement inacceptable </a:t>
            </a:r>
            <a:r>
              <a:rPr lang="fr-FR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b="1" i="1" dirty="0" smtClean="0">
                <a:solidFill>
                  <a:srgbClr val="00B050"/>
                </a:solidFill>
              </a:rPr>
              <a:t>(3%?)</a:t>
            </a:r>
            <a:endParaRPr lang="fr-FR" sz="2000" b="1" i="1" dirty="0" smtClean="0">
              <a:solidFill>
                <a:srgbClr val="00B050"/>
              </a:solidFill>
            </a:endParaRPr>
          </a:p>
          <a:p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698" y="1782115"/>
            <a:ext cx="3630023" cy="29720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192022" y="3693294"/>
            <a:ext cx="3999978" cy="289310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réalisation d’enquêtes de </a:t>
            </a:r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terrain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015" y="4260914"/>
            <a:ext cx="3252538" cy="227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73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921928" y="1500278"/>
            <a:ext cx="10263813" cy="400673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Situations aggravées de manque d’eau 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 des 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gestes d’hygiène impossibles en période de pandémie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 cumul des formes de pauvreté en biens essentiels et la montée de la pauvreté en eau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résurgence de 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précarité sanitaire  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dans les grandes villes pour les populations marginalisées non raccordées au réseau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16122" y="264918"/>
            <a:ext cx="11133291" cy="7654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Les signes de la montée des problèmes d’accès à l’eau dans les pays riches 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8" y="189761"/>
            <a:ext cx="11133291" cy="765405"/>
          </a:xfrm>
        </p:spPr>
        <p:txBody>
          <a:bodyPr>
            <a:normAutofit/>
          </a:bodyPr>
          <a:lstStyle/>
          <a:p>
            <a:r>
              <a:rPr lang="fr-FR" dirty="0" smtClean="0"/>
              <a:t>Différents facteurs aux précarités en eau en France  </a:t>
            </a:r>
            <a:endParaRPr lang="fr-FR" dirty="0"/>
          </a:p>
        </p:txBody>
      </p:sp>
      <p:sp>
        <p:nvSpPr>
          <p:cNvPr id="6" name="Sous-titre 4"/>
          <p:cNvSpPr>
            <a:spLocks noGrp="1"/>
          </p:cNvSpPr>
          <p:nvPr>
            <p:ph type="body" idx="1"/>
          </p:nvPr>
        </p:nvSpPr>
        <p:spPr>
          <a:xfrm>
            <a:off x="6388274" y="864295"/>
            <a:ext cx="5628558" cy="5774499"/>
          </a:xfrm>
          <a:ln>
            <a:solidFill>
              <a:srgbClr val="0000CC"/>
            </a:solidFill>
          </a:ln>
        </p:spPr>
        <p:txBody>
          <a:bodyPr>
            <a:normAutofit fontScale="40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5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</a:t>
            </a:r>
            <a:r>
              <a:rPr lang="fr-FR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millions de personnes vivent dans des logements privés de confort sanitaire  (Fondation Abbé Pierre, 2019</a:t>
            </a:r>
            <a:r>
              <a:rPr lang="fr-FR" sz="5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5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fuites d’eau amplifient le montant de la facture des ménages pauvres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6000" u="sng" dirty="0" smtClean="0">
                <a:solidFill>
                  <a:srgbClr val="0595D6"/>
                </a:solidFill>
                <a:ea typeface="Times New Roman"/>
                <a:cs typeface="Times New Roman"/>
                <a:hlinkClick r:id="rId3"/>
              </a:rPr>
              <a:t>Une </a:t>
            </a:r>
            <a:r>
              <a:rPr lang="fr-FR" sz="6000" u="sng" dirty="0">
                <a:solidFill>
                  <a:srgbClr val="0595D6"/>
                </a:solidFill>
                <a:ea typeface="Times New Roman"/>
                <a:cs typeface="Times New Roman"/>
                <a:hlinkClick r:id="rId3"/>
              </a:rPr>
              <a:t>forte hausse du nombre d’allocataires de minima sociaux en 2020</a:t>
            </a:r>
            <a:r>
              <a:rPr lang="fr-FR" sz="6000" dirty="0">
                <a:solidFill>
                  <a:srgbClr val="393939"/>
                </a:solidFill>
                <a:ea typeface="Times New Roman"/>
              </a:rPr>
              <a:t>. </a:t>
            </a:r>
            <a:r>
              <a:rPr lang="fr-FR" sz="6000" dirty="0" smtClean="0">
                <a:solidFill>
                  <a:srgbClr val="393939"/>
                </a:solidFill>
                <a:ea typeface="Times New Roman"/>
              </a:rPr>
              <a:t>(DREES, novembre</a:t>
            </a:r>
            <a:r>
              <a:rPr lang="fr-FR" sz="6000" dirty="0">
                <a:solidFill>
                  <a:srgbClr val="393939"/>
                </a:solidFill>
                <a:ea typeface="Times New Roman"/>
              </a:rPr>
              <a:t>, 2021).</a:t>
            </a:r>
            <a:endParaRPr lang="fr-FR" sz="6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6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235 </a:t>
            </a:r>
            <a:r>
              <a:rPr lang="fr-FR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 </a:t>
            </a:r>
            <a:r>
              <a:rPr lang="fr-FR" sz="6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personnes sont sans-abri ou vivent </a:t>
            </a:r>
            <a:r>
              <a:rPr lang="fr-FR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bidonvilles (Fondation Abbé Pierre, 2020</a:t>
            </a:r>
            <a:r>
              <a:rPr lang="fr-FR" sz="6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algn="just"/>
            <a:endParaRPr lang="fr-FR" sz="2400" dirty="0" smtClean="0">
              <a:latin typeface="Verdana"/>
              <a:ea typeface="Calibri"/>
              <a:cs typeface="Times New Roman"/>
            </a:endParaRPr>
          </a:p>
          <a:p>
            <a:pPr algn="just"/>
            <a:endParaRPr lang="fr-FR" sz="2400" dirty="0">
              <a:latin typeface="Verdana"/>
              <a:ea typeface="Calibri"/>
              <a:cs typeface="Times New Roman"/>
            </a:endParaRPr>
          </a:p>
          <a:p>
            <a:pPr algn="just"/>
            <a:endParaRPr lang="fr-FR" sz="2400" dirty="0">
              <a:latin typeface="Verdana"/>
              <a:ea typeface="Calibri"/>
              <a:cs typeface="Times New Roman"/>
            </a:endParaRPr>
          </a:p>
          <a:p>
            <a:pPr marL="800089" lvl="1" indent="-342900" algn="just">
              <a:buFont typeface="Arial" panose="020B0604020202020204" pitchFamily="34" charset="0"/>
              <a:buChar char="•"/>
            </a:pPr>
            <a:r>
              <a:rPr lang="fr-FR" sz="2900" dirty="0" smtClean="0">
                <a:latin typeface="Verdana"/>
                <a:ea typeface="Calibri"/>
                <a:cs typeface="Times New Roman"/>
              </a:rPr>
              <a:t>+</a:t>
            </a:r>
            <a:r>
              <a:rPr lang="fr-FR" sz="2900" dirty="0">
                <a:latin typeface="Verdana"/>
                <a:ea typeface="Calibri"/>
                <a:cs typeface="Times New Roman"/>
              </a:rPr>
              <a:t>46,71% entre 1990 à 1994 (Rapport </a:t>
            </a:r>
            <a:r>
              <a:rPr lang="fr-FR" sz="2900" dirty="0" err="1">
                <a:latin typeface="Verdana"/>
                <a:ea typeface="Calibri"/>
                <a:cs typeface="Times New Roman"/>
              </a:rPr>
              <a:t>Guellec</a:t>
            </a:r>
            <a:r>
              <a:rPr lang="fr-FR" sz="2900" dirty="0">
                <a:latin typeface="Verdana"/>
                <a:ea typeface="Calibri"/>
                <a:cs typeface="Times New Roman"/>
              </a:rPr>
              <a:t> 1995)</a:t>
            </a:r>
          </a:p>
          <a:p>
            <a:pPr marL="800089" lvl="1" indent="-342900" algn="just">
              <a:buFont typeface="Arial" panose="020B0604020202020204" pitchFamily="34" charset="0"/>
              <a:buChar char="•"/>
            </a:pPr>
            <a:r>
              <a:rPr lang="fr-FR" sz="2900" dirty="0">
                <a:latin typeface="Verdana"/>
                <a:ea typeface="Calibri"/>
                <a:cs typeface="Times New Roman"/>
              </a:rPr>
              <a:t>+ 9,6% pour l’eau entre 2001 et 2005 et +12% pour l’assainissement alors que celui du coût de la vie est de 8,2% (INSEE, 2006)</a:t>
            </a:r>
          </a:p>
          <a:p>
            <a:pPr marL="800089" lvl="1" indent="-342900" algn="just">
              <a:buFont typeface="Arial" panose="020B0604020202020204" pitchFamily="34" charset="0"/>
              <a:buChar char="•"/>
            </a:pPr>
            <a:r>
              <a:rPr lang="fr-FR" sz="2900" dirty="0">
                <a:latin typeface="Verdana"/>
                <a:ea typeface="Calibri"/>
                <a:cs typeface="Times New Roman"/>
              </a:rPr>
              <a:t> +3,3 %/an entre 2004 et 2010 (Commissariat Général au développement durable, 2010),</a:t>
            </a:r>
          </a:p>
          <a:p>
            <a:pPr marL="800089" lvl="1" indent="-342900" algn="just">
              <a:buFont typeface="Arial" panose="020B0604020202020204" pitchFamily="34" charset="0"/>
              <a:buChar char="•"/>
            </a:pPr>
            <a:r>
              <a:rPr lang="fr-FR" sz="2900" dirty="0">
                <a:latin typeface="Verdana"/>
                <a:ea typeface="Calibri"/>
                <a:cs typeface="Times New Roman"/>
              </a:rPr>
              <a:t> +6,3 % entre 2011 et 2014 dans les grandes villes (France Libertés et 60 Millions de consommateurs, 2015</a:t>
            </a:r>
            <a:r>
              <a:rPr lang="fr-FR" sz="2900" dirty="0" smtClean="0">
                <a:latin typeface="Verdana"/>
                <a:ea typeface="Calibri"/>
                <a:cs typeface="Times New Roman"/>
              </a:rPr>
              <a:t>)</a:t>
            </a:r>
            <a:endParaRPr lang="fr-FR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ous-titre 4"/>
          <p:cNvSpPr txBox="1">
            <a:spLocks/>
          </p:cNvSpPr>
          <p:nvPr/>
        </p:nvSpPr>
        <p:spPr>
          <a:xfrm>
            <a:off x="465160" y="1027134"/>
            <a:ext cx="5685119" cy="4985359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conditions d’habitat dégradées, vétustes et privées 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d’équipements 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sanitaires </a:t>
            </a:r>
            <a:r>
              <a:rPr lang="fr-F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ie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d’eau courante, de WC intérieurs et d’installations sanitaires 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installations sanitaires fuyardes aux coûts de réparation rédhibitoires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précarisation croissante des conditions de vie d’une partie de la population et la montée de nouvelles formes de pauvreté en biens essentiels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L’augmentation ininterrompue du 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prix de l’eau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59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03597" y="177235"/>
            <a:ext cx="11321181" cy="765405"/>
          </a:xfrm>
        </p:spPr>
        <p:txBody>
          <a:bodyPr>
            <a:normAutofit/>
          </a:bodyPr>
          <a:lstStyle/>
          <a:p>
            <a:r>
              <a:rPr lang="fr-FR" dirty="0" smtClean="0"/>
              <a:t>Le droit à l’eau pour lutter contre les précarités en eau en France  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 flipH="1" flipV="1">
            <a:off x="4914418" y="2956963"/>
            <a:ext cx="868380" cy="1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2843402" y="2956963"/>
            <a:ext cx="0" cy="4303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348608" y="1487316"/>
            <a:ext cx="6379872" cy="313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Des </a:t>
            </a:r>
            <a:r>
              <a:rPr lang="fr-FR" sz="2400" dirty="0">
                <a:solidFill>
                  <a:srgbClr val="275662"/>
                </a:solidFill>
              </a:rPr>
              <a:t>batailles de l’eau menées par </a:t>
            </a:r>
            <a:r>
              <a:rPr lang="fr-FR" sz="2400" dirty="0" smtClean="0">
                <a:solidFill>
                  <a:srgbClr val="275662"/>
                </a:solidFill>
              </a:rPr>
              <a:t>des ONG </a:t>
            </a:r>
          </a:p>
          <a:p>
            <a:pPr marL="342900" lvl="0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En 2010, la </a:t>
            </a:r>
            <a:r>
              <a:rPr lang="fr-FR" sz="2400" dirty="0">
                <a:solidFill>
                  <a:srgbClr val="275662"/>
                </a:solidFill>
              </a:rPr>
              <a:t>reconnaissance </a:t>
            </a:r>
            <a:r>
              <a:rPr lang="fr-FR" sz="2400" dirty="0" smtClean="0">
                <a:solidFill>
                  <a:srgbClr val="275662"/>
                </a:solidFill>
              </a:rPr>
              <a:t>par l’ONU de </a:t>
            </a:r>
            <a:r>
              <a:rPr lang="fr-FR" sz="2400" dirty="0">
                <a:solidFill>
                  <a:srgbClr val="275662"/>
                </a:solidFill>
              </a:rPr>
              <a:t>l’accès à l’eau comme droit humain fondamental et </a:t>
            </a:r>
            <a:r>
              <a:rPr lang="fr-FR" sz="2400" dirty="0" smtClean="0">
                <a:solidFill>
                  <a:srgbClr val="275662"/>
                </a:solidFill>
              </a:rPr>
              <a:t>inscription </a:t>
            </a:r>
            <a:r>
              <a:rPr lang="fr-FR" sz="2400" dirty="0">
                <a:solidFill>
                  <a:srgbClr val="275662"/>
                </a:solidFill>
              </a:rPr>
              <a:t>dans </a:t>
            </a:r>
            <a:r>
              <a:rPr lang="fr-FR" sz="2400" dirty="0" smtClean="0">
                <a:solidFill>
                  <a:srgbClr val="275662"/>
                </a:solidFill>
              </a:rPr>
              <a:t>la législation nationale française en 2006 </a:t>
            </a:r>
          </a:p>
          <a:p>
            <a:pPr marL="342900" lvl="0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Mise en place des politiques locales d’aide au règlement des impayés d’eau (FSL et CCAS)</a:t>
            </a:r>
            <a:endParaRPr lang="fr-FR" sz="2400" dirty="0">
              <a:solidFill>
                <a:srgbClr val="275662"/>
              </a:solidFill>
            </a:endParaRPr>
          </a:p>
          <a:p>
            <a:pPr marL="342900" lvl="0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275662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12937" y="1450922"/>
            <a:ext cx="5010411" cy="23852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900" i="1" dirty="0" smtClean="0">
              <a:solidFill>
                <a:srgbClr val="C00000"/>
              </a:solidFill>
            </a:endParaRPr>
          </a:p>
          <a:p>
            <a:pPr algn="ctr"/>
            <a:endParaRPr lang="fr-FR" sz="2800" i="1" dirty="0" smtClean="0">
              <a:solidFill>
                <a:srgbClr val="C00000"/>
              </a:solidFill>
            </a:endParaRPr>
          </a:p>
          <a:p>
            <a:pPr algn="ctr"/>
            <a:r>
              <a:rPr lang="fr-FR" sz="2800" i="1" dirty="0" smtClean="0">
                <a:solidFill>
                  <a:srgbClr val="C00000"/>
                </a:solidFill>
              </a:rPr>
              <a:t>1. Problème d’inaccessibilité économique </a:t>
            </a:r>
            <a:r>
              <a:rPr lang="fr-FR" sz="2800" i="1" dirty="0">
                <a:solidFill>
                  <a:srgbClr val="C00000"/>
                </a:solidFill>
              </a:rPr>
              <a:t>à</a:t>
            </a:r>
            <a:r>
              <a:rPr lang="fr-FR" sz="2800" i="1" dirty="0" smtClean="0">
                <a:solidFill>
                  <a:srgbClr val="C00000"/>
                </a:solidFill>
              </a:rPr>
              <a:t> l’eau</a:t>
            </a:r>
          </a:p>
          <a:p>
            <a:pPr algn="ctr"/>
            <a:endParaRPr lang="fr-FR" sz="2800" i="1" dirty="0" smtClean="0">
              <a:solidFill>
                <a:srgbClr val="C00000"/>
              </a:solidFill>
            </a:endParaRPr>
          </a:p>
          <a:p>
            <a:pPr algn="ctr"/>
            <a:endParaRPr lang="fr-FR" sz="2800" i="1" dirty="0">
              <a:solidFill>
                <a:srgbClr val="C0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75782" y="951978"/>
            <a:ext cx="1108553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i="1" dirty="0">
                <a:solidFill>
                  <a:srgbClr val="0070C0"/>
                </a:solidFill>
              </a:rPr>
              <a:t>Droit revendiqué </a:t>
            </a:r>
            <a:r>
              <a:rPr lang="fr-FR" sz="2400" dirty="0">
                <a:solidFill>
                  <a:srgbClr val="275662"/>
                </a:solidFill>
              </a:rPr>
              <a:t>à partir de 1977 et un cadre d’action </a:t>
            </a:r>
            <a:r>
              <a:rPr lang="fr-FR" sz="2400" i="1" dirty="0">
                <a:solidFill>
                  <a:srgbClr val="0070C0"/>
                </a:solidFill>
              </a:rPr>
              <a:t>légalisé en France le 27 </a:t>
            </a:r>
            <a:r>
              <a:rPr lang="fr-FR" sz="2400" i="1" dirty="0" err="1">
                <a:solidFill>
                  <a:srgbClr val="0070C0"/>
                </a:solidFill>
              </a:rPr>
              <a:t>déc</a:t>
            </a:r>
            <a:r>
              <a:rPr lang="fr-FR" sz="2400" i="1" dirty="0">
                <a:solidFill>
                  <a:srgbClr val="0070C0"/>
                </a:solidFill>
              </a:rPr>
              <a:t> 2019. </a:t>
            </a:r>
          </a:p>
        </p:txBody>
      </p:sp>
      <p:sp>
        <p:nvSpPr>
          <p:cNvPr id="3" name="Rectangle 2"/>
          <p:cNvSpPr/>
          <p:nvPr/>
        </p:nvSpPr>
        <p:spPr>
          <a:xfrm>
            <a:off x="306879" y="4131084"/>
            <a:ext cx="4822526" cy="2803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275662"/>
                </a:solidFill>
              </a:rPr>
              <a:t>En 2013, loi </a:t>
            </a:r>
            <a:r>
              <a:rPr lang="fr-FR" sz="2400" dirty="0" err="1">
                <a:solidFill>
                  <a:srgbClr val="275662"/>
                </a:solidFill>
              </a:rPr>
              <a:t>Brottes</a:t>
            </a:r>
            <a:r>
              <a:rPr lang="fr-FR" sz="2400" dirty="0">
                <a:solidFill>
                  <a:srgbClr val="275662"/>
                </a:solidFill>
              </a:rPr>
              <a:t> qui autorise l’expérimentation </a:t>
            </a:r>
            <a:r>
              <a:rPr lang="fr-FR" sz="2400" dirty="0" smtClean="0">
                <a:solidFill>
                  <a:srgbClr val="275662"/>
                </a:solidFill>
              </a:rPr>
              <a:t>de </a:t>
            </a:r>
            <a:r>
              <a:rPr lang="fr-FR" sz="2400" dirty="0">
                <a:solidFill>
                  <a:srgbClr val="275662"/>
                </a:solidFill>
              </a:rPr>
              <a:t>politiques locales de droit à l’eau (2014-2021). </a:t>
            </a:r>
            <a:endParaRPr lang="fr-FR" sz="2400" dirty="0" smtClean="0">
              <a:solidFill>
                <a:srgbClr val="275662"/>
              </a:solidFill>
            </a:endParaRPr>
          </a:p>
          <a:p>
            <a:pPr marL="800100" lvl="1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Mesures  curatives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Mesures préventives </a:t>
            </a:r>
          </a:p>
          <a:p>
            <a:pPr marL="800100" lvl="1" indent="-342900" algn="just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275662"/>
                </a:solidFill>
              </a:rPr>
              <a:t>Mix des deux  </a:t>
            </a:r>
            <a:endParaRPr lang="fr-FR" sz="2400" dirty="0">
              <a:solidFill>
                <a:srgbClr val="27566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08" y="4218765"/>
            <a:ext cx="6843392" cy="282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1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6188" y="127131"/>
            <a:ext cx="11321181" cy="765405"/>
          </a:xfrm>
        </p:spPr>
        <p:txBody>
          <a:bodyPr>
            <a:normAutofit/>
          </a:bodyPr>
          <a:lstStyle/>
          <a:p>
            <a:r>
              <a:rPr lang="fr-FR" dirty="0" smtClean="0"/>
              <a:t>Le droit à l’eau pour lutter contre les précarités en eau en France  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76197" y="2047302"/>
            <a:ext cx="4246318" cy="310854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</a:rPr>
              <a:t>2. Problème d’exclusion des populations les plus pauvres de l’accès à l’eau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fr-FR" sz="2800" i="1" dirty="0" smtClean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fr-FR" sz="2800" i="1" dirty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fr-FR" sz="2800" i="1" dirty="0" smtClean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fr-FR" sz="2800" i="1" dirty="0">
              <a:solidFill>
                <a:srgbClr val="C00000"/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4524076" y="1728592"/>
            <a:ext cx="1592703" cy="1131858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116779" y="1376710"/>
            <a:ext cx="5833051" cy="525887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solidFill>
                  <a:srgbClr val="275662"/>
                </a:solidFill>
              </a:rPr>
              <a:t>Pour les ménages raccordés au réseau</a:t>
            </a:r>
          </a:p>
          <a:p>
            <a:pPr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solidFill>
                  <a:srgbClr val="275662"/>
                </a:solidFill>
              </a:rPr>
              <a:t>L’interdiction </a:t>
            </a:r>
            <a:r>
              <a:rPr lang="fr-FR" sz="2400" dirty="0">
                <a:solidFill>
                  <a:srgbClr val="275662"/>
                </a:solidFill>
              </a:rPr>
              <a:t>des coupures d’eau en France par la loi </a:t>
            </a:r>
            <a:r>
              <a:rPr lang="fr-FR" sz="2400" dirty="0" err="1">
                <a:solidFill>
                  <a:srgbClr val="275662"/>
                </a:solidFill>
              </a:rPr>
              <a:t>Brottes</a:t>
            </a:r>
            <a:r>
              <a:rPr lang="fr-FR" sz="2400" dirty="0">
                <a:solidFill>
                  <a:srgbClr val="275662"/>
                </a:solidFill>
              </a:rPr>
              <a:t> en 2013, validée par le Conseil Constitutionnel en 2015 </a:t>
            </a:r>
          </a:p>
          <a:p>
            <a:pPr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solidFill>
                  <a:srgbClr val="275662"/>
                </a:solidFill>
              </a:rPr>
              <a:t>Le </a:t>
            </a:r>
            <a:r>
              <a:rPr lang="fr-FR" sz="2400" dirty="0">
                <a:solidFill>
                  <a:srgbClr val="275662"/>
                </a:solidFill>
              </a:rPr>
              <a:t>recours à l’arme du droit par des ONG </a:t>
            </a:r>
            <a:r>
              <a:rPr lang="fr-FR" sz="2400" dirty="0" smtClean="0">
                <a:solidFill>
                  <a:srgbClr val="275662"/>
                </a:solidFill>
              </a:rPr>
              <a:t>pour mener des </a:t>
            </a:r>
            <a:r>
              <a:rPr lang="fr-FR" sz="2400" dirty="0">
                <a:solidFill>
                  <a:srgbClr val="275662"/>
                </a:solidFill>
              </a:rPr>
              <a:t>batailles </a:t>
            </a:r>
            <a:r>
              <a:rPr lang="fr-FR" sz="2400" dirty="0" smtClean="0">
                <a:solidFill>
                  <a:srgbClr val="275662"/>
                </a:solidFill>
              </a:rPr>
              <a:t>contre les coupures d’eau</a:t>
            </a:r>
          </a:p>
          <a:p>
            <a:pPr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solidFill>
                  <a:srgbClr val="275662"/>
                </a:solidFill>
              </a:rPr>
              <a:t>Pour les populations marginalisées non raccordées au réseau</a:t>
            </a:r>
          </a:p>
          <a:p>
            <a:pPr lvl="0"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solidFill>
                  <a:srgbClr val="275662"/>
                </a:solidFill>
              </a:rPr>
              <a:t>Propositions </a:t>
            </a:r>
            <a:r>
              <a:rPr lang="fr-FR" sz="2400" dirty="0">
                <a:solidFill>
                  <a:srgbClr val="275662"/>
                </a:solidFill>
              </a:rPr>
              <a:t>de </a:t>
            </a:r>
            <a:r>
              <a:rPr lang="fr-FR" sz="2400" dirty="0" smtClean="0">
                <a:solidFill>
                  <a:srgbClr val="275662"/>
                </a:solidFill>
              </a:rPr>
              <a:t>2 projets </a:t>
            </a:r>
            <a:r>
              <a:rPr lang="fr-FR" sz="2400" dirty="0">
                <a:solidFill>
                  <a:srgbClr val="275662"/>
                </a:solidFill>
              </a:rPr>
              <a:t>de loi pour garantir l’accès à des dispositifs d’accès à l’eau et à l’hygiène aux populations non connectées au réseau </a:t>
            </a:r>
            <a:r>
              <a:rPr lang="fr-FR" sz="2400" dirty="0" smtClean="0">
                <a:solidFill>
                  <a:srgbClr val="275662"/>
                </a:solidFill>
              </a:rPr>
              <a:t>(article </a:t>
            </a:r>
            <a:r>
              <a:rPr lang="fr-FR" sz="2400" dirty="0">
                <a:solidFill>
                  <a:srgbClr val="275662"/>
                </a:solidFill>
              </a:rPr>
              <a:t>16 de la nouvelle Directive Cadre Européenne du 16 décembre 2020)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75782" y="926926"/>
            <a:ext cx="1108553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lnSpc>
                <a:spcPct val="90000"/>
              </a:lnSpc>
              <a:spcBef>
                <a:spcPts val="1000"/>
              </a:spcBef>
            </a:pPr>
            <a:r>
              <a:rPr lang="fr-FR" sz="2400" i="1" dirty="0">
                <a:solidFill>
                  <a:srgbClr val="0070C0"/>
                </a:solidFill>
              </a:rPr>
              <a:t>Droit revendiqué </a:t>
            </a:r>
            <a:r>
              <a:rPr lang="fr-FR" sz="2400" dirty="0">
                <a:solidFill>
                  <a:srgbClr val="275662"/>
                </a:solidFill>
              </a:rPr>
              <a:t>à partir de 1977 et un cadre d’action </a:t>
            </a:r>
            <a:r>
              <a:rPr lang="fr-FR" sz="2400" i="1" dirty="0">
                <a:solidFill>
                  <a:srgbClr val="0070C0"/>
                </a:solidFill>
              </a:rPr>
              <a:t>légalisé en France le 27 </a:t>
            </a:r>
            <a:r>
              <a:rPr lang="fr-FR" sz="2400" i="1" dirty="0" err="1">
                <a:solidFill>
                  <a:srgbClr val="0070C0"/>
                </a:solidFill>
              </a:rPr>
              <a:t>déc</a:t>
            </a:r>
            <a:r>
              <a:rPr lang="fr-FR" sz="2400" i="1" dirty="0">
                <a:solidFill>
                  <a:srgbClr val="0070C0"/>
                </a:solidFill>
              </a:rPr>
              <a:t> 2019. 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4379886" y="3539383"/>
            <a:ext cx="1795300" cy="93353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5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300624" y="1409316"/>
            <a:ext cx="6263014" cy="5024623"/>
          </a:xfrm>
          <a:ln>
            <a:solidFill>
              <a:srgbClr val="0000FF"/>
            </a:solidFill>
          </a:ln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 </a:t>
            </a: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aides curatives : contribution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volontaire au fonds de solidarité logement de 500K/an depuis 2011 </a:t>
            </a:r>
            <a:endParaRPr lang="fr-FR" sz="2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1000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fontaines d’eau potable sur l’espace public</a:t>
            </a: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fr-F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éploiement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41 nouvelles fontaines dans le budget </a:t>
            </a: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participatif (2019)</a:t>
            </a:r>
            <a:endParaRPr lang="fr-F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 fontaines maintenues ouvertes l’hiver sur des points stratégiques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Accompagnement des maraudes sociales et mise à disposition de 10 000 gourdes par 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Approvisionnement spécifique </a:t>
            </a: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migrants</a:t>
            </a:r>
            <a:endParaRPr lang="fr-F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 maintien de l’accès à l’eau dans les squats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Cartes de localisation des points d’eau publics </a:t>
            </a:r>
            <a:endParaRPr lang="fr-F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>
          <a:xfrm>
            <a:off x="325678" y="689514"/>
            <a:ext cx="11599100" cy="736194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rgbClr val="00A3A6"/>
                </a:solidFill>
              </a:rPr>
              <a:t>La mise </a:t>
            </a:r>
            <a:r>
              <a:rPr lang="fr-FR" sz="2400" b="1" dirty="0">
                <a:solidFill>
                  <a:srgbClr val="00A3A6"/>
                </a:solidFill>
              </a:rPr>
              <a:t>à disposition gratuite </a:t>
            </a:r>
            <a:r>
              <a:rPr lang="fr-FR" sz="2400" b="1" dirty="0" smtClean="0">
                <a:solidFill>
                  <a:srgbClr val="00A3A6"/>
                </a:solidFill>
              </a:rPr>
              <a:t>d’équipements </a:t>
            </a:r>
            <a:r>
              <a:rPr lang="fr-FR" sz="2400" b="1" dirty="0">
                <a:solidFill>
                  <a:srgbClr val="00A3A6"/>
                </a:solidFill>
              </a:rPr>
              <a:t>sanitaires et de distribution d’eau </a:t>
            </a:r>
            <a:r>
              <a:rPr lang="fr-FR" sz="2400" b="1" dirty="0" smtClean="0">
                <a:solidFill>
                  <a:srgbClr val="00A3A6"/>
                </a:solidFill>
              </a:rPr>
              <a:t>potable </a:t>
            </a:r>
            <a:endParaRPr lang="fr-FR" sz="2400" b="1" dirty="0">
              <a:solidFill>
                <a:srgbClr val="00A3A6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8" y="214813"/>
            <a:ext cx="11133291" cy="7654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Quelques illustrations de politiques publiques de droit à l’eau :</a:t>
            </a:r>
            <a:r>
              <a:rPr lang="fr-FR" sz="3200" dirty="0"/>
              <a:t>l</a:t>
            </a:r>
            <a:r>
              <a:rPr lang="fr-FR" sz="3200" dirty="0" smtClean="0"/>
              <a:t>a </a:t>
            </a:r>
            <a:r>
              <a:rPr lang="fr-FR" sz="3200" dirty="0"/>
              <a:t>ville de Paris </a:t>
            </a:r>
            <a:br>
              <a:rPr lang="fr-FR" sz="3200" dirty="0"/>
            </a:b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704" y="1318013"/>
            <a:ext cx="2587402" cy="389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7B50B0F7-BCC3-4B50-B9AF-F6C38DCC07D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59" y="4342094"/>
            <a:ext cx="1220374" cy="216517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35" y="1657174"/>
            <a:ext cx="1702823" cy="124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1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1299456" cy="888251"/>
          </a:xfrm>
        </p:spPr>
        <p:txBody>
          <a:bodyPr>
            <a:normAutofit/>
          </a:bodyPr>
          <a:lstStyle/>
          <a:p>
            <a:r>
              <a:rPr lang="fr-FR" dirty="0"/>
              <a:t>D</a:t>
            </a:r>
            <a:r>
              <a:rPr lang="fr-FR" dirty="0" smtClean="0"/>
              <a:t>es tarifs sociaux de l’eau pour rendre l’eau accessible  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614" y="1261574"/>
            <a:ext cx="10484286" cy="5251960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Métropole de Rennes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10 m</a:t>
            </a:r>
            <a:r>
              <a:rPr lang="fr-FR" baseline="30000" dirty="0" smtClean="0">
                <a:solidFill>
                  <a:srgbClr val="0000FF"/>
                </a:solidFill>
              </a:rPr>
              <a:t>3</a:t>
            </a:r>
            <a:r>
              <a:rPr lang="fr-FR" dirty="0" smtClean="0">
                <a:solidFill>
                  <a:srgbClr val="0000FF"/>
                </a:solidFill>
              </a:rPr>
              <a:t> gratuits pour </a:t>
            </a:r>
            <a:r>
              <a:rPr lang="fr-FR" dirty="0">
                <a:solidFill>
                  <a:srgbClr val="0000FF"/>
                </a:solidFill>
              </a:rPr>
              <a:t>les locaux à usage d’habitation (LUH) disposant d’un compteur individuel abonné au service de </a:t>
            </a:r>
            <a:r>
              <a:rPr lang="fr-FR" dirty="0" smtClean="0">
                <a:solidFill>
                  <a:srgbClr val="0000FF"/>
                </a:solidFill>
              </a:rPr>
              <a:t>l’eau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Crédit Eau Famille </a:t>
            </a:r>
            <a:r>
              <a:rPr lang="fr-FR" dirty="0" smtClean="0"/>
              <a:t>Nombreuse (</a:t>
            </a:r>
            <a:r>
              <a:rPr lang="fr-FR" dirty="0"/>
              <a:t>de </a:t>
            </a:r>
            <a:r>
              <a:rPr lang="fr-FR" dirty="0" smtClean="0"/>
              <a:t>30 € </a:t>
            </a:r>
            <a:r>
              <a:rPr lang="fr-FR" dirty="0"/>
              <a:t>par an et par enfant à compter du </a:t>
            </a:r>
            <a:r>
              <a:rPr lang="fr-FR" dirty="0" smtClean="0"/>
              <a:t>3</a:t>
            </a:r>
            <a:r>
              <a:rPr lang="fr-FR" baseline="30000" dirty="0" smtClean="0"/>
              <a:t>ème </a:t>
            </a:r>
            <a:r>
              <a:rPr lang="fr-FR" dirty="0" smtClean="0"/>
              <a:t>enfant)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Chèque eau de </a:t>
            </a:r>
            <a:r>
              <a:rPr lang="fr-FR" dirty="0"/>
              <a:t>30 € par </a:t>
            </a:r>
            <a:r>
              <a:rPr lang="fr-FR" dirty="0" smtClean="0"/>
              <a:t>an pour les bénéficiaires de la CMU-c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800" dirty="0"/>
          </a:p>
          <a:p>
            <a:r>
              <a:rPr lang="fr-FR" b="1" dirty="0" smtClean="0"/>
              <a:t>Grand Besançon</a:t>
            </a:r>
            <a:r>
              <a:rPr lang="fr-FR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FF"/>
                </a:solidFill>
              </a:rPr>
              <a:t>0 €/m³</a:t>
            </a:r>
            <a:r>
              <a:rPr lang="fr-FR" dirty="0" smtClean="0">
                <a:solidFill>
                  <a:srgbClr val="0000FF"/>
                </a:solidFill>
              </a:rPr>
              <a:t> = 0 </a:t>
            </a:r>
            <a:r>
              <a:rPr lang="fr-FR" dirty="0">
                <a:solidFill>
                  <a:srgbClr val="0000FF"/>
                </a:solidFill>
              </a:rPr>
              <a:t>à 3 m³  </a:t>
            </a:r>
            <a:r>
              <a:rPr lang="fr-FR" dirty="0" smtClean="0">
                <a:solidFill>
                  <a:srgbClr val="0000FF"/>
                </a:solidFill>
              </a:rPr>
              <a:t>pour la consommation </a:t>
            </a:r>
            <a:r>
              <a:rPr lang="fr-FR" dirty="0">
                <a:solidFill>
                  <a:srgbClr val="0000FF"/>
                </a:solidFill>
              </a:rPr>
              <a:t>d’eau de boisson </a:t>
            </a:r>
            <a:r>
              <a:rPr lang="fr-FR" dirty="0" smtClean="0">
                <a:solidFill>
                  <a:srgbClr val="0000FF"/>
                </a:solidFill>
              </a:rPr>
              <a:t>d’une famille </a:t>
            </a:r>
            <a:r>
              <a:rPr lang="fr-FR" dirty="0">
                <a:solidFill>
                  <a:srgbClr val="0000FF"/>
                </a:solidFill>
              </a:rPr>
              <a:t>de 5 </a:t>
            </a:r>
            <a:r>
              <a:rPr lang="fr-FR" dirty="0" smtClean="0">
                <a:solidFill>
                  <a:srgbClr val="0000FF"/>
                </a:solidFill>
              </a:rPr>
              <a:t>personnes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tarif </a:t>
            </a:r>
            <a:r>
              <a:rPr lang="fr-FR" dirty="0"/>
              <a:t>2 </a:t>
            </a:r>
            <a:r>
              <a:rPr lang="fr-FR" dirty="0" smtClean="0"/>
              <a:t>= de </a:t>
            </a:r>
            <a:r>
              <a:rPr lang="fr-FR" dirty="0"/>
              <a:t>3 à 100 </a:t>
            </a:r>
            <a:r>
              <a:rPr lang="fr-FR" dirty="0" smtClean="0"/>
              <a:t>m³ (</a:t>
            </a:r>
            <a:r>
              <a:rPr lang="fr-FR" dirty="0"/>
              <a:t>volume dit «usuel</a:t>
            </a:r>
            <a:r>
              <a:rPr lang="fr-FR" dirty="0" smtClean="0"/>
              <a:t>»)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tarif </a:t>
            </a:r>
            <a:r>
              <a:rPr lang="fr-FR" dirty="0"/>
              <a:t>3 : </a:t>
            </a:r>
            <a:r>
              <a:rPr lang="fr-FR" dirty="0" smtClean="0"/>
              <a:t>au-delà </a:t>
            </a:r>
            <a:r>
              <a:rPr lang="fr-FR" dirty="0"/>
              <a:t>de 100 </a:t>
            </a:r>
            <a:r>
              <a:rPr lang="fr-FR" dirty="0" smtClean="0"/>
              <a:t>m³.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 smtClean="0"/>
              <a:t>Grand Dunkerquois </a:t>
            </a:r>
            <a:r>
              <a:rPr lang="fr-FR" b="1" dirty="0" smtClean="0">
                <a:solidFill>
                  <a:srgbClr val="0000FF"/>
                </a:solidFill>
              </a:rPr>
              <a:t>:  1</a:t>
            </a:r>
            <a:r>
              <a:rPr lang="fr-FR" b="1" baseline="30000" dirty="0" smtClean="0">
                <a:solidFill>
                  <a:srgbClr val="0000FF"/>
                </a:solidFill>
              </a:rPr>
              <a:t>er</a:t>
            </a:r>
            <a:r>
              <a:rPr lang="fr-FR" b="1" dirty="0" smtClean="0">
                <a:solidFill>
                  <a:srgbClr val="0000FF"/>
                </a:solidFill>
              </a:rPr>
              <a:t> </a:t>
            </a:r>
            <a:r>
              <a:rPr lang="fr-FR" b="1" dirty="0">
                <a:solidFill>
                  <a:srgbClr val="0000FF"/>
                </a:solidFill>
              </a:rPr>
              <a:t>t</a:t>
            </a:r>
            <a:r>
              <a:rPr lang="fr-FR" b="1" dirty="0" smtClean="0">
                <a:solidFill>
                  <a:srgbClr val="0000FF"/>
                </a:solidFill>
              </a:rPr>
              <a:t>arif social ciblé pour les ménages à la </a:t>
            </a:r>
            <a:r>
              <a:rPr lang="fr-FR" b="1" dirty="0" err="1" smtClean="0">
                <a:solidFill>
                  <a:srgbClr val="0000FF"/>
                </a:solidFill>
              </a:rPr>
              <a:t>CMUc</a:t>
            </a:r>
            <a:r>
              <a:rPr lang="fr-FR" b="1" dirty="0" smtClean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avec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une </a:t>
            </a:r>
            <a:r>
              <a:rPr lang="fr-F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volume 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d’eau essentiel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80 m3 (4 pers/an) à 0,35€/m3; 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 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volume d’eau utile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200 m3/an ; un volume 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d’eau de confort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au-delà de ce 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seuil.</a:t>
            </a:r>
          </a:p>
          <a:p>
            <a:endParaRPr lang="fr-FR" b="1" dirty="0"/>
          </a:p>
          <a:p>
            <a:r>
              <a:rPr lang="fr-FR" b="1" dirty="0" smtClean="0"/>
              <a:t>Ville </a:t>
            </a:r>
            <a:r>
              <a:rPr lang="fr-FR" b="1" dirty="0"/>
              <a:t>de Saint-Paul-lès-Dax </a:t>
            </a:r>
            <a:r>
              <a:rPr lang="fr-FR" b="1" dirty="0" smtClean="0"/>
              <a:t> (Landes) : </a:t>
            </a:r>
            <a:r>
              <a:rPr lang="fr-FR" b="1" dirty="0" smtClean="0">
                <a:solidFill>
                  <a:srgbClr val="0000FF"/>
                </a:solidFill>
              </a:rPr>
              <a:t>Tarif social ciblé</a:t>
            </a:r>
          </a:p>
          <a:p>
            <a:r>
              <a:rPr lang="fr-FR" dirty="0" smtClean="0"/>
              <a:t>pour </a:t>
            </a:r>
            <a:r>
              <a:rPr lang="fr-FR" dirty="0"/>
              <a:t>les </a:t>
            </a:r>
            <a:r>
              <a:rPr lang="fr-FR" dirty="0" smtClean="0"/>
              <a:t>ménages à la CMUC : </a:t>
            </a:r>
            <a:r>
              <a:rPr lang="fr-FR" dirty="0"/>
              <a:t>Part fixe Eau potable </a:t>
            </a:r>
            <a:r>
              <a:rPr lang="fr-FR" dirty="0" smtClean="0"/>
              <a:t>nulle et une part variable de 0,45 €/m3</a:t>
            </a:r>
          </a:p>
          <a:p>
            <a:r>
              <a:rPr lang="fr-FR" dirty="0"/>
              <a:t>	</a:t>
            </a:r>
            <a:r>
              <a:rPr lang="fr-FR" dirty="0" smtClean="0"/>
              <a:t>	              Part fixe assainissement de 70 € et une part variable assainissement de 1, 34€/m3</a:t>
            </a: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xmlns="" id="{32A8EF85-D2F2-4819-AF85-EDC47BAF5067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Peu de collectivités impliquées 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157728" y="1537856"/>
            <a:ext cx="7504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 hangingPunct="0">
              <a:spcBef>
                <a:spcPts val="600"/>
              </a:spcBef>
              <a:spcAft>
                <a:spcPts val="600"/>
              </a:spcAft>
            </a:pPr>
            <a:r>
              <a:rPr lang="fr-FR" sz="1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/</a:t>
            </a:r>
            <a:r>
              <a:rPr lang="fr-FR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7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51562" y="112059"/>
            <a:ext cx="11210794" cy="1102966"/>
          </a:xfrm>
        </p:spPr>
        <p:txBody>
          <a:bodyPr>
            <a:normAutofit/>
          </a:bodyPr>
          <a:lstStyle/>
          <a:p>
            <a:r>
              <a:rPr lang="fr-FR" dirty="0" smtClean="0"/>
              <a:t>Evaluation </a:t>
            </a:r>
            <a:r>
              <a:rPr lang="fr-FR" dirty="0"/>
              <a:t>de </a:t>
            </a:r>
            <a:r>
              <a:rPr lang="fr-FR" dirty="0" smtClean="0"/>
              <a:t>l’efficacité sociale de la tarification sociale de l’eau sur l’une des collectivités enquêtées  </a:t>
            </a:r>
            <a:endParaRPr lang="fr-FR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376860DB-E4A5-4E80-BE6D-DA0E773391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930295"/>
              </p:ext>
            </p:extLst>
          </p:nvPr>
        </p:nvGraphicFramePr>
        <p:xfrm>
          <a:off x="162839" y="1490597"/>
          <a:ext cx="5849654" cy="343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322248"/>
              </p:ext>
            </p:extLst>
          </p:nvPr>
        </p:nvGraphicFramePr>
        <p:xfrm>
          <a:off x="7586597" y="4559471"/>
          <a:ext cx="3323573" cy="2093788"/>
        </p:xfrm>
        <a:graphic>
          <a:graphicData uri="http://schemas.openxmlformats.org/drawingml/2006/table">
            <a:tbl>
              <a:tblPr firstRow="1" firstCol="1" bandRow="1"/>
              <a:tblGrid>
                <a:gridCol w="3323573"/>
              </a:tblGrid>
              <a:tr h="626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Part pauvreté</a:t>
                      </a:r>
                      <a:r>
                        <a:rPr lang="fr-FR" sz="1800" b="1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en eau</a:t>
                      </a:r>
                      <a:endParaRPr lang="fr-FR" sz="1800" b="1" dirty="0" smtClean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après Tarif</a:t>
                      </a:r>
                      <a:r>
                        <a:rPr lang="fr-FR" sz="1800" b="1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social : </a:t>
                      </a:r>
                      <a:r>
                        <a:rPr lang="fr-F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Calibri"/>
                        </a:rPr>
                        <a:t>51</a:t>
                      </a:r>
                      <a:r>
                        <a:rPr lang="fr-FR" sz="1800" b="1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Calibri"/>
                        </a:rPr>
                        <a:t> %</a:t>
                      </a:r>
                      <a:r>
                        <a:rPr lang="fr-F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/>
                          <a:cs typeface="Calibri"/>
                        </a:rPr>
                        <a:t> </a:t>
                      </a:r>
                      <a:endParaRPr lang="fr-FR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</a:tr>
              <a:tr h="291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43%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64%</a:t>
                      </a:r>
                      <a:endParaRPr lang="fr-F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62%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100%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100%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136305"/>
              </p:ext>
            </p:extLst>
          </p:nvPr>
        </p:nvGraphicFramePr>
        <p:xfrm>
          <a:off x="6791456" y="4568020"/>
          <a:ext cx="825837" cy="2072714"/>
        </p:xfrm>
        <a:graphic>
          <a:graphicData uri="http://schemas.openxmlformats.org/drawingml/2006/table">
            <a:tbl>
              <a:tblPr firstRow="1" firstCol="1" bandRow="1"/>
              <a:tblGrid>
                <a:gridCol w="825837"/>
              </a:tblGrid>
              <a:tr h="605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Taille 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</a:tr>
              <a:tr h="29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909519"/>
              </p:ext>
            </p:extLst>
          </p:nvPr>
        </p:nvGraphicFramePr>
        <p:xfrm>
          <a:off x="6200385" y="977028"/>
          <a:ext cx="6689000" cy="358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449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901873" y="1800903"/>
            <a:ext cx="10409129" cy="4712631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Tx/>
              <a:buChar char="-"/>
            </a:pPr>
            <a:r>
              <a:rPr lang="fr-FR" sz="2600" dirty="0" smtClean="0"/>
              <a:t>Le critère de l’eau économiquement accessible au ménage n’est pas défini</a:t>
            </a:r>
          </a:p>
          <a:p>
            <a:pPr marL="342900" indent="-342900">
              <a:buFontTx/>
              <a:buChar char="-"/>
            </a:pPr>
            <a:r>
              <a:rPr lang="fr-FR" sz="2600" dirty="0" smtClean="0"/>
              <a:t>La plupart des ménages pauvres en eau continuent à payer leur facture d’eau au même prix que les ménages riches </a:t>
            </a:r>
          </a:p>
          <a:p>
            <a:pPr marL="342900" indent="-342900">
              <a:buFontTx/>
              <a:buChar char="-"/>
            </a:pPr>
            <a:endParaRPr lang="fr-FR" sz="900" dirty="0" smtClean="0"/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droit à l’eau des populations sans-abri  n’est pas encore transcrit dans la loi  </a:t>
            </a:r>
          </a:p>
          <a:p>
            <a:pPr marL="342900" indent="-342900">
              <a:buFontTx/>
              <a:buChar char="-"/>
            </a:pPr>
            <a:endParaRPr lang="fr-FR" sz="2000" dirty="0" smtClean="0"/>
          </a:p>
          <a:p>
            <a:pPr algn="just">
              <a:lnSpc>
                <a:spcPct val="120000"/>
              </a:lnSpc>
            </a:pPr>
            <a:r>
              <a:rPr lang="fr-FR" sz="2400" dirty="0" smtClean="0"/>
              <a:t>Il est nécessaire de faire exister la question sociale dans la gouvernance et le management des services publics d’eau dominés par des rationalités techniques et marchandes 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prendre en compte les 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nterdépendances inhérentes à la durabilité des systèmes d’eau</a:t>
            </a:r>
          </a:p>
          <a:p>
            <a:pPr algn="just">
              <a:lnSpc>
                <a:spcPct val="120000"/>
              </a:lnSpc>
            </a:pP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Or, les politiques tarifaires de l’eau sont le lieu d’expression par excellence de cette interdépendance </a:t>
            </a:r>
          </a:p>
          <a:p>
            <a:pPr algn="just">
              <a:lnSpc>
                <a:spcPct val="120000"/>
              </a:lnSpc>
            </a:pPr>
            <a:endParaRPr lang="fr-F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089" lvl="1" indent="-342900">
              <a:buFontTx/>
              <a:buChar char="-"/>
            </a:pP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Bouger les lignes dans les conceptions de la durabilité </a:t>
            </a:r>
          </a:p>
          <a:p>
            <a:pPr marL="800089" lvl="1" indent="-342900">
              <a:buFontTx/>
              <a:buChar char="-"/>
            </a:pP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</a:t>
            </a:r>
            <a:r>
              <a:rPr lang="fr-F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concernement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 politique et des 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managers de l’eau</a:t>
            </a:r>
          </a:p>
          <a:p>
            <a:pPr marL="800089" lvl="1" indent="-342900">
              <a:buFontTx/>
              <a:buChar char="-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 prise de conscience des dynamiques de la durabilité </a:t>
            </a:r>
          </a:p>
          <a:p>
            <a:pPr marL="800089" lvl="1" indent="-342900">
              <a:buFontTx/>
              <a:buChar char="-"/>
            </a:pP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Mettre en place une démocratie 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l’eau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800089" lvl="1" indent="-342900">
              <a:buFontTx/>
              <a:buChar char="-"/>
            </a:pPr>
            <a:endParaRPr lang="fr-FR" sz="2400" b="1" dirty="0" smtClean="0"/>
          </a:p>
          <a:p>
            <a:pPr marL="342900" indent="-342900">
              <a:buFontTx/>
              <a:buChar char="-"/>
            </a:pPr>
            <a:endParaRPr lang="fr-FR" sz="2000" dirty="0" smtClean="0"/>
          </a:p>
          <a:p>
            <a:pPr marL="342900" indent="-342900">
              <a:buFontTx/>
              <a:buChar char="-"/>
            </a:pPr>
            <a:endParaRPr lang="fr-FR" sz="2000" dirty="0" smtClean="0"/>
          </a:p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>
          <a:xfrm>
            <a:off x="884342" y="1322304"/>
            <a:ext cx="10890124" cy="679019"/>
          </a:xfrm>
        </p:spPr>
        <p:txBody>
          <a:bodyPr>
            <a:normAutofit/>
          </a:bodyPr>
          <a:lstStyle/>
          <a:p>
            <a:r>
              <a:rPr lang="fr-FR" b="1" dirty="0"/>
              <a:t>mais le problème de l’inaccessibilité </a:t>
            </a:r>
            <a:r>
              <a:rPr lang="fr-FR" b="1" dirty="0" smtClean="0"/>
              <a:t>économique à </a:t>
            </a:r>
            <a:r>
              <a:rPr lang="fr-FR" b="1" dirty="0"/>
              <a:t>l’eau des ménages vulnérables </a:t>
            </a:r>
            <a:r>
              <a:rPr lang="fr-FR" b="1" dirty="0" smtClean="0"/>
              <a:t>demeure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28442" y="289970"/>
            <a:ext cx="11108238" cy="765405"/>
          </a:xfrm>
        </p:spPr>
        <p:txBody>
          <a:bodyPr>
            <a:normAutofit/>
          </a:bodyPr>
          <a:lstStyle/>
          <a:p>
            <a:r>
              <a:rPr lang="fr-FR" dirty="0" smtClean="0"/>
              <a:t>Au final: on ne coupe plus l’eau  pour impayés de facture d’eau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39660" y="6325644"/>
            <a:ext cx="3544866" cy="375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9"/>
            <a:ext cx="11156534" cy="827392"/>
          </a:xfrm>
        </p:spPr>
        <p:txBody>
          <a:bodyPr>
            <a:normAutofit/>
          </a:bodyPr>
          <a:lstStyle/>
          <a:p>
            <a:r>
              <a:rPr lang="fr-FR" dirty="0" smtClean="0"/>
              <a:t>L’eau essentielle à la vie et à la dignité mais aussi  l’eau « or bleue »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4428" y="1616503"/>
            <a:ext cx="4847572" cy="508544"/>
          </a:xfrm>
        </p:spPr>
        <p:txBody>
          <a:bodyPr>
            <a:normAutofit fontScale="92500"/>
          </a:bodyPr>
          <a:lstStyle/>
          <a:p>
            <a:r>
              <a:rPr lang="fr-FR" sz="2000" dirty="0"/>
              <a:t>m</a:t>
            </a:r>
            <a:r>
              <a:rPr lang="fr-FR" sz="2000" dirty="0" smtClean="0"/>
              <a:t>ais aussi l’eau entre marché et  bien commun    </a:t>
            </a:r>
            <a:endParaRPr lang="fr-FR" sz="2000" dirty="0"/>
          </a:p>
          <a:p>
            <a:endParaRPr lang="fr-FR" b="1" dirty="0" smtClean="0">
              <a:solidFill>
                <a:srgbClr val="00B050"/>
              </a:solidFill>
            </a:endParaRPr>
          </a:p>
          <a:p>
            <a:endParaRPr lang="fr-FR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image Nuage_de_mot_eau_confrence_St_Maurice.jpg (0.2M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95" y="2550287"/>
            <a:ext cx="5878334" cy="415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92903" y="1616503"/>
            <a:ext cx="6571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L’eau essentielle à toute forme de vie et à la dignité humaine</a:t>
            </a: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739389" y="2150177"/>
            <a:ext cx="5861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3"/>
              </a:rPr>
              <a:t>https/wiki.coop-tic.eu/wikis/EauCpie73/</a:t>
            </a:r>
            <a:r>
              <a:rPr lang="fr-FR" sz="1400" dirty="0" err="1" smtClean="0">
                <a:hlinkClick r:id="rId3"/>
              </a:rPr>
              <a:t>wakka.php?wiki</a:t>
            </a:r>
            <a:r>
              <a:rPr lang="fr-FR" sz="1400" dirty="0" smtClean="0">
                <a:hlinkClick r:id="rId3"/>
              </a:rPr>
              <a:t>=</a:t>
            </a:r>
            <a:r>
              <a:rPr lang="fr-FR" sz="1400" dirty="0" err="1" smtClean="0">
                <a:hlinkClick r:id="rId3"/>
              </a:rPr>
              <a:t>VousAvezdit</a:t>
            </a:r>
            <a:endParaRPr lang="fr-FR" sz="1400" dirty="0" smtClean="0"/>
          </a:p>
          <a:p>
            <a:endParaRPr lang="fr-F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763" y="2150177"/>
            <a:ext cx="2828142" cy="437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ous-titre 6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1299456" cy="888251"/>
          </a:xfrm>
        </p:spPr>
        <p:txBody>
          <a:bodyPr>
            <a:normAutofit/>
          </a:bodyPr>
          <a:lstStyle/>
          <a:p>
            <a:r>
              <a:rPr lang="fr-FR" dirty="0" smtClean="0"/>
              <a:t>Quelques éléments de cadrage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79" y="1891431"/>
            <a:ext cx="5244268" cy="2254684"/>
          </a:xfrm>
        </p:spPr>
        <p:txBody>
          <a:bodyPr>
            <a:normAutofit/>
          </a:bodyPr>
          <a:lstStyle/>
          <a:p>
            <a:endParaRPr lang="fr-FR" b="1" dirty="0" smtClean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6" y="1768649"/>
            <a:ext cx="9355483" cy="237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7" y="5457172"/>
            <a:ext cx="48196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64" y="2901029"/>
            <a:ext cx="6399062" cy="387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89557" y="1426848"/>
            <a:ext cx="983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Taux de satisfaction des ménages à la qualité de l’eau du robinet, Enquête TARIFEAU 2016, UMR GESTE </a:t>
            </a:r>
            <a:endParaRPr lang="fr-FR" i="1" dirty="0"/>
          </a:p>
        </p:txBody>
      </p:sp>
      <p:sp>
        <p:nvSpPr>
          <p:cNvPr id="3" name="ZoneTexte 2"/>
          <p:cNvSpPr txBox="1"/>
          <p:nvPr/>
        </p:nvSpPr>
        <p:spPr>
          <a:xfrm>
            <a:off x="492037" y="4906179"/>
            <a:ext cx="566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Prix d’1 litre d’eau du robinet à Marseille en 2019</a:t>
            </a:r>
            <a:endParaRPr lang="fr-FR" i="1" dirty="0"/>
          </a:p>
        </p:txBody>
      </p:sp>
      <p:sp>
        <p:nvSpPr>
          <p:cNvPr id="7" name="Sous-titre 6"/>
          <p:cNvSpPr>
            <a:spLocks noGrp="1"/>
          </p:cNvSpPr>
          <p:nvPr>
            <p:ph type="subTitle" idx="10"/>
          </p:nvPr>
        </p:nvSpPr>
        <p:spPr>
          <a:xfrm>
            <a:off x="839244" y="932495"/>
            <a:ext cx="9680171" cy="679019"/>
          </a:xfrm>
        </p:spPr>
        <p:txBody>
          <a:bodyPr/>
          <a:lstStyle/>
          <a:p>
            <a:r>
              <a:rPr lang="fr-FR" b="1" dirty="0" smtClean="0"/>
              <a:t>L’eau est le produit alimentaire le plus contrôlé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9726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1299456" cy="88825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Quelques statistiques  sur les habitudes d’eau de boisson en France (Enquête TARIFEAU, 2016,  N = 614 personnes enquêtées) 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254" y="1540701"/>
            <a:ext cx="5285984" cy="4567559"/>
          </a:xfrm>
        </p:spPr>
        <p:txBody>
          <a:bodyPr>
            <a:normAutofit/>
          </a:bodyPr>
          <a:lstStyle/>
          <a:p>
            <a:r>
              <a:rPr lang="fr-FR" b="1" dirty="0" smtClean="0"/>
              <a:t>	</a:t>
            </a:r>
            <a:r>
              <a:rPr lang="fr-FR" dirty="0" smtClean="0"/>
              <a:t>		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xmlns="" id="{32A8EF85-D2F2-4819-AF85-EDC47BAF506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80409" y="1798008"/>
            <a:ext cx="5579089" cy="679019"/>
          </a:xfrm>
        </p:spPr>
        <p:txBody>
          <a:bodyPr/>
          <a:lstStyle/>
          <a:p>
            <a:r>
              <a:rPr lang="fr-FR" b="1" dirty="0" smtClean="0"/>
              <a:t>Usage de l’eau du robinet versus eau en bouteille </a:t>
            </a:r>
            <a:endParaRPr lang="fr-FR" b="1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 txBox="1">
            <a:spLocks/>
          </p:cNvSpPr>
          <p:nvPr/>
        </p:nvSpPr>
        <p:spPr>
          <a:xfrm>
            <a:off x="5964476" y="1738248"/>
            <a:ext cx="5285984" cy="4567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	</a:t>
            </a:r>
            <a:r>
              <a:rPr lang="fr-FR" dirty="0" smtClean="0"/>
              <a:t>	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32" y="2060344"/>
            <a:ext cx="4957015" cy="456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363293" y="1553582"/>
            <a:ext cx="4290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Vous préférez  l’eau en bouteille parce que </a:t>
            </a:r>
            <a:endParaRPr lang="fr-FR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14" y="2319065"/>
            <a:ext cx="4337880" cy="441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31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>
          <a:xfrm>
            <a:off x="420880" y="3313944"/>
            <a:ext cx="5503931" cy="679019"/>
          </a:xfrm>
        </p:spPr>
        <p:txBody>
          <a:bodyPr/>
          <a:lstStyle/>
          <a:p>
            <a:pPr lvl="0"/>
            <a:r>
              <a:rPr lang="fr-F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13 % des répondants filtrent 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l’eau du robinet </a:t>
            </a:r>
            <a:r>
              <a:rPr lang="fr-F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parce 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</a:t>
            </a:r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L’eau de boisson en France </a:t>
            </a:r>
            <a:r>
              <a:rPr lang="fr-FR" dirty="0" smtClean="0"/>
              <a:t>(2)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03" y="538279"/>
            <a:ext cx="4610755" cy="422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3182"/>
            <a:ext cx="8644675" cy="289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8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1299456" cy="88825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Les variables explicatives des habitudes de consommation d’eau du robinet versus eau en bouteille </a:t>
            </a:r>
            <a:endParaRPr lang="fr-FR" dirty="0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431505" y="546750"/>
            <a:ext cx="7423429" cy="5883579"/>
            <a:chOff x="450" y="533"/>
            <a:chExt cx="4387" cy="3477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451" y="533"/>
              <a:ext cx="4284" cy="3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 flipV="1">
              <a:off x="1763" y="2162"/>
              <a:ext cx="653" cy="178"/>
            </a:xfrm>
            <a:prstGeom prst="line">
              <a:avLst/>
            </a:prstGeom>
            <a:noFill/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346" y="2286"/>
              <a:ext cx="76" cy="77"/>
            </a:xfrm>
            <a:custGeom>
              <a:avLst/>
              <a:gdLst>
                <a:gd name="T0" fmla="*/ 0 w 76"/>
                <a:gd name="T1" fmla="*/ 77 h 77"/>
                <a:gd name="T2" fmla="*/ 76 w 76"/>
                <a:gd name="T3" fmla="*/ 54 h 77"/>
                <a:gd name="T4" fmla="*/ 12 w 76"/>
                <a:gd name="T5" fmla="*/ 0 h 77"/>
                <a:gd name="T6" fmla="*/ 0 w 76"/>
                <a:gd name="T7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7">
                  <a:moveTo>
                    <a:pt x="0" y="77"/>
                  </a:moveTo>
                  <a:lnTo>
                    <a:pt x="76" y="54"/>
                  </a:lnTo>
                  <a:lnTo>
                    <a:pt x="12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 flipV="1">
              <a:off x="2775" y="1279"/>
              <a:ext cx="0" cy="1061"/>
            </a:xfrm>
            <a:prstGeom prst="line">
              <a:avLst/>
            </a:prstGeom>
            <a:noFill/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36" y="2255"/>
              <a:ext cx="64" cy="92"/>
            </a:xfrm>
            <a:custGeom>
              <a:avLst/>
              <a:gdLst>
                <a:gd name="T0" fmla="*/ 0 w 64"/>
                <a:gd name="T1" fmla="*/ 7 h 92"/>
                <a:gd name="T2" fmla="*/ 39 w 64"/>
                <a:gd name="T3" fmla="*/ 92 h 92"/>
                <a:gd name="T4" fmla="*/ 64 w 64"/>
                <a:gd name="T5" fmla="*/ 0 h 92"/>
                <a:gd name="T6" fmla="*/ 0 w 64"/>
                <a:gd name="T7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92">
                  <a:moveTo>
                    <a:pt x="0" y="7"/>
                  </a:moveTo>
                  <a:lnTo>
                    <a:pt x="39" y="92"/>
                  </a:lnTo>
                  <a:lnTo>
                    <a:pt x="6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2954" y="1954"/>
              <a:ext cx="830" cy="386"/>
            </a:xfrm>
            <a:prstGeom prst="line">
              <a:avLst/>
            </a:prstGeom>
            <a:noFill/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941" y="2270"/>
              <a:ext cx="83" cy="77"/>
            </a:xfrm>
            <a:custGeom>
              <a:avLst/>
              <a:gdLst>
                <a:gd name="T0" fmla="*/ 58 w 83"/>
                <a:gd name="T1" fmla="*/ 0 h 77"/>
                <a:gd name="T2" fmla="*/ 0 w 83"/>
                <a:gd name="T3" fmla="*/ 70 h 77"/>
                <a:gd name="T4" fmla="*/ 83 w 83"/>
                <a:gd name="T5" fmla="*/ 77 h 77"/>
                <a:gd name="T6" fmla="*/ 58 w 83"/>
                <a:gd name="T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77">
                  <a:moveTo>
                    <a:pt x="58" y="0"/>
                  </a:moveTo>
                  <a:lnTo>
                    <a:pt x="0" y="70"/>
                  </a:lnTo>
                  <a:lnTo>
                    <a:pt x="83" y="77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782" y="2162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685" y="1540"/>
              <a:ext cx="29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rPr>
                <a:t>TS</a:t>
              </a: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2592" y="1513"/>
              <a:ext cx="362" cy="213"/>
            </a:xfrm>
            <a:custGeom>
              <a:avLst/>
              <a:gdLst>
                <a:gd name="T0" fmla="*/ 128 w 304"/>
                <a:gd name="T1" fmla="*/ 0 h 304"/>
                <a:gd name="T2" fmla="*/ 192 w 304"/>
                <a:gd name="T3" fmla="*/ 0 h 304"/>
                <a:gd name="T4" fmla="*/ 184 w 304"/>
                <a:gd name="T5" fmla="*/ 0 h 304"/>
                <a:gd name="T6" fmla="*/ 304 w 304"/>
                <a:gd name="T7" fmla="*/ 120 h 304"/>
                <a:gd name="T8" fmla="*/ 304 w 304"/>
                <a:gd name="T9" fmla="*/ 120 h 304"/>
                <a:gd name="T10" fmla="*/ 304 w 304"/>
                <a:gd name="T11" fmla="*/ 128 h 304"/>
                <a:gd name="T12" fmla="*/ 304 w 304"/>
                <a:gd name="T13" fmla="*/ 192 h 304"/>
                <a:gd name="T14" fmla="*/ 304 w 304"/>
                <a:gd name="T15" fmla="*/ 184 h 304"/>
                <a:gd name="T16" fmla="*/ 184 w 304"/>
                <a:gd name="T17" fmla="*/ 304 h 304"/>
                <a:gd name="T18" fmla="*/ 192 w 304"/>
                <a:gd name="T19" fmla="*/ 304 h 304"/>
                <a:gd name="T20" fmla="*/ 128 w 304"/>
                <a:gd name="T21" fmla="*/ 304 h 304"/>
                <a:gd name="T22" fmla="*/ 120 w 304"/>
                <a:gd name="T23" fmla="*/ 304 h 304"/>
                <a:gd name="T24" fmla="*/ 0 w 304"/>
                <a:gd name="T25" fmla="*/ 184 h 304"/>
                <a:gd name="T26" fmla="*/ 0 w 304"/>
                <a:gd name="T27" fmla="*/ 192 h 304"/>
                <a:gd name="T28" fmla="*/ 0 w 304"/>
                <a:gd name="T29" fmla="*/ 128 h 304"/>
                <a:gd name="T30" fmla="*/ 0 w 304"/>
                <a:gd name="T31" fmla="*/ 120 h 304"/>
                <a:gd name="T32" fmla="*/ 120 w 304"/>
                <a:gd name="T33" fmla="*/ 0 h 304"/>
                <a:gd name="T34" fmla="*/ 128 w 304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4" h="304">
                  <a:moveTo>
                    <a:pt x="128" y="0"/>
                  </a:moveTo>
                  <a:lnTo>
                    <a:pt x="192" y="0"/>
                  </a:lnTo>
                  <a:lnTo>
                    <a:pt x="184" y="0"/>
                  </a:lnTo>
                  <a:cubicBezTo>
                    <a:pt x="251" y="0"/>
                    <a:pt x="304" y="54"/>
                    <a:pt x="304" y="120"/>
                  </a:cubicBezTo>
                  <a:cubicBezTo>
                    <a:pt x="304" y="120"/>
                    <a:pt x="304" y="120"/>
                    <a:pt x="304" y="120"/>
                  </a:cubicBezTo>
                  <a:lnTo>
                    <a:pt x="304" y="128"/>
                  </a:lnTo>
                  <a:lnTo>
                    <a:pt x="304" y="192"/>
                  </a:lnTo>
                  <a:lnTo>
                    <a:pt x="304" y="184"/>
                  </a:lnTo>
                  <a:cubicBezTo>
                    <a:pt x="304" y="251"/>
                    <a:pt x="251" y="304"/>
                    <a:pt x="184" y="304"/>
                  </a:cubicBezTo>
                  <a:lnTo>
                    <a:pt x="192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588" cap="flat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3784" y="1683"/>
              <a:ext cx="1053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Degré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de </a:t>
              </a:r>
              <a:r>
                <a:rPr kumimoji="0" lang="fr-FR" altLang="fr-FR" b="1" i="0" u="none" strike="noStrike" cap="none" normalizeH="0" baseline="0" dirty="0" err="1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satisfaction_v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/v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de l’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eau du robinet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3784" y="1652"/>
              <a:ext cx="1053" cy="733"/>
            </a:xfrm>
            <a:custGeom>
              <a:avLst/>
              <a:gdLst>
                <a:gd name="T0" fmla="*/ 128 w 1984"/>
                <a:gd name="T1" fmla="*/ 0 h 304"/>
                <a:gd name="T2" fmla="*/ 1872 w 1984"/>
                <a:gd name="T3" fmla="*/ 0 h 304"/>
                <a:gd name="T4" fmla="*/ 1864 w 1984"/>
                <a:gd name="T5" fmla="*/ 0 h 304"/>
                <a:gd name="T6" fmla="*/ 1984 w 1984"/>
                <a:gd name="T7" fmla="*/ 120 h 304"/>
                <a:gd name="T8" fmla="*/ 1984 w 1984"/>
                <a:gd name="T9" fmla="*/ 120 h 304"/>
                <a:gd name="T10" fmla="*/ 1984 w 1984"/>
                <a:gd name="T11" fmla="*/ 128 h 304"/>
                <a:gd name="T12" fmla="*/ 1984 w 1984"/>
                <a:gd name="T13" fmla="*/ 192 h 304"/>
                <a:gd name="T14" fmla="*/ 1984 w 1984"/>
                <a:gd name="T15" fmla="*/ 184 h 304"/>
                <a:gd name="T16" fmla="*/ 1864 w 1984"/>
                <a:gd name="T17" fmla="*/ 304 h 304"/>
                <a:gd name="T18" fmla="*/ 1872 w 1984"/>
                <a:gd name="T19" fmla="*/ 304 h 304"/>
                <a:gd name="T20" fmla="*/ 128 w 1984"/>
                <a:gd name="T21" fmla="*/ 304 h 304"/>
                <a:gd name="T22" fmla="*/ 120 w 1984"/>
                <a:gd name="T23" fmla="*/ 304 h 304"/>
                <a:gd name="T24" fmla="*/ 0 w 1984"/>
                <a:gd name="T25" fmla="*/ 184 h 304"/>
                <a:gd name="T26" fmla="*/ 0 w 1984"/>
                <a:gd name="T27" fmla="*/ 192 h 304"/>
                <a:gd name="T28" fmla="*/ 0 w 1984"/>
                <a:gd name="T29" fmla="*/ 128 h 304"/>
                <a:gd name="T30" fmla="*/ 0 w 1984"/>
                <a:gd name="T31" fmla="*/ 120 h 304"/>
                <a:gd name="T32" fmla="*/ 120 w 1984"/>
                <a:gd name="T33" fmla="*/ 0 h 304"/>
                <a:gd name="T34" fmla="*/ 128 w 1984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4" h="304">
                  <a:moveTo>
                    <a:pt x="128" y="0"/>
                  </a:moveTo>
                  <a:lnTo>
                    <a:pt x="1872" y="0"/>
                  </a:lnTo>
                  <a:lnTo>
                    <a:pt x="1864" y="0"/>
                  </a:lnTo>
                  <a:cubicBezTo>
                    <a:pt x="1931" y="0"/>
                    <a:pt x="1984" y="54"/>
                    <a:pt x="1984" y="120"/>
                  </a:cubicBezTo>
                  <a:cubicBezTo>
                    <a:pt x="1984" y="120"/>
                    <a:pt x="1984" y="120"/>
                    <a:pt x="1984" y="120"/>
                  </a:cubicBezTo>
                  <a:lnTo>
                    <a:pt x="1984" y="128"/>
                  </a:lnTo>
                  <a:lnTo>
                    <a:pt x="1984" y="192"/>
                  </a:lnTo>
                  <a:lnTo>
                    <a:pt x="1984" y="184"/>
                  </a:lnTo>
                  <a:cubicBezTo>
                    <a:pt x="1984" y="251"/>
                    <a:pt x="1931" y="304"/>
                    <a:pt x="1864" y="304"/>
                  </a:cubicBezTo>
                  <a:lnTo>
                    <a:pt x="1872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Rectangle 23"/>
            <p:cNvSpPr>
              <a:spLocks noChangeArrowheads="1"/>
            </p:cNvSpPr>
            <p:nvPr/>
          </p:nvSpPr>
          <p:spPr bwMode="auto">
            <a:xfrm>
              <a:off x="1854" y="824"/>
              <a:ext cx="19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 </a:t>
              </a:r>
              <a:r>
                <a:rPr lang="fr-FR" altLang="fr-F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roupe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socio-professionnel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du</a:t>
              </a:r>
              <a:r>
                <a:rPr lang="fr-FR" altLang="fr-F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conjoint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1385" y="718"/>
              <a:ext cx="2916" cy="561"/>
            </a:xfrm>
            <a:custGeom>
              <a:avLst/>
              <a:gdLst>
                <a:gd name="T0" fmla="*/ 128 w 2240"/>
                <a:gd name="T1" fmla="*/ 0 h 304"/>
                <a:gd name="T2" fmla="*/ 2128 w 2240"/>
                <a:gd name="T3" fmla="*/ 0 h 304"/>
                <a:gd name="T4" fmla="*/ 2120 w 2240"/>
                <a:gd name="T5" fmla="*/ 0 h 304"/>
                <a:gd name="T6" fmla="*/ 2240 w 2240"/>
                <a:gd name="T7" fmla="*/ 120 h 304"/>
                <a:gd name="T8" fmla="*/ 2240 w 2240"/>
                <a:gd name="T9" fmla="*/ 120 h 304"/>
                <a:gd name="T10" fmla="*/ 2240 w 2240"/>
                <a:gd name="T11" fmla="*/ 128 h 304"/>
                <a:gd name="T12" fmla="*/ 2240 w 2240"/>
                <a:gd name="T13" fmla="*/ 192 h 304"/>
                <a:gd name="T14" fmla="*/ 2240 w 2240"/>
                <a:gd name="T15" fmla="*/ 184 h 304"/>
                <a:gd name="T16" fmla="*/ 2120 w 2240"/>
                <a:gd name="T17" fmla="*/ 304 h 304"/>
                <a:gd name="T18" fmla="*/ 2128 w 2240"/>
                <a:gd name="T19" fmla="*/ 304 h 304"/>
                <a:gd name="T20" fmla="*/ 128 w 2240"/>
                <a:gd name="T21" fmla="*/ 304 h 304"/>
                <a:gd name="T22" fmla="*/ 120 w 2240"/>
                <a:gd name="T23" fmla="*/ 304 h 304"/>
                <a:gd name="T24" fmla="*/ 0 w 2240"/>
                <a:gd name="T25" fmla="*/ 184 h 304"/>
                <a:gd name="T26" fmla="*/ 0 w 2240"/>
                <a:gd name="T27" fmla="*/ 192 h 304"/>
                <a:gd name="T28" fmla="*/ 0 w 2240"/>
                <a:gd name="T29" fmla="*/ 128 h 304"/>
                <a:gd name="T30" fmla="*/ 0 w 2240"/>
                <a:gd name="T31" fmla="*/ 120 h 304"/>
                <a:gd name="T32" fmla="*/ 120 w 2240"/>
                <a:gd name="T33" fmla="*/ 0 h 304"/>
                <a:gd name="T34" fmla="*/ 128 w 2240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0" h="304">
                  <a:moveTo>
                    <a:pt x="128" y="0"/>
                  </a:moveTo>
                  <a:lnTo>
                    <a:pt x="2128" y="0"/>
                  </a:lnTo>
                  <a:lnTo>
                    <a:pt x="2120" y="0"/>
                  </a:lnTo>
                  <a:cubicBezTo>
                    <a:pt x="2187" y="0"/>
                    <a:pt x="2240" y="54"/>
                    <a:pt x="2240" y="120"/>
                  </a:cubicBezTo>
                  <a:cubicBezTo>
                    <a:pt x="2240" y="120"/>
                    <a:pt x="2240" y="120"/>
                    <a:pt x="2240" y="120"/>
                  </a:cubicBezTo>
                  <a:lnTo>
                    <a:pt x="2240" y="128"/>
                  </a:lnTo>
                  <a:lnTo>
                    <a:pt x="2240" y="192"/>
                  </a:lnTo>
                  <a:lnTo>
                    <a:pt x="2240" y="184"/>
                  </a:lnTo>
                  <a:cubicBezTo>
                    <a:pt x="2240" y="251"/>
                    <a:pt x="2187" y="304"/>
                    <a:pt x="2120" y="304"/>
                  </a:cubicBezTo>
                  <a:lnTo>
                    <a:pt x="2128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 dirty="0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450" y="1954"/>
              <a:ext cx="1313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 </a:t>
              </a:r>
              <a:r>
                <a:rPr kumimoji="0" lang="fr-FR" alt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positionnement</a:t>
              </a:r>
              <a:r>
                <a:rPr lang="fr-FR" altLang="fr-F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fr-FR" altLang="fr-FR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politique du ménage </a:t>
              </a:r>
              <a:endPara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450" y="1922"/>
              <a:ext cx="1332" cy="926"/>
            </a:xfrm>
            <a:custGeom>
              <a:avLst/>
              <a:gdLst>
                <a:gd name="T0" fmla="*/ 128 w 2112"/>
                <a:gd name="T1" fmla="*/ 0 h 304"/>
                <a:gd name="T2" fmla="*/ 2000 w 2112"/>
                <a:gd name="T3" fmla="*/ 0 h 304"/>
                <a:gd name="T4" fmla="*/ 1992 w 2112"/>
                <a:gd name="T5" fmla="*/ 0 h 304"/>
                <a:gd name="T6" fmla="*/ 2112 w 2112"/>
                <a:gd name="T7" fmla="*/ 120 h 304"/>
                <a:gd name="T8" fmla="*/ 2112 w 2112"/>
                <a:gd name="T9" fmla="*/ 120 h 304"/>
                <a:gd name="T10" fmla="*/ 2112 w 2112"/>
                <a:gd name="T11" fmla="*/ 128 h 304"/>
                <a:gd name="T12" fmla="*/ 2112 w 2112"/>
                <a:gd name="T13" fmla="*/ 192 h 304"/>
                <a:gd name="T14" fmla="*/ 2112 w 2112"/>
                <a:gd name="T15" fmla="*/ 184 h 304"/>
                <a:gd name="T16" fmla="*/ 1992 w 2112"/>
                <a:gd name="T17" fmla="*/ 304 h 304"/>
                <a:gd name="T18" fmla="*/ 2000 w 2112"/>
                <a:gd name="T19" fmla="*/ 304 h 304"/>
                <a:gd name="T20" fmla="*/ 128 w 2112"/>
                <a:gd name="T21" fmla="*/ 304 h 304"/>
                <a:gd name="T22" fmla="*/ 120 w 2112"/>
                <a:gd name="T23" fmla="*/ 304 h 304"/>
                <a:gd name="T24" fmla="*/ 0 w 2112"/>
                <a:gd name="T25" fmla="*/ 184 h 304"/>
                <a:gd name="T26" fmla="*/ 0 w 2112"/>
                <a:gd name="T27" fmla="*/ 192 h 304"/>
                <a:gd name="T28" fmla="*/ 0 w 2112"/>
                <a:gd name="T29" fmla="*/ 128 h 304"/>
                <a:gd name="T30" fmla="*/ 0 w 2112"/>
                <a:gd name="T31" fmla="*/ 120 h 304"/>
                <a:gd name="T32" fmla="*/ 120 w 2112"/>
                <a:gd name="T33" fmla="*/ 0 h 304"/>
                <a:gd name="T34" fmla="*/ 128 w 2112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12" h="304">
                  <a:moveTo>
                    <a:pt x="128" y="0"/>
                  </a:moveTo>
                  <a:lnTo>
                    <a:pt x="2000" y="0"/>
                  </a:lnTo>
                  <a:lnTo>
                    <a:pt x="1992" y="0"/>
                  </a:lnTo>
                  <a:cubicBezTo>
                    <a:pt x="2059" y="0"/>
                    <a:pt x="2112" y="54"/>
                    <a:pt x="2112" y="120"/>
                  </a:cubicBezTo>
                  <a:cubicBezTo>
                    <a:pt x="2112" y="120"/>
                    <a:pt x="2112" y="120"/>
                    <a:pt x="2112" y="120"/>
                  </a:cubicBezTo>
                  <a:lnTo>
                    <a:pt x="2112" y="128"/>
                  </a:lnTo>
                  <a:lnTo>
                    <a:pt x="2112" y="192"/>
                  </a:lnTo>
                  <a:lnTo>
                    <a:pt x="2112" y="184"/>
                  </a:lnTo>
                  <a:cubicBezTo>
                    <a:pt x="2112" y="251"/>
                    <a:pt x="2059" y="304"/>
                    <a:pt x="1992" y="304"/>
                  </a:cubicBezTo>
                  <a:lnTo>
                    <a:pt x="2000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27"/>
            <p:cNvSpPr>
              <a:spLocks noChangeArrowheads="1"/>
            </p:cNvSpPr>
            <p:nvPr/>
          </p:nvSpPr>
          <p:spPr bwMode="auto">
            <a:xfrm>
              <a:off x="2372" y="3587"/>
              <a:ext cx="102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Zone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géographique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249" y="3513"/>
              <a:ext cx="1275" cy="497"/>
            </a:xfrm>
            <a:custGeom>
              <a:avLst/>
              <a:gdLst>
                <a:gd name="T0" fmla="*/ 128 w 864"/>
                <a:gd name="T1" fmla="*/ 0 h 304"/>
                <a:gd name="T2" fmla="*/ 752 w 864"/>
                <a:gd name="T3" fmla="*/ 0 h 304"/>
                <a:gd name="T4" fmla="*/ 744 w 864"/>
                <a:gd name="T5" fmla="*/ 0 h 304"/>
                <a:gd name="T6" fmla="*/ 864 w 864"/>
                <a:gd name="T7" fmla="*/ 120 h 304"/>
                <a:gd name="T8" fmla="*/ 864 w 864"/>
                <a:gd name="T9" fmla="*/ 120 h 304"/>
                <a:gd name="T10" fmla="*/ 864 w 864"/>
                <a:gd name="T11" fmla="*/ 128 h 304"/>
                <a:gd name="T12" fmla="*/ 864 w 864"/>
                <a:gd name="T13" fmla="*/ 192 h 304"/>
                <a:gd name="T14" fmla="*/ 864 w 864"/>
                <a:gd name="T15" fmla="*/ 184 h 304"/>
                <a:gd name="T16" fmla="*/ 744 w 864"/>
                <a:gd name="T17" fmla="*/ 304 h 304"/>
                <a:gd name="T18" fmla="*/ 752 w 864"/>
                <a:gd name="T19" fmla="*/ 304 h 304"/>
                <a:gd name="T20" fmla="*/ 128 w 864"/>
                <a:gd name="T21" fmla="*/ 304 h 304"/>
                <a:gd name="T22" fmla="*/ 120 w 864"/>
                <a:gd name="T23" fmla="*/ 304 h 304"/>
                <a:gd name="T24" fmla="*/ 0 w 864"/>
                <a:gd name="T25" fmla="*/ 184 h 304"/>
                <a:gd name="T26" fmla="*/ 0 w 864"/>
                <a:gd name="T27" fmla="*/ 192 h 304"/>
                <a:gd name="T28" fmla="*/ 0 w 864"/>
                <a:gd name="T29" fmla="*/ 128 h 304"/>
                <a:gd name="T30" fmla="*/ 0 w 864"/>
                <a:gd name="T31" fmla="*/ 120 h 304"/>
                <a:gd name="T32" fmla="*/ 120 w 864"/>
                <a:gd name="T33" fmla="*/ 0 h 304"/>
                <a:gd name="T34" fmla="*/ 128 w 864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4" h="304">
                  <a:moveTo>
                    <a:pt x="128" y="0"/>
                  </a:moveTo>
                  <a:lnTo>
                    <a:pt x="752" y="0"/>
                  </a:lnTo>
                  <a:lnTo>
                    <a:pt x="744" y="0"/>
                  </a:lnTo>
                  <a:cubicBezTo>
                    <a:pt x="811" y="0"/>
                    <a:pt x="864" y="54"/>
                    <a:pt x="864" y="120"/>
                  </a:cubicBezTo>
                  <a:cubicBezTo>
                    <a:pt x="864" y="120"/>
                    <a:pt x="864" y="120"/>
                    <a:pt x="864" y="120"/>
                  </a:cubicBezTo>
                  <a:lnTo>
                    <a:pt x="864" y="128"/>
                  </a:lnTo>
                  <a:lnTo>
                    <a:pt x="864" y="192"/>
                  </a:lnTo>
                  <a:lnTo>
                    <a:pt x="864" y="184"/>
                  </a:lnTo>
                  <a:cubicBezTo>
                    <a:pt x="864" y="251"/>
                    <a:pt x="811" y="304"/>
                    <a:pt x="744" y="304"/>
                  </a:cubicBezTo>
                  <a:lnTo>
                    <a:pt x="752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Rectangle 29"/>
            <p:cNvSpPr>
              <a:spLocks noChangeArrowheads="1"/>
            </p:cNvSpPr>
            <p:nvPr/>
          </p:nvSpPr>
          <p:spPr bwMode="auto">
            <a:xfrm>
              <a:off x="2249" y="2415"/>
              <a:ext cx="118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rPr>
                <a:t>Habitudes</a:t>
              </a:r>
              <a:r>
                <a:rPr kumimoji="0" lang="fr-FR" altLang="fr-FR" b="1" i="0" u="none" strike="noStrike" cap="none" normalizeH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rPr>
                <a:t>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b="1" dirty="0">
                  <a:solidFill>
                    <a:srgbClr val="0070C0"/>
                  </a:solidFill>
                </a:rPr>
                <a:t>c</a:t>
              </a:r>
              <a:r>
                <a:rPr kumimoji="0" lang="fr-FR" altLang="fr-FR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rPr>
                <a:t>onsommation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b="1" dirty="0">
                  <a:solidFill>
                    <a:srgbClr val="0070C0"/>
                  </a:solidFill>
                </a:rPr>
                <a:t>d</a:t>
              </a:r>
              <a:r>
                <a:rPr lang="fr-FR" altLang="fr-FR" b="1" dirty="0" smtClean="0">
                  <a:solidFill>
                    <a:srgbClr val="0070C0"/>
                  </a:solidFill>
                </a:rPr>
                <a:t>’eau de boisson</a:t>
              </a:r>
              <a:endPara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2224" y="2347"/>
              <a:ext cx="1255" cy="651"/>
            </a:xfrm>
            <a:custGeom>
              <a:avLst/>
              <a:gdLst>
                <a:gd name="T0" fmla="*/ 128 w 2736"/>
                <a:gd name="T1" fmla="*/ 0 h 304"/>
                <a:gd name="T2" fmla="*/ 2624 w 2736"/>
                <a:gd name="T3" fmla="*/ 0 h 304"/>
                <a:gd name="T4" fmla="*/ 2616 w 2736"/>
                <a:gd name="T5" fmla="*/ 0 h 304"/>
                <a:gd name="T6" fmla="*/ 2736 w 2736"/>
                <a:gd name="T7" fmla="*/ 120 h 304"/>
                <a:gd name="T8" fmla="*/ 2736 w 2736"/>
                <a:gd name="T9" fmla="*/ 120 h 304"/>
                <a:gd name="T10" fmla="*/ 2736 w 2736"/>
                <a:gd name="T11" fmla="*/ 128 h 304"/>
                <a:gd name="T12" fmla="*/ 2736 w 2736"/>
                <a:gd name="T13" fmla="*/ 192 h 304"/>
                <a:gd name="T14" fmla="*/ 2736 w 2736"/>
                <a:gd name="T15" fmla="*/ 184 h 304"/>
                <a:gd name="T16" fmla="*/ 2616 w 2736"/>
                <a:gd name="T17" fmla="*/ 304 h 304"/>
                <a:gd name="T18" fmla="*/ 2624 w 2736"/>
                <a:gd name="T19" fmla="*/ 304 h 304"/>
                <a:gd name="T20" fmla="*/ 128 w 2736"/>
                <a:gd name="T21" fmla="*/ 304 h 304"/>
                <a:gd name="T22" fmla="*/ 120 w 2736"/>
                <a:gd name="T23" fmla="*/ 304 h 304"/>
                <a:gd name="T24" fmla="*/ 0 w 2736"/>
                <a:gd name="T25" fmla="*/ 184 h 304"/>
                <a:gd name="T26" fmla="*/ 0 w 2736"/>
                <a:gd name="T27" fmla="*/ 192 h 304"/>
                <a:gd name="T28" fmla="*/ 0 w 2736"/>
                <a:gd name="T29" fmla="*/ 128 h 304"/>
                <a:gd name="T30" fmla="*/ 0 w 2736"/>
                <a:gd name="T31" fmla="*/ 120 h 304"/>
                <a:gd name="T32" fmla="*/ 120 w 2736"/>
                <a:gd name="T33" fmla="*/ 0 h 304"/>
                <a:gd name="T34" fmla="*/ 128 w 2736"/>
                <a:gd name="T3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36" h="304">
                  <a:moveTo>
                    <a:pt x="128" y="0"/>
                  </a:moveTo>
                  <a:lnTo>
                    <a:pt x="2624" y="0"/>
                  </a:lnTo>
                  <a:lnTo>
                    <a:pt x="2616" y="0"/>
                  </a:lnTo>
                  <a:cubicBezTo>
                    <a:pt x="2683" y="0"/>
                    <a:pt x="2736" y="54"/>
                    <a:pt x="2736" y="120"/>
                  </a:cubicBezTo>
                  <a:cubicBezTo>
                    <a:pt x="2736" y="120"/>
                    <a:pt x="2736" y="120"/>
                    <a:pt x="2736" y="120"/>
                  </a:cubicBezTo>
                  <a:lnTo>
                    <a:pt x="2736" y="128"/>
                  </a:lnTo>
                  <a:lnTo>
                    <a:pt x="2736" y="192"/>
                  </a:lnTo>
                  <a:lnTo>
                    <a:pt x="2736" y="184"/>
                  </a:lnTo>
                  <a:cubicBezTo>
                    <a:pt x="2736" y="251"/>
                    <a:pt x="2683" y="304"/>
                    <a:pt x="2616" y="304"/>
                  </a:cubicBezTo>
                  <a:lnTo>
                    <a:pt x="2624" y="304"/>
                  </a:lnTo>
                  <a:lnTo>
                    <a:pt x="128" y="304"/>
                  </a:lnTo>
                  <a:lnTo>
                    <a:pt x="120" y="304"/>
                  </a:lnTo>
                  <a:cubicBezTo>
                    <a:pt x="54" y="304"/>
                    <a:pt x="0" y="251"/>
                    <a:pt x="0" y="184"/>
                  </a:cubicBezTo>
                  <a:lnTo>
                    <a:pt x="0" y="192"/>
                  </a:lnTo>
                  <a:lnTo>
                    <a:pt x="0" y="128"/>
                  </a:lnTo>
                  <a:lnTo>
                    <a:pt x="0" y="120"/>
                  </a:lnTo>
                  <a:cubicBezTo>
                    <a:pt x="0" y="54"/>
                    <a:pt x="54" y="0"/>
                    <a:pt x="120" y="0"/>
                  </a:cubicBezTo>
                  <a:lnTo>
                    <a:pt x="128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40" name="Line 7"/>
          <p:cNvSpPr>
            <a:spLocks noChangeShapeType="1"/>
          </p:cNvSpPr>
          <p:nvPr/>
        </p:nvSpPr>
        <p:spPr bwMode="auto">
          <a:xfrm flipH="1" flipV="1">
            <a:off x="6369614" y="4608112"/>
            <a:ext cx="0" cy="974226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 dirty="0"/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5000901" y="3277837"/>
            <a:ext cx="502566" cy="29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TS</a:t>
            </a:r>
          </a:p>
        </p:txBody>
      </p:sp>
      <p:sp>
        <p:nvSpPr>
          <p:cNvPr id="44" name="Rectangle 17"/>
          <p:cNvSpPr>
            <a:spLocks noChangeArrowheads="1"/>
          </p:cNvSpPr>
          <p:nvPr/>
        </p:nvSpPr>
        <p:spPr bwMode="auto">
          <a:xfrm>
            <a:off x="7232959" y="3089121"/>
            <a:ext cx="502566" cy="29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TS</a:t>
            </a:r>
          </a:p>
        </p:txBody>
      </p:sp>
      <p:sp>
        <p:nvSpPr>
          <p:cNvPr id="45" name="Rectangle 17"/>
          <p:cNvSpPr>
            <a:spLocks noChangeArrowheads="1"/>
          </p:cNvSpPr>
          <p:nvPr/>
        </p:nvSpPr>
        <p:spPr bwMode="auto">
          <a:xfrm>
            <a:off x="6166064" y="5060558"/>
            <a:ext cx="502566" cy="29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52395" y="6430329"/>
            <a:ext cx="3745282" cy="427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2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1299456" cy="888251"/>
          </a:xfrm>
        </p:spPr>
        <p:txBody>
          <a:bodyPr>
            <a:normAutofit fontScale="90000"/>
          </a:bodyPr>
          <a:lstStyle/>
          <a:p>
            <a:r>
              <a:rPr lang="fr-FR" dirty="0"/>
              <a:t>consommation d’eau du </a:t>
            </a:r>
            <a:r>
              <a:rPr lang="fr-FR" dirty="0" smtClean="0"/>
              <a:t>robinet selon le degré de satisfaction vis-à-vis de la qualité de l’eau 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7340" y="2830882"/>
            <a:ext cx="5443936" cy="22922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Il </a:t>
            </a:r>
            <a:r>
              <a:rPr lang="fr-FR" sz="2000" dirty="0"/>
              <a:t>existe un lien très significatif entre la satisfaction des usagers vis-à-vis de la qualité de l’eau et la consommation d’eau du </a:t>
            </a:r>
            <a:r>
              <a:rPr lang="fr-FR" sz="2000" dirty="0" smtClean="0"/>
              <a:t>robinet</a:t>
            </a:r>
            <a:endParaRPr lang="fr-FR" sz="2000" i="1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i="1" dirty="0" smtClean="0">
                <a:solidFill>
                  <a:srgbClr val="00B050"/>
                </a:solidFill>
              </a:rPr>
              <a:t>Les ménages satisfaits et très satisfaits sont ceux qui consomment le plus l’eau du robinet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i="1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91" y="1841327"/>
            <a:ext cx="5708249" cy="501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43" y="922033"/>
            <a:ext cx="7737645" cy="114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7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3192" y="149639"/>
            <a:ext cx="10480129" cy="86497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Profil des consommateurs d’eau du robinet versus eau en bouteille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633835"/>
              </p:ext>
            </p:extLst>
          </p:nvPr>
        </p:nvGraphicFramePr>
        <p:xfrm>
          <a:off x="638827" y="1064714"/>
          <a:ext cx="9433491" cy="558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414"/>
                <a:gridCol w="3683580"/>
                <a:gridCol w="3144497"/>
              </a:tblGrid>
              <a:tr h="503314">
                <a:tc>
                  <a:txBody>
                    <a:bodyPr/>
                    <a:lstStyle/>
                    <a:p>
                      <a:r>
                        <a:rPr lang="fr-FR" dirty="0" smtClean="0"/>
                        <a:t>Variables liées très significatives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Eau</a:t>
                      </a:r>
                      <a:r>
                        <a:rPr lang="fr-FR" sz="2000" baseline="0" dirty="0" smtClean="0"/>
                        <a:t> du robinet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Eau en bouteille </a:t>
                      </a:r>
                      <a:endParaRPr lang="fr-FR" sz="2000" dirty="0"/>
                    </a:p>
                  </a:txBody>
                  <a:tcPr/>
                </a:tc>
              </a:tr>
              <a:tr h="1161493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Degré de satisfaction</a:t>
                      </a:r>
                      <a:r>
                        <a:rPr lang="fr-FR" sz="2000" baseline="0" dirty="0" smtClean="0"/>
                        <a:t> vis-à-vis </a:t>
                      </a:r>
                      <a:r>
                        <a:rPr lang="fr-FR" sz="2000" dirty="0" smtClean="0"/>
                        <a:t>de la qualité de l’eau du robinet 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Satisfaits</a:t>
                      </a:r>
                    </a:p>
                    <a:p>
                      <a:r>
                        <a:rPr lang="fr-FR" sz="2000" dirty="0" smtClean="0"/>
                        <a:t>Très satisfaits</a:t>
                      </a:r>
                      <a:r>
                        <a:rPr lang="fr-FR" sz="2000" baseline="0" dirty="0" smtClean="0"/>
                        <a:t> 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Insatisfaits</a:t>
                      </a:r>
                      <a:r>
                        <a:rPr lang="fr-FR" sz="2000" baseline="0" dirty="0" smtClean="0"/>
                        <a:t> </a:t>
                      </a:r>
                    </a:p>
                    <a:p>
                      <a:r>
                        <a:rPr lang="fr-FR" sz="2000" baseline="0" dirty="0" smtClean="0"/>
                        <a:t>Moyennement satisfaits </a:t>
                      </a:r>
                      <a:endParaRPr lang="fr-FR" sz="2000" dirty="0"/>
                    </a:p>
                  </a:txBody>
                  <a:tcPr/>
                </a:tc>
              </a:tr>
              <a:tr h="1161493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Le groupe socio-professionnel du conjoint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Professions intermédiaires</a:t>
                      </a:r>
                    </a:p>
                    <a:p>
                      <a:r>
                        <a:rPr lang="fr-FR" sz="2000" dirty="0" smtClean="0"/>
                        <a:t>Cadres et professions</a:t>
                      </a:r>
                      <a:r>
                        <a:rPr lang="fr-FR" sz="2000" baseline="0" dirty="0" smtClean="0"/>
                        <a:t> intellectuelles supérieures </a:t>
                      </a:r>
                    </a:p>
                    <a:p>
                      <a:r>
                        <a:rPr lang="fr-FR" sz="2000" baseline="0" dirty="0" smtClean="0"/>
                        <a:t>Agriculteurs exploitants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Non</a:t>
                      </a:r>
                      <a:r>
                        <a:rPr lang="fr-FR" sz="2000" baseline="0" dirty="0" smtClean="0"/>
                        <a:t> concernés </a:t>
                      </a:r>
                      <a:r>
                        <a:rPr lang="fr-FR" sz="2000" baseline="0" dirty="0" smtClean="0">
                          <a:solidFill>
                            <a:srgbClr val="FF0000"/>
                          </a:solidFill>
                        </a:rPr>
                        <a:t>(?)</a:t>
                      </a:r>
                    </a:p>
                    <a:p>
                      <a:r>
                        <a:rPr lang="fr-FR" sz="2000" baseline="0" dirty="0" smtClean="0"/>
                        <a:t>Employés </a:t>
                      </a:r>
                      <a:endParaRPr lang="fr-FR" sz="2000" dirty="0"/>
                    </a:p>
                  </a:txBody>
                  <a:tcPr/>
                </a:tc>
              </a:tr>
              <a:tr h="1161493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La zone géographique</a:t>
                      </a:r>
                      <a:r>
                        <a:rPr lang="fr-FR" sz="2000" baseline="0" dirty="0" smtClean="0"/>
                        <a:t> </a:t>
                      </a:r>
                      <a:r>
                        <a:rPr lang="fr-FR" sz="2000" dirty="0" smtClean="0"/>
                        <a:t>du répondant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Centre-</a:t>
                      </a:r>
                      <a:r>
                        <a:rPr lang="fr-FR" sz="2000" baseline="0" dirty="0" smtClean="0"/>
                        <a:t> Ouest 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Nord </a:t>
                      </a:r>
                      <a:endParaRPr lang="fr-FR" sz="2000" dirty="0"/>
                    </a:p>
                  </a:txBody>
                  <a:tcPr/>
                </a:tc>
              </a:tr>
              <a:tr h="1161493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Le positionnement politique du ménage 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Droite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Extrême</a:t>
                      </a:r>
                      <a:r>
                        <a:rPr lang="fr-FR" sz="2000" baseline="0" dirty="0" smtClean="0"/>
                        <a:t> droite </a:t>
                      </a:r>
                      <a:endParaRPr lang="fr-F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9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9" y="365126"/>
            <a:ext cx="10932873" cy="765405"/>
          </a:xfrm>
        </p:spPr>
        <p:txBody>
          <a:bodyPr>
            <a:normAutofit/>
          </a:bodyPr>
          <a:lstStyle/>
          <a:p>
            <a:r>
              <a:rPr lang="fr-FR" dirty="0" smtClean="0"/>
              <a:t>La question sociale de l’eau dans les pays riches 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313151" y="1279113"/>
            <a:ext cx="5189858" cy="138499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800" i="1" dirty="0" smtClean="0">
                <a:solidFill>
                  <a:srgbClr val="0000FF"/>
                </a:solidFill>
              </a:rPr>
              <a:t>Système ultra-moderne où </a:t>
            </a:r>
          </a:p>
          <a:p>
            <a:pPr algn="ctr"/>
            <a:r>
              <a:rPr lang="fr-FR" sz="2800" i="1" dirty="0" smtClean="0">
                <a:solidFill>
                  <a:srgbClr val="0000FF"/>
                </a:solidFill>
              </a:rPr>
              <a:t>l’accès à l’eau de tous : </a:t>
            </a:r>
          </a:p>
          <a:p>
            <a:pPr algn="ctr"/>
            <a:r>
              <a:rPr lang="fr-FR" sz="2800" i="1" dirty="0" smtClean="0">
                <a:solidFill>
                  <a:srgbClr val="0000FF"/>
                </a:solidFill>
              </a:rPr>
              <a:t>un </a:t>
            </a:r>
            <a:r>
              <a:rPr lang="fr-FR" sz="2800" i="1" dirty="0">
                <a:solidFill>
                  <a:srgbClr val="0000FF"/>
                </a:solidFill>
              </a:rPr>
              <a:t>geste banalisé de la modernité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726472" y="1279113"/>
            <a:ext cx="5010411" cy="49705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</a:rPr>
              <a:t>Système </a:t>
            </a:r>
            <a:r>
              <a:rPr lang="fr-FR" sz="2800" i="1" dirty="0" smtClean="0">
                <a:solidFill>
                  <a:srgbClr val="C00000"/>
                </a:solidFill>
              </a:rPr>
              <a:t>où </a:t>
            </a:r>
          </a:p>
          <a:p>
            <a:pPr algn="ctr"/>
            <a:endParaRPr lang="fr-FR" sz="900" i="1" dirty="0" smtClean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i="1" dirty="0" smtClean="0">
                <a:solidFill>
                  <a:srgbClr val="C00000"/>
                </a:solidFill>
              </a:rPr>
              <a:t>l’eau est inaccessible pour une frange croissante de population</a:t>
            </a:r>
            <a:endParaRPr lang="fr-FR" sz="2800" i="1" dirty="0">
              <a:solidFill>
                <a:srgbClr val="C00000"/>
              </a:solidFill>
            </a:endParaRPr>
          </a:p>
          <a:p>
            <a:pPr algn="ctr"/>
            <a:endParaRPr lang="fr-FR" sz="2800" i="1" dirty="0" smtClean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i="1" dirty="0">
                <a:solidFill>
                  <a:srgbClr val="C00000"/>
                </a:solidFill>
              </a:rPr>
              <a:t>E</a:t>
            </a:r>
            <a:r>
              <a:rPr lang="fr-FR" sz="2800" i="1" dirty="0" smtClean="0">
                <a:solidFill>
                  <a:srgbClr val="C00000"/>
                </a:solidFill>
              </a:rPr>
              <a:t>xclusion des populations les plus pauvres de l’accès à l’eau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fr-FR" sz="2800" i="1" dirty="0">
              <a:solidFill>
                <a:srgbClr val="C0000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i="1" dirty="0" smtClean="0">
                <a:solidFill>
                  <a:srgbClr val="C00000"/>
                </a:solidFill>
              </a:rPr>
              <a:t>Dégradation des conditions de vie des populations les plus pauvres </a:t>
            </a:r>
            <a:endParaRPr lang="fr-FR" sz="2800" i="1" dirty="0">
              <a:solidFill>
                <a:srgbClr val="C00000"/>
              </a:solidFill>
            </a:endParaRPr>
          </a:p>
        </p:txBody>
      </p:sp>
      <p:cxnSp>
        <p:nvCxnSpPr>
          <p:cNvPr id="13" name="Connecteur droit avec flèche 12"/>
          <p:cNvCxnSpPr>
            <a:stCxn id="10" idx="3"/>
          </p:cNvCxnSpPr>
          <p:nvPr/>
        </p:nvCxnSpPr>
        <p:spPr>
          <a:xfrm flipV="1">
            <a:off x="5503009" y="1971610"/>
            <a:ext cx="1085677" cy="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63324" y="4077583"/>
            <a:ext cx="1991153" cy="224676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rgbClr val="0000FF"/>
                </a:solidFill>
              </a:rPr>
              <a:t>Des politiques publiques de mobilisation de la ressource en eau et de santé publique </a:t>
            </a:r>
            <a:r>
              <a:rPr lang="fr-FR" sz="2000" i="1" dirty="0" smtClean="0">
                <a:solidFill>
                  <a:srgbClr val="0000FF"/>
                </a:solidFill>
              </a:rPr>
              <a:t>« modernes » </a:t>
            </a:r>
            <a:endParaRPr lang="fr-FR" sz="2000" i="1" dirty="0">
              <a:solidFill>
                <a:srgbClr val="0000FF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76" y="4964330"/>
            <a:ext cx="2188808" cy="171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676349" y="3787493"/>
            <a:ext cx="3369498" cy="101566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6600"/>
                </a:solidFill>
              </a:rPr>
              <a:t>Une doctrine du service public </a:t>
            </a:r>
            <a:endParaRPr lang="fr-FR" sz="2000" b="1" dirty="0">
              <a:solidFill>
                <a:srgbClr val="FF6600"/>
              </a:solidFill>
            </a:endParaRPr>
          </a:p>
          <a:p>
            <a:pPr algn="ctr"/>
            <a:r>
              <a:rPr lang="fr-FR" sz="2000" dirty="0" smtClean="0">
                <a:solidFill>
                  <a:srgbClr val="FF6600"/>
                </a:solidFill>
              </a:rPr>
              <a:t>au service de l’intérêt général</a:t>
            </a:r>
            <a:endParaRPr lang="fr-FR" sz="2000" dirty="0">
              <a:solidFill>
                <a:srgbClr val="FF6600"/>
              </a:solidFill>
            </a:endParaRPr>
          </a:p>
        </p:txBody>
      </p:sp>
      <p:sp>
        <p:nvSpPr>
          <p:cNvPr id="12" name="Arc 11"/>
          <p:cNvSpPr/>
          <p:nvPr/>
        </p:nvSpPr>
        <p:spPr>
          <a:xfrm rot="4163684" flipH="1" flipV="1">
            <a:off x="362121" y="3001398"/>
            <a:ext cx="1580544" cy="896950"/>
          </a:xfrm>
          <a:prstGeom prst="arc">
            <a:avLst>
              <a:gd name="adj1" fmla="val 12612486"/>
              <a:gd name="adj2" fmla="val 567855"/>
            </a:avLst>
          </a:prstGeom>
          <a:ln w="28575">
            <a:solidFill>
              <a:srgbClr val="00A3A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Arc 17"/>
          <p:cNvSpPr/>
          <p:nvPr/>
        </p:nvSpPr>
        <p:spPr>
          <a:xfrm rot="4163684" flipH="1" flipV="1">
            <a:off x="1360852" y="3464842"/>
            <a:ext cx="2115247" cy="973097"/>
          </a:xfrm>
          <a:prstGeom prst="arc">
            <a:avLst>
              <a:gd name="adj1" fmla="val 11414129"/>
              <a:gd name="adj2" fmla="val 19123"/>
            </a:avLst>
          </a:prstGeom>
          <a:ln w="28575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rc 18"/>
          <p:cNvSpPr/>
          <p:nvPr/>
        </p:nvSpPr>
        <p:spPr>
          <a:xfrm rot="4163684" flipH="1" flipV="1">
            <a:off x="3672092" y="2684293"/>
            <a:ext cx="1378013" cy="973097"/>
          </a:xfrm>
          <a:prstGeom prst="arc">
            <a:avLst>
              <a:gd name="adj1" fmla="val 12612486"/>
              <a:gd name="adj2" fmla="val 20590366"/>
            </a:avLst>
          </a:prstGeom>
          <a:ln w="28575">
            <a:solidFill>
              <a:srgbClr val="FF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9365271" y="3142218"/>
            <a:ext cx="0" cy="4303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9465479" y="4533995"/>
            <a:ext cx="0" cy="4303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27134" y="6324352"/>
            <a:ext cx="1373642" cy="533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9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1135</TotalTime>
  <Words>1540</Words>
  <Application>Microsoft Office PowerPoint</Application>
  <PresentationFormat>Personnalisé</PresentationFormat>
  <Paragraphs>210</Paragraphs>
  <Slides>18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Thème Office</vt:lpstr>
      <vt:lpstr>Conception personnalisée</vt:lpstr>
      <vt:lpstr>1_Thème Office</vt:lpstr>
      <vt:lpstr>LA QUESTION SOCIALE DE L’EAU DANS LES PAYS RICHES   Le droit à l’eau comme réponse dans le contexte de l’accès marchand    </vt:lpstr>
      <vt:lpstr>L’eau essentielle à la vie et à la dignité mais aussi  l’eau « or bleue »</vt:lpstr>
      <vt:lpstr>Quelques éléments de cadrage</vt:lpstr>
      <vt:lpstr>Quelques statistiques  sur les habitudes d’eau de boisson en France (Enquête TARIFEAU, 2016,  N = 614 personnes enquêtées) </vt:lpstr>
      <vt:lpstr>L’eau de boisson en France (2)</vt:lpstr>
      <vt:lpstr>Les variables explicatives des habitudes de consommation d’eau du robinet versus eau en bouteille </vt:lpstr>
      <vt:lpstr>consommation d’eau du robinet selon le degré de satisfaction vis-à-vis de la qualité de l’eau </vt:lpstr>
      <vt:lpstr>Profil des consommateurs d’eau du robinet versus eau en bouteille </vt:lpstr>
      <vt:lpstr>La question sociale de l’eau dans les pays riches  </vt:lpstr>
      <vt:lpstr>Indices de l’eau inaccessible pour les populations pauvres et vulnérables </vt:lpstr>
      <vt:lpstr>Les signes de la montée des problèmes d’accès à l’eau dans les pays riches  </vt:lpstr>
      <vt:lpstr>Différents facteurs aux précarités en eau en France  </vt:lpstr>
      <vt:lpstr>Le droit à l’eau pour lutter contre les précarités en eau en France  </vt:lpstr>
      <vt:lpstr>Le droit à l’eau pour lutter contre les précarités en eau en France  </vt:lpstr>
      <vt:lpstr>Quelques illustrations de politiques publiques de droit à l’eau :la ville de Paris  </vt:lpstr>
      <vt:lpstr>Des tarifs sociaux de l’eau pour rendre l’eau accessible  </vt:lpstr>
      <vt:lpstr>Evaluation de l’efficacité sociale de la tarification sociale de l’eau sur l’une des collectivités enquêtées  </vt:lpstr>
      <vt:lpstr>Au final: on ne coupe plus l’eau  pour impayés de facture d’eau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mtsanga</cp:lastModifiedBy>
  <cp:revision>152</cp:revision>
  <dcterms:created xsi:type="dcterms:W3CDTF">2019-12-11T10:12:20Z</dcterms:created>
  <dcterms:modified xsi:type="dcterms:W3CDTF">2022-06-10T07:20:04Z</dcterms:modified>
</cp:coreProperties>
</file>