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8" r:id="rId3"/>
    <p:sldId id="301" r:id="rId4"/>
    <p:sldId id="259" r:id="rId5"/>
    <p:sldId id="294" r:id="rId6"/>
    <p:sldId id="293" r:id="rId7"/>
    <p:sldId id="310" r:id="rId8"/>
    <p:sldId id="309" r:id="rId9"/>
    <p:sldId id="308" r:id="rId10"/>
    <p:sldId id="299" r:id="rId11"/>
    <p:sldId id="300" r:id="rId12"/>
    <p:sldId id="271" r:id="rId13"/>
    <p:sldId id="272" r:id="rId14"/>
    <p:sldId id="273" r:id="rId15"/>
    <p:sldId id="260" r:id="rId16"/>
    <p:sldId id="261" r:id="rId17"/>
    <p:sldId id="264" r:id="rId18"/>
    <p:sldId id="265" r:id="rId19"/>
    <p:sldId id="267" r:id="rId20"/>
    <p:sldId id="277" r:id="rId21"/>
    <p:sldId id="279" r:id="rId22"/>
    <p:sldId id="274" r:id="rId23"/>
    <p:sldId id="303" r:id="rId24"/>
    <p:sldId id="302" r:id="rId25"/>
    <p:sldId id="307" r:id="rId26"/>
    <p:sldId id="306" r:id="rId27"/>
    <p:sldId id="257" r:id="rId28"/>
    <p:sldId id="311" r:id="rId29"/>
    <p:sldId id="280" r:id="rId30"/>
    <p:sldId id="275" r:id="rId3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9105" autoAdjust="0"/>
  </p:normalViewPr>
  <p:slideViewPr>
    <p:cSldViewPr snapToGrid="0" snapToObjects="1">
      <p:cViewPr varScale="1">
        <p:scale>
          <a:sx n="120" d="100"/>
          <a:sy n="120" d="100"/>
        </p:scale>
        <p:origin x="200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2B8BF-AB5D-BC45-81D6-EEC6148EA3E8}" type="datetimeFigureOut">
              <a:rPr lang="fr-FR" smtClean="0"/>
              <a:t>09/06/2022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7FAE1-3E72-A644-826E-1A4478B2AC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68851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340D4-E113-F146-8C50-3A7D7E3258F1}" type="datetimeFigureOut">
              <a:rPr lang="fr-FR" smtClean="0"/>
              <a:t>09/06/2022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EBE784-2863-6342-AF94-35F3DAF108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3164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12/12/16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12/12/16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12/12/16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D01E-3C48-6C49-AA07-F02D4BD6EC20}" type="datetimeFigureOut">
              <a:rPr lang="fr-FR" smtClean="0"/>
              <a:t>09/06/2022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3C33-4E6C-0F45-B4F9-CA72D6C5CB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4115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E3E570-80EB-C648-941F-3E536FE9C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E791ED-311F-6A4F-BD21-044653FB3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DAEEF2-406E-9A46-B1C1-ABDC59B35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FCDE9-5F52-4441-AF53-696EBB03172E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7A2BCC-38B4-0B4A-878B-83A3AB02F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FA3F27-422F-1D44-826F-4C6B1516B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6D79-1DBC-954E-8DDF-AE764926C5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831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12/12/16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12/12/16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12/12/16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12/12/16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12/12/16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12/12/16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12/12/16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12/12/16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12/12/16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21" r:id="rId1"/>
    <p:sldLayoutId id="2147484222" r:id="rId2"/>
    <p:sldLayoutId id="2147484223" r:id="rId3"/>
    <p:sldLayoutId id="2147484224" r:id="rId4"/>
    <p:sldLayoutId id="2147484225" r:id="rId5"/>
    <p:sldLayoutId id="2147484226" r:id="rId6"/>
    <p:sldLayoutId id="2147484227" r:id="rId7"/>
    <p:sldLayoutId id="2147484228" r:id="rId8"/>
    <p:sldLayoutId id="2147484229" r:id="rId9"/>
    <p:sldLayoutId id="2147484230" r:id="rId10"/>
    <p:sldLayoutId id="2147484231" r:id="rId11"/>
    <p:sldLayoutId id="2147484232" r:id="rId12"/>
    <p:sldLayoutId id="2147484233" r:id="rId13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://advances.sciencemag.org/content/3/7/e1700782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Marchés, construction sociale et jeux d’acteurs  </a:t>
            </a:r>
          </a:p>
        </p:txBody>
      </p:sp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2400" b="1" i="1" cap="none" dirty="0"/>
              <a:t>Une histoire des eaux embouteillées : De l’histoire des entreprises à l’histoire sociale de l’économie </a:t>
            </a:r>
            <a:endParaRPr lang="fr-FR" sz="2400" cap="none" dirty="0"/>
          </a:p>
        </p:txBody>
      </p:sp>
      <p:sp>
        <p:nvSpPr>
          <p:cNvPr id="4" name="ZoneTexte 3"/>
          <p:cNvSpPr txBox="1"/>
          <p:nvPr/>
        </p:nvSpPr>
        <p:spPr>
          <a:xfrm>
            <a:off x="1632767" y="630875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6" name="Picture 2" descr="UPV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C009E753-45B9-AB38-021D-037C72DFA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9" y="5867543"/>
            <a:ext cx="787353" cy="787353"/>
          </a:xfrm>
          <a:prstGeom prst="rect">
            <a:avLst/>
          </a:prstGeom>
        </p:spPr>
      </p:pic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6FE6165-8042-A8EF-C143-89DBBFA22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738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 descr="rayon-EM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8" r="16128"/>
          <a:stretch>
            <a:fillRect/>
          </a:stretch>
        </p:blipFill>
        <p:spPr>
          <a:xfrm>
            <a:off x="394161" y="1365225"/>
            <a:ext cx="2706313" cy="2982467"/>
          </a:xfrm>
        </p:spPr>
      </p:pic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424957" y="-298966"/>
            <a:ext cx="7924800" cy="1143000"/>
          </a:xfrm>
        </p:spPr>
        <p:txBody>
          <a:bodyPr/>
          <a:lstStyle/>
          <a:p>
            <a:r>
              <a:rPr lang="fr-FR" sz="2000" dirty="0"/>
              <a:t>Apparente diversité et stratégies de gammes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55796" y="4781734"/>
            <a:ext cx="3363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rayon eaux embouteillées : une fausse diversité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265530" y="4505883"/>
            <a:ext cx="2478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L’eau « terroir » de Danone</a:t>
            </a:r>
          </a:p>
        </p:txBody>
      </p:sp>
      <p:pic>
        <p:nvPicPr>
          <p:cNvPr id="13" name="Espace réservé du contenu 5" descr="Salvetat-fb-sharing-hp.jp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5" r="22415"/>
          <a:stretch>
            <a:fillRect/>
          </a:stretch>
        </p:blipFill>
        <p:spPr>
          <a:xfrm>
            <a:off x="6252829" y="1789630"/>
            <a:ext cx="2281570" cy="2514383"/>
          </a:xfrm>
        </p:spPr>
      </p:pic>
      <p:pic>
        <p:nvPicPr>
          <p:cNvPr id="9" name="Espace réservé du contenu 11" descr="16995.jpg">
            <a:extLst>
              <a:ext uri="{FF2B5EF4-FFF2-40B4-BE49-F238E27FC236}">
                <a16:creationId xmlns:a16="http://schemas.microsoft.com/office/drawing/2014/main" id="{949CB6FC-FE8F-9A86-F656-87B4A2C031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r="4630"/>
          <a:stretch>
            <a:fillRect/>
          </a:stretch>
        </p:blipFill>
        <p:spPr>
          <a:xfrm>
            <a:off x="3489005" y="1283858"/>
            <a:ext cx="1986762" cy="218949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8B3E642-D787-E2A0-A860-A0B752C70BF9}"/>
              </a:ext>
            </a:extLst>
          </p:cNvPr>
          <p:cNvSpPr txBox="1"/>
          <p:nvPr/>
        </p:nvSpPr>
        <p:spPr>
          <a:xfrm>
            <a:off x="3519622" y="862077"/>
            <a:ext cx="2064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Eau gazeuse Danone</a:t>
            </a:r>
          </a:p>
        </p:txBody>
      </p:sp>
      <p:pic>
        <p:nvPicPr>
          <p:cNvPr id="14" name="Espace réservé du contenu 12" descr="san-pellegrino-500ml_4d0830bea7504.jpg">
            <a:extLst>
              <a:ext uri="{FF2B5EF4-FFF2-40B4-BE49-F238E27FC236}">
                <a16:creationId xmlns:a16="http://schemas.microsoft.com/office/drawing/2014/main" id="{2BCA159D-C955-6503-CFA9-9DDAA1902F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r="4630"/>
          <a:stretch>
            <a:fillRect/>
          </a:stretch>
        </p:blipFill>
        <p:spPr>
          <a:xfrm>
            <a:off x="3489005" y="3614213"/>
            <a:ext cx="2118835" cy="233504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0E8064C-B32B-6161-6B57-E638D20E6056}"/>
              </a:ext>
            </a:extLst>
          </p:cNvPr>
          <p:cNvSpPr txBox="1"/>
          <p:nvPr/>
        </p:nvSpPr>
        <p:spPr>
          <a:xfrm>
            <a:off x="3519622" y="6029881"/>
            <a:ext cx="19255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Eau Gazeuse Nestlé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7527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5E1146-9723-904C-AB36-35D07A871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Vers la construction sociale des marchés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D51164-91DC-2147-AF04-2A346A2BF2C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z="1200" dirty="0">
                <a:latin typeface="Tahoma" charset="0"/>
                <a:ea typeface="ＭＳ Ｐゴシック" charset="0"/>
                <a:cs typeface="ＭＳ Ｐゴシック" charset="0"/>
              </a:rPr>
              <a:t>			           </a:t>
            </a:r>
            <a:r>
              <a:rPr lang="fr-FR" sz="2000" dirty="0">
                <a:latin typeface="Tahoma" charset="0"/>
                <a:ea typeface="ＭＳ Ｐゴシック" charset="0"/>
                <a:cs typeface="ＭＳ Ｐゴシック" charset="0"/>
              </a:rPr>
              <a:t>Trois approches</a:t>
            </a:r>
          </a:p>
          <a:p>
            <a:endParaRPr lang="fr-FR" sz="12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fr-FR" sz="12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endParaRPr lang="fr-FR" sz="12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  <a:t>Histoire de la qualité et des normes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fr-FR" sz="18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  <a:t>Approche constructiviste des phénomènes sociaux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fr-FR" sz="18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  <a:t>Approche comparatiste : modèles latin, germanique, britannique </a:t>
            </a:r>
          </a:p>
          <a:p>
            <a:endParaRPr lang="fr-FR" dirty="0"/>
          </a:p>
        </p:txBody>
      </p:sp>
      <p:pic>
        <p:nvPicPr>
          <p:cNvPr id="5" name="Picture 2" descr="UPVD">
            <a:extLst>
              <a:ext uri="{FF2B5EF4-FFF2-40B4-BE49-F238E27FC236}">
                <a16:creationId xmlns:a16="http://schemas.microsoft.com/office/drawing/2014/main" id="{78847280-DBF2-393D-300E-A350A5357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31F2271D-C21D-1894-64AA-900A347D4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5953712"/>
            <a:ext cx="747256" cy="74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90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L’eau minérale est un médicament. Ordonnances du début du XIXe siècle. Autorisé par l’Académie de médecine</a:t>
            </a:r>
          </a:p>
          <a:p>
            <a:endParaRPr lang="fr-FR" dirty="0"/>
          </a:p>
          <a:p>
            <a:r>
              <a:rPr lang="fr-FR" dirty="0"/>
              <a:t>Les sources sont sous la surveillance des ingénieurs des mines en France depuis 1848 pour nouveaux forages et protection des sources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1249118"/>
          </a:xfrm>
        </p:spPr>
        <p:txBody>
          <a:bodyPr/>
          <a:lstStyle/>
          <a:p>
            <a:r>
              <a:rPr lang="fr-FR" dirty="0"/>
              <a:t>Les sources sont sous la surveillance en Espagne de l’</a:t>
            </a:r>
            <a:r>
              <a:rPr lang="fr-FR" dirty="0" err="1"/>
              <a:t>Instituto</a:t>
            </a:r>
            <a:r>
              <a:rPr lang="fr-FR" dirty="0"/>
              <a:t> </a:t>
            </a:r>
            <a:r>
              <a:rPr lang="fr-FR" dirty="0" err="1"/>
              <a:t>Geológico</a:t>
            </a:r>
            <a:r>
              <a:rPr lang="fr-FR" dirty="0"/>
              <a:t> y </a:t>
            </a:r>
            <a:r>
              <a:rPr lang="fr-FR" dirty="0" err="1"/>
              <a:t>Minero</a:t>
            </a:r>
            <a:r>
              <a:rPr lang="fr-FR" dirty="0"/>
              <a:t> de España (IGME), créé en 1849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le modèle « latin » : France, Espagne, Italie</a:t>
            </a:r>
          </a:p>
        </p:txBody>
      </p:sp>
      <p:pic>
        <p:nvPicPr>
          <p:cNvPr id="5" name="Picture 2" descr="UPV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841172" y="3996649"/>
            <a:ext cx="8244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dirty="0"/>
          </a:p>
          <a:p>
            <a:pPr algn="ctr"/>
            <a:r>
              <a:rPr lang="fr-FR" dirty="0"/>
              <a:t>Les pharmaciens participent à la diffusion des produits. Mais peuvent être vendus ailleurs et sans ordonnance. Pharmaciens inspectent les dépôts </a:t>
            </a:r>
          </a:p>
          <a:p>
            <a:pPr algn="ctr"/>
            <a:r>
              <a:rPr lang="fr-FR" dirty="0"/>
              <a:t>Expertise :  médecine et pharmacie essentielle</a:t>
            </a:r>
          </a:p>
        </p:txBody>
      </p:sp>
      <p:pic>
        <p:nvPicPr>
          <p:cNvPr id="8" name="Image 7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C4972459-799F-E1E7-4E27-5590E33D7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5953712"/>
            <a:ext cx="747256" cy="74725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F4266A6-8F50-96E3-8CDE-7894857ADB46}"/>
              </a:ext>
            </a:extLst>
          </p:cNvPr>
          <p:cNvSpPr txBox="1"/>
          <p:nvPr/>
        </p:nvSpPr>
        <p:spPr>
          <a:xfrm>
            <a:off x="5390707" y="3104707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/>
              <a:t>Le </a:t>
            </a:r>
            <a:r>
              <a:rPr lang="ca-ES" dirty="0" err="1"/>
              <a:t>lien</a:t>
            </a:r>
            <a:r>
              <a:rPr lang="ca-ES" dirty="0"/>
              <a:t> </a:t>
            </a:r>
            <a:r>
              <a:rPr lang="ca-ES" dirty="0" err="1"/>
              <a:t>avec</a:t>
            </a:r>
            <a:r>
              <a:rPr lang="ca-ES" dirty="0"/>
              <a:t> </a:t>
            </a:r>
            <a:r>
              <a:rPr lang="ca-ES" dirty="0" err="1"/>
              <a:t>le</a:t>
            </a:r>
            <a:r>
              <a:rPr lang="ca-ES" dirty="0"/>
              <a:t> </a:t>
            </a:r>
            <a:r>
              <a:rPr lang="ca-ES" dirty="0" err="1"/>
              <a:t>thermalisme</a:t>
            </a:r>
            <a:r>
              <a:rPr lang="ca-ES" dirty="0"/>
              <a:t> est </a:t>
            </a:r>
            <a:br>
              <a:rPr lang="ca-ES" dirty="0"/>
            </a:br>
            <a:r>
              <a:rPr lang="ca-ES" dirty="0" err="1"/>
              <a:t>fondamental</a:t>
            </a:r>
            <a:r>
              <a:rPr lang="ca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6811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0896" y="74099"/>
            <a:ext cx="7924800" cy="1143000"/>
          </a:xfrm>
        </p:spPr>
        <p:txBody>
          <a:bodyPr/>
          <a:lstStyle/>
          <a:p>
            <a:r>
              <a:rPr lang="fr-FR" dirty="0"/>
              <a:t>le modèle « latin » : France, Espagne, ITALIE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Presse professionnelle (Gazette des eaux minérales) ; archives de l’Académie de médecine (conservées à l’Académie de médecine et à la Direction Générale de la Santé) </a:t>
            </a:r>
          </a:p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97" y="2381336"/>
            <a:ext cx="4879585" cy="264257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25597" y="5438001"/>
            <a:ext cx="34604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Archives Direction Générale de la Santé CHAN 2003384-5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816" y="2239347"/>
            <a:ext cx="2880319" cy="4261444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404584" y="6039126"/>
            <a:ext cx="2710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Rapport Préfecture de police de Paris 1884 – </a:t>
            </a:r>
          </a:p>
          <a:p>
            <a:r>
              <a:rPr lang="fr-FR" sz="1200" dirty="0"/>
              <a:t>Inspection des eaux minérales</a:t>
            </a:r>
          </a:p>
        </p:txBody>
      </p:sp>
    </p:spTree>
    <p:extLst>
      <p:ext uri="{BB962C8B-B14F-4D97-AF65-F5344CB8AC3E}">
        <p14:creationId xmlns:p14="http://schemas.microsoft.com/office/powerpoint/2010/main" val="3033358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vision très contestée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Par le ministère de l’économie </a:t>
            </a:r>
            <a:r>
              <a:rPr lang="fr-FR" dirty="0"/>
              <a:t>: l’affaire de l’octroi de Lyon 1878-1893</a:t>
            </a:r>
          </a:p>
          <a:p>
            <a:r>
              <a:rPr lang="fr-FR" dirty="0"/>
              <a:t>Les contributions indirectes demandent à leurs agents de distinguer les eaux vraiment médicamenteuses des eaux de tables. Les unes sont exonérées, les autres sont taxées. Définition fiscale qui ne s’impose pas. </a:t>
            </a:r>
          </a:p>
          <a:p>
            <a:r>
              <a:rPr lang="fr-FR" dirty="0"/>
              <a:t>- Suscite une mobilisation des entrepreneurs : les chambres syndicales se structurent dans ce combat contre le fisc. Est constitué un « groupe parlementaire des eaux minérales » qui lutte contre les tentatives de taxation de l’administration fiscale. </a:t>
            </a:r>
          </a:p>
          <a:p>
            <a:r>
              <a:rPr lang="fr-FR" dirty="0">
                <a:solidFill>
                  <a:srgbClr val="FF0000"/>
                </a:solidFill>
              </a:rPr>
              <a:t>La contestation par les ingénieurs des mines et la répression des fraudes : le cas des eaux du bassin de Vichy. </a:t>
            </a:r>
          </a:p>
          <a:p>
            <a:r>
              <a:rPr lang="fr-FR" dirty="0"/>
              <a:t>Décantation Regazéification. Interdiction absolue et engagement des industriels à ne pas le produire. Pourtant : continuent à le faire sans problème. Répression des fraudes et ingénieurs des mines proposent distinction eaux de table et eaux minérales médicamenteuses : refus de l’académie de médecine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3" name="Picture 2" descr="UPV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D1E3DB63-62B1-F4FD-F695-DC59B1C69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5953712"/>
            <a:ext cx="747256" cy="74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69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82994"/>
            <a:ext cx="7924800" cy="1143000"/>
          </a:xfrm>
        </p:spPr>
        <p:txBody>
          <a:bodyPr/>
          <a:lstStyle/>
          <a:p>
            <a:r>
              <a:rPr lang="fr-FR" dirty="0"/>
              <a:t>le modèle libéral - Royaume Uni et </a:t>
            </a:r>
            <a:r>
              <a:rPr lang="fr-FR" dirty="0" err="1"/>
              <a:t>belgique</a:t>
            </a:r>
            <a:r>
              <a:rPr lang="fr-FR" dirty="0"/>
              <a:t>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None/>
              <a:defRPr/>
            </a:pP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	- Absence de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définition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du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produit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. Le mot </a:t>
            </a:r>
            <a:r>
              <a:rPr lang="en-GB" sz="1800" i="1" dirty="0">
                <a:latin typeface="Tahoma" charset="0"/>
                <a:ea typeface="ＭＳ Ｐゴシック" charset="0"/>
                <a:cs typeface="ＭＳ Ｐゴシック" charset="0"/>
              </a:rPr>
              <a:t>Mineral Water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renvoie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à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des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produits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très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différents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les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uns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des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autres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. </a:t>
            </a:r>
          </a:p>
          <a:p>
            <a:pPr>
              <a:buNone/>
              <a:defRPr/>
            </a:pP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	</a:t>
            </a:r>
            <a:b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</a:b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-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L’eau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minérale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est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un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bien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consommation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alimentaire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comme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les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autres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.</a:t>
            </a:r>
          </a:p>
          <a:p>
            <a:pPr>
              <a:buNone/>
              <a:defRPr/>
            </a:pPr>
            <a:r>
              <a:rPr lang="fr-FR" sz="1800" i="1" dirty="0">
                <a:latin typeface="Tahoma" charset="0"/>
                <a:ea typeface="ＭＳ Ｐゴシック" charset="0"/>
                <a:cs typeface="ＭＳ Ｐゴシック" charset="0"/>
              </a:rPr>
              <a:t>	</a:t>
            </a:r>
            <a:r>
              <a:rPr lang="fr-FR" sz="1800" i="1" dirty="0" err="1">
                <a:latin typeface="Tahoma" charset="0"/>
                <a:ea typeface="ＭＳ Ｐゴシック" charset="0"/>
                <a:cs typeface="ＭＳ Ｐゴシック" charset="0"/>
              </a:rPr>
              <a:t>Adulteration</a:t>
            </a:r>
            <a:r>
              <a:rPr lang="fr-FR" sz="1800" i="1" dirty="0">
                <a:latin typeface="Tahoma" charset="0"/>
                <a:ea typeface="ＭＳ Ｐゴシック" charset="0"/>
                <a:cs typeface="ＭＳ Ｐゴシック" charset="0"/>
              </a:rPr>
              <a:t> of </a:t>
            </a:r>
            <a:r>
              <a:rPr lang="fr-FR" sz="1800" i="1" dirty="0" err="1">
                <a:latin typeface="Tahoma" charset="0"/>
                <a:ea typeface="ＭＳ Ｐゴシック" charset="0"/>
                <a:cs typeface="ＭＳ Ｐゴシック" charset="0"/>
              </a:rPr>
              <a:t>food</a:t>
            </a:r>
            <a:r>
              <a:rPr lang="fr-FR" sz="1800" i="1" dirty="0">
                <a:latin typeface="Tahoma" charset="0"/>
                <a:ea typeface="ＭＳ Ｐゴシック" charset="0"/>
                <a:cs typeface="ＭＳ Ｐゴシック" charset="0"/>
              </a:rPr>
              <a:t> and drink </a:t>
            </a:r>
            <a:r>
              <a:rPr lang="fr-FR" sz="1800" i="1" dirty="0" err="1">
                <a:latin typeface="Tahoma" charset="0"/>
                <a:ea typeface="ＭＳ Ｐゴシック" charset="0"/>
                <a:cs typeface="ＭＳ Ｐゴシック" charset="0"/>
              </a:rPr>
              <a:t>act</a:t>
            </a:r>
            <a: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  <a:t> de 1860.  </a:t>
            </a:r>
          </a:p>
          <a:p>
            <a:pPr>
              <a:buNone/>
              <a:defRPr/>
            </a:pPr>
            <a:r>
              <a:rPr lang="fr-FR" sz="1800" i="1" dirty="0">
                <a:latin typeface="Tahoma" charset="0"/>
                <a:ea typeface="ＭＳ Ｐゴシック" charset="0"/>
                <a:cs typeface="ＭＳ Ｐゴシック" charset="0"/>
              </a:rPr>
              <a:t>	Sale of </a:t>
            </a:r>
            <a:r>
              <a:rPr lang="fr-FR" sz="1800" i="1" dirty="0" err="1">
                <a:latin typeface="Tahoma" charset="0"/>
                <a:ea typeface="ＭＳ Ｐゴシック" charset="0"/>
                <a:cs typeface="ＭＳ Ｐゴシック" charset="0"/>
              </a:rPr>
              <a:t>food</a:t>
            </a:r>
            <a:r>
              <a:rPr lang="fr-FR" sz="1800" i="1" dirty="0">
                <a:latin typeface="Tahoma" charset="0"/>
                <a:ea typeface="ＭＳ Ｐゴシック" charset="0"/>
                <a:cs typeface="ＭＳ Ｐゴシック" charset="0"/>
              </a:rPr>
              <a:t> and </a:t>
            </a:r>
            <a:r>
              <a:rPr lang="fr-FR" sz="1800" i="1" dirty="0" err="1">
                <a:latin typeface="Tahoma" charset="0"/>
                <a:ea typeface="ＭＳ Ｐゴシック" charset="0"/>
                <a:cs typeface="ＭＳ Ｐゴシック" charset="0"/>
              </a:rPr>
              <a:t>drug</a:t>
            </a:r>
            <a:r>
              <a:rPr lang="fr-FR" sz="1800" i="1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800" i="1" dirty="0" err="1">
                <a:latin typeface="Tahoma" charset="0"/>
                <a:ea typeface="ＭＳ Ｐゴシック" charset="0"/>
                <a:cs typeface="ＭＳ Ｐゴシック" charset="0"/>
              </a:rPr>
              <a:t>Act</a:t>
            </a:r>
            <a: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  <a:t> de 1875, le </a:t>
            </a:r>
            <a:r>
              <a:rPr lang="fr-FR" sz="1800" i="1" dirty="0" err="1">
                <a:latin typeface="Tahoma" charset="0"/>
                <a:ea typeface="ＭＳ Ｐゴシック" charset="0"/>
                <a:cs typeface="ＭＳ Ｐゴシック" charset="0"/>
              </a:rPr>
              <a:t>Merchandise</a:t>
            </a:r>
            <a:r>
              <a:rPr lang="fr-FR" sz="1800" i="1" dirty="0">
                <a:latin typeface="Tahoma" charset="0"/>
                <a:ea typeface="ＭＳ Ｐゴシック" charset="0"/>
                <a:cs typeface="ＭＳ Ｐゴシック" charset="0"/>
              </a:rPr>
              <a:t> Marks </a:t>
            </a:r>
            <a:r>
              <a:rPr lang="fr-FR" sz="1800" i="1" dirty="0" err="1">
                <a:latin typeface="Tahoma" charset="0"/>
                <a:ea typeface="ＭＳ Ｐゴシック" charset="0"/>
                <a:cs typeface="ＭＳ Ｐゴシック" charset="0"/>
              </a:rPr>
              <a:t>Act</a:t>
            </a:r>
            <a: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  <a:t> de 1887, et le </a:t>
            </a:r>
            <a:r>
              <a:rPr lang="fr-FR" sz="1800" i="1" dirty="0">
                <a:latin typeface="Tahoma" charset="0"/>
                <a:ea typeface="ＭＳ Ｐゴシック" charset="0"/>
                <a:cs typeface="ＭＳ Ｐゴシック" charset="0"/>
              </a:rPr>
              <a:t>Sale of good </a:t>
            </a:r>
            <a:r>
              <a:rPr lang="fr-FR" sz="1800" i="1" dirty="0" err="1">
                <a:latin typeface="Tahoma" charset="0"/>
                <a:ea typeface="ＭＳ Ｐゴシック" charset="0"/>
                <a:cs typeface="ＭＳ Ｐゴシック" charset="0"/>
              </a:rPr>
              <a:t>Act</a:t>
            </a:r>
            <a: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  <a:t> de 1893-1894 poursuivent le même principe.</a:t>
            </a:r>
            <a:b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</a:br>
            <a:endParaRPr lang="fr-FR" sz="18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buNone/>
              <a:defRPr/>
            </a:pPr>
            <a: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  <a:t>	La loi du 4 août 1890 du Royaume de Belgique.  </a:t>
            </a:r>
            <a:endParaRPr lang="en-GB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endParaRPr lang="fr-FR" dirty="0"/>
          </a:p>
        </p:txBody>
      </p:sp>
      <p:pic>
        <p:nvPicPr>
          <p:cNvPr id="5" name="Picture 2" descr="UPV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8ED6A39C-E51D-EF4F-B717-5B1DF4F31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5953712"/>
            <a:ext cx="747256" cy="74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893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modèle libéral : Royaume-Uni et Belgique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Le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principe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du “Buyer Beware”. Au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consommateur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choisir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le bon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produit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</a:p>
          <a:p>
            <a:pPr algn="just">
              <a:defRPr/>
            </a:pPr>
            <a:r>
              <a:rPr lang="en-GB" dirty="0" err="1">
                <a:solidFill>
                  <a:srgbClr val="FF0000"/>
                </a:solidFill>
                <a:latin typeface="Tahoma" charset="0"/>
                <a:ea typeface="ＭＳ Ｐゴシック" charset="0"/>
                <a:cs typeface="ＭＳ Ｐゴシック" charset="0"/>
              </a:rPr>
              <a:t>Acteurs</a:t>
            </a:r>
            <a:r>
              <a:rPr lang="en-GB" dirty="0">
                <a:solidFill>
                  <a:srgbClr val="FF0000"/>
                </a:solidFill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solidFill>
                  <a:srgbClr val="FF0000"/>
                </a:solidFill>
                <a:latin typeface="Tahoma" charset="0"/>
                <a:ea typeface="ＭＳ Ｐゴシック" charset="0"/>
                <a:cs typeface="ＭＳ Ｐゴシック" charset="0"/>
              </a:rPr>
              <a:t>marchands</a:t>
            </a:r>
            <a:r>
              <a:rPr lang="en-GB" dirty="0">
                <a:solidFill>
                  <a:srgbClr val="FF0000"/>
                </a:solidFill>
                <a:latin typeface="Tahoma" charset="0"/>
                <a:ea typeface="ＭＳ Ｐゴシック" charset="0"/>
                <a:cs typeface="ＭＳ Ｐゴシック" charset="0"/>
              </a:rPr>
              <a:t> : </a:t>
            </a:r>
            <a:b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</a:b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Nombreux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importateurs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de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produits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européens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,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investissements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importants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à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l’extérieur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(France,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Allemagne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,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Autriche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) </a:t>
            </a:r>
          </a:p>
          <a:p>
            <a:pPr>
              <a:defRPr/>
            </a:pP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Nombreux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fabricants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d’eaux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artificielles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, de sodas</a:t>
            </a:r>
          </a:p>
          <a:p>
            <a:pPr>
              <a:defRPr/>
            </a:pPr>
            <a:endParaRPr lang="en-GB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algn="just">
              <a:defRPr/>
            </a:pPr>
            <a:r>
              <a:rPr lang="en-GB" dirty="0" err="1">
                <a:solidFill>
                  <a:srgbClr val="FF0000"/>
                </a:solidFill>
                <a:latin typeface="Tahoma" charset="0"/>
                <a:ea typeface="ＭＳ Ｐゴシック" charset="0"/>
                <a:cs typeface="ＭＳ Ｐゴシック" charset="0"/>
              </a:rPr>
              <a:t>Acteurs</a:t>
            </a:r>
            <a:r>
              <a:rPr lang="en-GB" dirty="0">
                <a:solidFill>
                  <a:srgbClr val="FF0000"/>
                </a:solidFill>
                <a:latin typeface="Tahoma" charset="0"/>
                <a:ea typeface="ＭＳ Ｐゴシック" charset="0"/>
                <a:cs typeface="ＭＳ Ｐゴシック" charset="0"/>
              </a:rPr>
              <a:t> non </a:t>
            </a:r>
            <a:r>
              <a:rPr lang="en-GB" dirty="0" err="1">
                <a:solidFill>
                  <a:srgbClr val="FF0000"/>
                </a:solidFill>
                <a:latin typeface="Tahoma" charset="0"/>
                <a:ea typeface="ＭＳ Ｐゴシック" charset="0"/>
                <a:cs typeface="ＭＳ Ｐゴシック" charset="0"/>
              </a:rPr>
              <a:t>marchands</a:t>
            </a:r>
            <a:r>
              <a:rPr lang="en-GB" dirty="0">
                <a:solidFill>
                  <a:srgbClr val="FF0000"/>
                </a:solidFill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: Public Analysts,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chimistes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contrôlent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les aliments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dans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les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villes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;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faible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rôle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des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médecins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. Abandon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précoce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du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statut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thérapeutique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 du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thermalisme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;  A la fin des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années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1840, les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eaux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minérales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ahoma" charset="0"/>
                <a:ea typeface="ＭＳ Ｐゴシック" charset="0"/>
                <a:cs typeface="ＭＳ Ｐゴシック" charset="0"/>
              </a:rPr>
              <a:t>disparaissent</a:t>
            </a:r>
            <a:r>
              <a:rPr lang="en-GB" dirty="0">
                <a:latin typeface="Tahoma" charset="0"/>
                <a:ea typeface="ＭＳ Ｐゴシック" charset="0"/>
                <a:cs typeface="ＭＳ Ｐゴシック" charset="0"/>
              </a:rPr>
              <a:t> de la </a:t>
            </a:r>
            <a:r>
              <a:rPr lang="en-GB" i="1" dirty="0" err="1">
                <a:latin typeface="Tahoma" charset="0"/>
                <a:ea typeface="ＭＳ Ｐゴシック" charset="0"/>
                <a:cs typeface="ＭＳ Ｐゴシック" charset="0"/>
              </a:rPr>
              <a:t>Bristish</a:t>
            </a:r>
            <a:r>
              <a:rPr lang="en-GB" i="1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i="1" dirty="0" err="1">
                <a:latin typeface="Tahoma" charset="0"/>
                <a:ea typeface="ＭＳ Ｐゴシック" charset="0"/>
                <a:cs typeface="ＭＳ Ｐゴシック" charset="0"/>
              </a:rPr>
              <a:t>Pharmacopea</a:t>
            </a:r>
            <a:endParaRPr lang="en-GB" i="1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Picture 2" descr="UPV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31361BBC-1143-8156-E558-725ADF2EA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5953712"/>
            <a:ext cx="747256" cy="74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666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dirty="0"/>
              <a:t>Une situation initiale extrêmement variée selon les états germaniques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sz="quarter" idx="14"/>
          </p:nvPr>
        </p:nvPicPr>
        <p:blipFill>
          <a:blip r:embed="rId2"/>
          <a:srcRect t="2888" b="2888"/>
          <a:stretch>
            <a:fillRect/>
          </a:stretch>
        </p:blipFill>
        <p:spPr>
          <a:xfrm>
            <a:off x="4800600" y="1174055"/>
            <a:ext cx="3733800" cy="4114800"/>
          </a:xfr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146" y="274638"/>
            <a:ext cx="7849253" cy="719699"/>
          </a:xfrm>
        </p:spPr>
        <p:txBody>
          <a:bodyPr/>
          <a:lstStyle/>
          <a:p>
            <a:r>
              <a:rPr lang="fr-FR" dirty="0"/>
              <a:t>le modèle germanique</a:t>
            </a:r>
          </a:p>
        </p:txBody>
      </p:sp>
      <p:pic>
        <p:nvPicPr>
          <p:cNvPr id="10" name="Picture 2" descr="UPV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4800600" y="5413701"/>
            <a:ext cx="42483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Situation du grand duché de Bade 1845. Archives nationales F14 8219. Législations étrangères. Pièces diverses (ministère travaux publics)</a:t>
            </a:r>
            <a:r>
              <a:rPr lang="fr-FR" dirty="0"/>
              <a:t> 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135" y="2547423"/>
            <a:ext cx="4102900" cy="2866278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317135" y="5506034"/>
            <a:ext cx="3951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Extrait du rapport… Bavière, 1845, AN F 148219</a:t>
            </a:r>
            <a:br>
              <a:rPr lang="fr-FR" dirty="0"/>
            </a:br>
            <a:r>
              <a:rPr lang="fr-FR" sz="1200" dirty="0">
                <a:solidFill>
                  <a:srgbClr val="FFFFFF"/>
                </a:solidFill>
              </a:rPr>
              <a:t>Législations étrangères. Pièces diverses (ministère travaux publics)</a:t>
            </a:r>
            <a:endParaRPr lang="fr-FR" dirty="0"/>
          </a:p>
        </p:txBody>
      </p:sp>
      <p:pic>
        <p:nvPicPr>
          <p:cNvPr id="12" name="Image 11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2DC8A884-86F7-113A-6F89-C444B8B56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5953712"/>
            <a:ext cx="747256" cy="74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Modèle germanique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Le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choix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du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libéralisme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général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i="1" dirty="0" err="1">
                <a:latin typeface="Tahoma" charset="0"/>
                <a:ea typeface="ＭＳ Ｐゴシック" charset="0"/>
                <a:cs typeface="ＭＳ Ｐゴシック" charset="0"/>
              </a:rPr>
              <a:t>hochliberalismus</a:t>
            </a:r>
            <a:r>
              <a:rPr lang="en-GB" sz="1800" i="1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pour unifier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l’Empire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allemand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après 1871. </a:t>
            </a:r>
          </a:p>
          <a:p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En 1875, les </a:t>
            </a:r>
            <a:r>
              <a:rPr lang="en-GB" sz="1800" i="1" dirty="0" err="1">
                <a:latin typeface="Tahoma" charset="0"/>
                <a:ea typeface="ＭＳ Ｐゴシック" charset="0"/>
                <a:cs typeface="ＭＳ Ｐゴシック" charset="0"/>
              </a:rPr>
              <a:t>Mineralwässer</a:t>
            </a:r>
            <a:r>
              <a:rPr lang="en-GB" sz="1800" i="1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et </a:t>
            </a:r>
            <a:r>
              <a:rPr lang="en-GB" sz="1800" i="1" dirty="0" err="1">
                <a:latin typeface="Tahoma" charset="0"/>
                <a:ea typeface="ＭＳ Ｐゴシック" charset="0"/>
                <a:cs typeface="ＭＳ Ｐゴシック" charset="0"/>
              </a:rPr>
              <a:t>Künstliches</a:t>
            </a:r>
            <a:r>
              <a:rPr lang="en-GB" sz="1800" i="1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i="1" dirty="0" err="1">
                <a:latin typeface="Tahoma" charset="0"/>
                <a:ea typeface="ＭＳ Ｐゴシック" charset="0"/>
                <a:cs typeface="ＭＳ Ｐゴシック" charset="0"/>
              </a:rPr>
              <a:t>Mineralwässer</a:t>
            </a:r>
            <a: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  <a:t> entrent dans la catégorie des biens alimentaires. N’importe qui peut fabriquer les produits</a:t>
            </a:r>
            <a:endParaRPr lang="fr-FR" dirty="0"/>
          </a:p>
          <a:p>
            <a: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  <a:t>Conséquences:  </a:t>
            </a:r>
          </a:p>
          <a:p>
            <a:pPr marL="0" indent="0">
              <a:buNone/>
            </a:pPr>
            <a: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  <a:t> - une très forte augmentation du nombre de producteurs  (de </a:t>
            </a:r>
            <a:r>
              <a:rPr lang="fr-FR" sz="1800" dirty="0"/>
              <a:t>997 en 1875 à 2530 en 1895)</a:t>
            </a:r>
          </a:p>
          <a:p>
            <a:pPr marL="0" indent="0">
              <a:buNone/>
            </a:pPr>
            <a: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  <a:t>- Les désignations sont laissées libres</a:t>
            </a:r>
          </a:p>
          <a:p>
            <a:pPr marL="0" indent="0">
              <a:buNone/>
            </a:pPr>
            <a:r>
              <a:rPr lang="fr-FR" sz="1800" dirty="0">
                <a:latin typeface="Tahoma" charset="0"/>
                <a:ea typeface="ＭＳ Ｐゴシック" charset="0"/>
                <a:cs typeface="ＭＳ Ｐゴシック" charset="0"/>
              </a:rPr>
              <a:t>- Une concurrence exacerbée. Résolution judiciaire des règles de l’échange. Procès en concurrence déloyale sont extrêmement nombreux</a:t>
            </a:r>
            <a:endParaRPr lang="en-GB" sz="18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9" name="Picture 2" descr="UPV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E647DC06-5F8A-7EC1-F2F2-D651AD7DF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5953712"/>
            <a:ext cx="747256" cy="74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3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1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t="8211" b="8211"/>
          <a:stretch>
            <a:fillRect/>
          </a:stretch>
        </p:blipFill>
        <p:spPr>
          <a:xfrm>
            <a:off x="6303333" y="1901066"/>
            <a:ext cx="2373123" cy="2958967"/>
          </a:xfrm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58186" y="157032"/>
            <a:ext cx="8079757" cy="1097280"/>
          </a:xfrm>
        </p:spPr>
        <p:txBody>
          <a:bodyPr/>
          <a:lstStyle/>
          <a:p>
            <a:r>
              <a:rPr lang="fr-FR" dirty="0"/>
              <a:t>Le modèle germanique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half" idx="2"/>
          </p:nvPr>
        </p:nvSpPr>
        <p:spPr>
          <a:xfrm>
            <a:off x="500356" y="1562011"/>
            <a:ext cx="2971800" cy="40566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fr-FR" dirty="0"/>
              <a:t>Le procès de la </a:t>
            </a:r>
            <a:r>
              <a:rPr lang="fr-FR" dirty="0" err="1"/>
              <a:t>Apollinaris</a:t>
            </a:r>
            <a:r>
              <a:rPr lang="fr-FR" dirty="0"/>
              <a:t> AG lance un processus de désignation de la qualité</a:t>
            </a:r>
          </a:p>
          <a:p>
            <a:pPr algn="just"/>
            <a:r>
              <a:rPr lang="fr-FR" dirty="0"/>
              <a:t>L’organisation professionnelle : le </a:t>
            </a:r>
            <a:r>
              <a:rPr lang="fr-FR" dirty="0" err="1"/>
              <a:t>Verband</a:t>
            </a:r>
            <a:r>
              <a:rPr lang="fr-FR" dirty="0"/>
              <a:t> </a:t>
            </a:r>
            <a:r>
              <a:rPr lang="fr-FR" dirty="0" err="1"/>
              <a:t>Deutscher</a:t>
            </a:r>
            <a:r>
              <a:rPr lang="fr-FR" dirty="0"/>
              <a:t> </a:t>
            </a:r>
            <a:r>
              <a:rPr lang="fr-FR" dirty="0" err="1"/>
              <a:t>Mineralbrunnen</a:t>
            </a:r>
            <a:r>
              <a:rPr lang="fr-FR" dirty="0"/>
              <a:t> organise le processus (1901-1911) </a:t>
            </a:r>
          </a:p>
          <a:p>
            <a:endParaRPr lang="fr-FR" dirty="0"/>
          </a:p>
          <a:p>
            <a:pPr algn="just"/>
            <a:r>
              <a:rPr lang="fr-FR" dirty="0"/>
              <a:t>Le Bureau impérial de la Santé (</a:t>
            </a:r>
            <a:r>
              <a:rPr lang="fr-FR" dirty="0" err="1"/>
              <a:t>Kaiserliches</a:t>
            </a:r>
            <a:r>
              <a:rPr lang="fr-FR" dirty="0"/>
              <a:t> </a:t>
            </a:r>
            <a:r>
              <a:rPr lang="fr-FR" dirty="0" err="1"/>
              <a:t>Gesundheitamt</a:t>
            </a:r>
            <a:r>
              <a:rPr lang="fr-FR" dirty="0"/>
              <a:t>) est mobilisé : il a publié sous l’égide de chimistes de divers laboratoires  </a:t>
            </a:r>
            <a:r>
              <a:rPr lang="fr-FR" dirty="0" err="1"/>
              <a:t>Deutsches</a:t>
            </a:r>
            <a:r>
              <a:rPr lang="fr-FR" dirty="0"/>
              <a:t> </a:t>
            </a:r>
            <a:r>
              <a:rPr lang="fr-FR" dirty="0" err="1"/>
              <a:t>Bäderbuch</a:t>
            </a:r>
            <a:r>
              <a:rPr lang="fr-FR" dirty="0"/>
              <a:t>, une proposition de classification de l’ensemble des eaux minérales allemandes en se basant sur leur degré de minéralisation (1000 mg dissous dans un litre) </a:t>
            </a:r>
          </a:p>
          <a:p>
            <a:r>
              <a:rPr lang="fr-FR" dirty="0"/>
              <a:t>Experts: chimistes, laboratoires d’analyses (</a:t>
            </a:r>
            <a:r>
              <a:rPr lang="fr-FR" dirty="0" err="1"/>
              <a:t>Fresenius</a:t>
            </a:r>
            <a:r>
              <a:rPr lang="fr-FR" dirty="0"/>
              <a:t> à Wiesbaden) </a:t>
            </a:r>
          </a:p>
          <a:p>
            <a:endParaRPr lang="fr-FR" dirty="0"/>
          </a:p>
          <a:p>
            <a:r>
              <a:rPr lang="fr-FR" dirty="0"/>
              <a:t>Accord de branche : non contraignant  mais suivi par les plus grosses entreprises </a:t>
            </a:r>
            <a:r>
              <a:rPr lang="mr-IN" dirty="0"/>
              <a:t>–</a:t>
            </a:r>
            <a:r>
              <a:rPr lang="fr-FR" dirty="0"/>
              <a:t> devient une loi sous le régime Nazi en 1933</a:t>
            </a:r>
          </a:p>
        </p:txBody>
      </p:sp>
      <p:pic>
        <p:nvPicPr>
          <p:cNvPr id="8" name="Picture 2" descr="UPV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4448" y="1868262"/>
            <a:ext cx="2494300" cy="2958967"/>
          </a:xfrm>
          <a:prstGeom prst="rect">
            <a:avLst/>
          </a:prstGeom>
        </p:spPr>
      </p:pic>
      <p:pic>
        <p:nvPicPr>
          <p:cNvPr id="11" name="Image 10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F812E8F8-2BC8-B473-4B6C-61CC414042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5953712"/>
            <a:ext cx="747256" cy="74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20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 descr="Chiffres-sur-lindustrie-de-leau-en-bouteille-en-Europe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93" r="-5393"/>
          <a:stretch>
            <a:fillRect/>
          </a:stretch>
        </p:blipFill>
        <p:spPr>
          <a:xfrm>
            <a:off x="455245" y="535354"/>
            <a:ext cx="8352719" cy="5062416"/>
          </a:xfrm>
        </p:spPr>
      </p:pic>
      <p:sp>
        <p:nvSpPr>
          <p:cNvPr id="10" name="ZoneTexte 9"/>
          <p:cNvSpPr txBox="1"/>
          <p:nvPr/>
        </p:nvSpPr>
        <p:spPr>
          <a:xfrm>
            <a:off x="2657231" y="5827406"/>
            <a:ext cx="61507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Source : chambre syndicale des eaux minérales</a:t>
            </a:r>
          </a:p>
        </p:txBody>
      </p:sp>
      <p:pic>
        <p:nvPicPr>
          <p:cNvPr id="11" name="Image 10" descr="UPV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498" y="6025346"/>
            <a:ext cx="1025769" cy="594599"/>
          </a:xfrm>
          <a:prstGeom prst="rect">
            <a:avLst/>
          </a:prstGeom>
        </p:spPr>
      </p:pic>
      <p:pic>
        <p:nvPicPr>
          <p:cNvPr id="5" name="Image 4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F4D66CAB-B57A-3332-5F58-E8C689C6F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658" y="5993402"/>
            <a:ext cx="661494" cy="66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74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l="-13005" r="-13005"/>
          <a:stretch>
            <a:fillRect/>
          </a:stretch>
        </p:blipFill>
        <p:spPr/>
      </p:pic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3"/>
          <a:srcRect l="-56972" r="-56972"/>
          <a:stretch>
            <a:fillRect/>
          </a:stretch>
        </p:blipFill>
        <p:spPr/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-237067"/>
            <a:ext cx="7924800" cy="1143000"/>
          </a:xfrm>
        </p:spPr>
        <p:txBody>
          <a:bodyPr/>
          <a:lstStyle/>
          <a:p>
            <a:r>
              <a:rPr lang="fr-FR" sz="2000" dirty="0"/>
              <a:t>Les règles de l’échange : circulations, contentieux 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8" name="Picture 2" descr="UPV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736600" y="1109133"/>
            <a:ext cx="5730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Tous les produits peuvent entrer au Royaume-Uni et en Belgique - </a:t>
            </a:r>
          </a:p>
        </p:txBody>
      </p:sp>
      <p:pic>
        <p:nvPicPr>
          <p:cNvPr id="9" name="Image 8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BD916134-6783-F782-BFF8-E2EA9B62BE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5953712"/>
            <a:ext cx="747256" cy="74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58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Défense de la propriété industrielle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767" y="1584872"/>
            <a:ext cx="2278095" cy="397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space réservé du contenu 8" descr="Unknown.jpg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5" b="8885"/>
          <a:stretch>
            <a:fillRect/>
          </a:stretch>
        </p:blipFill>
        <p:spPr>
          <a:xfrm>
            <a:off x="609600" y="1600200"/>
            <a:ext cx="3733800" cy="4114800"/>
          </a:xfrm>
        </p:spPr>
      </p:pic>
      <p:pic>
        <p:nvPicPr>
          <p:cNvPr id="10" name="Picture 2" descr="UPV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C723C683-06E4-93F7-BF51-CA9247449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5953712"/>
            <a:ext cx="747256" cy="74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34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Convergence des normes et nouvelle fragmentation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>
                <a:solidFill>
                  <a:srgbClr val="FF0000"/>
                </a:solidFill>
              </a:rPr>
              <a:t>LA CONSOLIDATION DES MODÈLES </a:t>
            </a:r>
          </a:p>
          <a:p>
            <a:pPr>
              <a:buFontTx/>
              <a:buChar char="-"/>
              <a:defRPr/>
            </a:pP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Italie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(1919) et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Belgique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(1933)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rejoignent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le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groupe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“Latin”. </a:t>
            </a:r>
          </a:p>
          <a:p>
            <a:pPr>
              <a:buFontTx/>
              <a:buChar char="-"/>
              <a:defRPr/>
            </a:pP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L’Allemagne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,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dans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le cadre du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régime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Nazi,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confirme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par la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loi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en 1933 les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décisions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de 1905-1911.  </a:t>
            </a:r>
          </a:p>
          <a:p>
            <a:pPr>
              <a:buFontTx/>
              <a:buChar char="-"/>
              <a:defRPr/>
            </a:pP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Le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Royaume-Uni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ne change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rien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(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mais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le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terme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soft Drink industry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remplace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celui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de Mineral Water industry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dans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les </a:t>
            </a:r>
            <a:r>
              <a:rPr lang="en-GB" sz="1800" dirty="0" err="1">
                <a:latin typeface="Tahoma" charset="0"/>
                <a:ea typeface="ＭＳ Ｐゴシック" charset="0"/>
                <a:cs typeface="ＭＳ Ｐゴシック" charset="0"/>
              </a:rPr>
              <a:t>années</a:t>
            </a:r>
            <a:r>
              <a:rPr lang="en-GB" sz="1800" dirty="0">
                <a:latin typeface="Tahoma" charset="0"/>
                <a:ea typeface="ＭＳ Ｐゴシック" charset="0"/>
                <a:cs typeface="ＭＳ Ｐゴシック" charset="0"/>
              </a:rPr>
              <a:t> 1940) </a:t>
            </a:r>
          </a:p>
          <a:p>
            <a:pPr>
              <a:defRPr/>
            </a:pPr>
            <a:r>
              <a:rPr lang="fr-FR" sz="1800" dirty="0">
                <a:solidFill>
                  <a:srgbClr val="FF0000"/>
                </a:solidFill>
              </a:rPr>
              <a:t>LA CONVERGENCE DES NORMES</a:t>
            </a:r>
          </a:p>
          <a:p>
            <a:pPr>
              <a:buClr>
                <a:srgbClr val="FFFFFF"/>
              </a:buClr>
              <a:buFont typeface="Arial" charset="0"/>
              <a:buChar char="•"/>
              <a:defRPr/>
            </a:pP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Réduire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les obstacles pour la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libre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circulation des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marchandises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(1957). </a:t>
            </a:r>
          </a:p>
          <a:p>
            <a:pPr>
              <a:buClr>
                <a:srgbClr val="FFFFFF"/>
              </a:buClr>
              <a:buFont typeface="Arial" charset="0"/>
              <a:buChar char="•"/>
              <a:defRPr/>
            </a:pP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La “directive” 80/777/CEE :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victoire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du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modèle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Latin Le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modèle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germanique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est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pris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en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compte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: utilisation possible pour la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désignation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de la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minéralisation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. </a:t>
            </a:r>
          </a:p>
          <a:p>
            <a:pPr>
              <a:buClr>
                <a:srgbClr val="FFFFFF"/>
              </a:buClr>
              <a:buFont typeface="Arial" charset="0"/>
              <a:buChar char="•"/>
              <a:defRPr/>
            </a:pP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Création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d’une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autre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désignation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: </a:t>
            </a:r>
            <a:r>
              <a:rPr lang="en-GB" sz="1800" dirty="0" err="1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eaux</a:t>
            </a:r>
            <a:r>
              <a:rPr lang="en-GB" sz="1800" dirty="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 de source</a:t>
            </a:r>
          </a:p>
          <a:p>
            <a:pPr>
              <a:buClr>
                <a:srgbClr val="FFFFFF"/>
              </a:buClr>
              <a:buFont typeface="Arial" charset="0"/>
              <a:buChar char="•"/>
              <a:defRPr/>
            </a:pPr>
            <a:r>
              <a:rPr lang="en-GB" sz="1800" dirty="0">
                <a:latin typeface="Tahoma" charset="0"/>
              </a:rPr>
              <a:t>1997 : la </a:t>
            </a:r>
            <a:r>
              <a:rPr lang="en-GB" sz="1800" dirty="0" err="1">
                <a:latin typeface="Tahoma" charset="0"/>
              </a:rPr>
              <a:t>norme</a:t>
            </a:r>
            <a:r>
              <a:rPr lang="en-GB" sz="1800" dirty="0">
                <a:latin typeface="Tahoma" charset="0"/>
              </a:rPr>
              <a:t> </a:t>
            </a:r>
            <a:r>
              <a:rPr lang="en-GB" sz="1800" dirty="0" err="1">
                <a:latin typeface="Tahoma" charset="0"/>
              </a:rPr>
              <a:t>européenne</a:t>
            </a:r>
            <a:r>
              <a:rPr lang="en-GB" sz="1800" dirty="0">
                <a:latin typeface="Tahoma" charset="0"/>
              </a:rPr>
              <a:t> </a:t>
            </a:r>
            <a:r>
              <a:rPr lang="en-GB" sz="1800" dirty="0" err="1">
                <a:latin typeface="Tahoma" charset="0"/>
              </a:rPr>
              <a:t>devient</a:t>
            </a:r>
            <a:r>
              <a:rPr lang="en-GB" sz="1800" dirty="0">
                <a:latin typeface="Tahoma" charset="0"/>
              </a:rPr>
              <a:t> la </a:t>
            </a:r>
            <a:r>
              <a:rPr lang="en-GB" sz="1800" dirty="0" err="1">
                <a:latin typeface="Tahoma" charset="0"/>
              </a:rPr>
              <a:t>norme</a:t>
            </a:r>
            <a:r>
              <a:rPr lang="en-GB" sz="1800" dirty="0">
                <a:latin typeface="Tahoma" charset="0"/>
              </a:rPr>
              <a:t> </a:t>
            </a:r>
            <a:r>
              <a:rPr lang="en-GB" sz="1800" dirty="0" err="1">
                <a:latin typeface="Tahoma" charset="0"/>
              </a:rPr>
              <a:t>mondiale</a:t>
            </a:r>
            <a:r>
              <a:rPr lang="en-GB" sz="1800" dirty="0">
                <a:latin typeface="Tahoma" charset="0"/>
              </a:rPr>
              <a:t> suite </a:t>
            </a:r>
            <a:r>
              <a:rPr lang="en-GB" sz="1800" dirty="0" err="1">
                <a:latin typeface="Tahoma" charset="0"/>
              </a:rPr>
              <a:t>à</a:t>
            </a:r>
            <a:r>
              <a:rPr lang="en-GB" sz="1800" dirty="0">
                <a:latin typeface="Tahoma" charset="0"/>
              </a:rPr>
              <a:t> </a:t>
            </a:r>
            <a:r>
              <a:rPr lang="en-GB" sz="1800" dirty="0" err="1">
                <a:latin typeface="Tahoma" charset="0"/>
              </a:rPr>
              <a:t>l’accord</a:t>
            </a:r>
            <a:r>
              <a:rPr lang="en-GB" sz="1800" dirty="0">
                <a:latin typeface="Tahoma" charset="0"/>
              </a:rPr>
              <a:t> codex </a:t>
            </a:r>
            <a:r>
              <a:rPr lang="en-GB" sz="1800" dirty="0" err="1">
                <a:latin typeface="Tahoma" charset="0"/>
              </a:rPr>
              <a:t>alimentarius</a:t>
            </a:r>
            <a:r>
              <a:rPr lang="en-GB" sz="1800" dirty="0">
                <a:latin typeface="Tahoma" charset="0"/>
              </a:rPr>
              <a:t> </a:t>
            </a:r>
            <a:r>
              <a:rPr lang="en-GB" sz="1800" dirty="0" err="1">
                <a:latin typeface="Tahoma" charset="0"/>
              </a:rPr>
              <a:t>mondial</a:t>
            </a:r>
            <a:r>
              <a:rPr lang="en-GB" sz="1800" dirty="0">
                <a:latin typeface="Tahoma" charset="0"/>
              </a:rPr>
              <a:t> et OMC.</a:t>
            </a:r>
          </a:p>
          <a:p>
            <a:pPr>
              <a:buClr>
                <a:srgbClr val="FFFFFF"/>
              </a:buClr>
              <a:buFont typeface="Arial" charset="0"/>
              <a:buChar char="•"/>
              <a:defRPr/>
            </a:pPr>
            <a:endParaRPr lang="en-GB" sz="1800" dirty="0">
              <a:solidFill>
                <a:srgbClr val="FFFFFF"/>
              </a:solidFill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Char char="-"/>
              <a:defRPr/>
            </a:pPr>
            <a:endParaRPr lang="en-GB" sz="18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8" name="Picture 2" descr="UPV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C5AC6225-65C9-C56C-2F20-BCC809040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5953712"/>
            <a:ext cx="747256" cy="74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226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éo 4">
            <a:extLst>
              <a:ext uri="{FF2B5EF4-FFF2-40B4-BE49-F238E27FC236}">
                <a16:creationId xmlns:a16="http://schemas.microsoft.com/office/drawing/2014/main" id="{7DF3E57B-EA75-497B-BEBF-C48EEFC800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" b="285"/>
          <a:stretch/>
        </p:blipFill>
        <p:spPr>
          <a:xfrm>
            <a:off x="-2285" y="857257"/>
            <a:ext cx="9143999" cy="514349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1AD93D8-70F3-0A45-8980-79FEE4D51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1101412"/>
            <a:ext cx="7543800" cy="26810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3900" dirty="0">
                <a:solidFill>
                  <a:srgbClr val="FFFFFF"/>
                </a:solidFill>
              </a:rPr>
              <a:t>L’importance des emballages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2DA808E-D3E0-FF43-8EBB-1D1EE574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038" y="3911283"/>
            <a:ext cx="7543800" cy="96203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fr-FR" dirty="0">
              <a:solidFill>
                <a:srgbClr val="FFFFFF"/>
              </a:solidFill>
            </a:endParaRPr>
          </a:p>
        </p:txBody>
      </p:sp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00DEB1B9-0C26-0C4A-AB1A-3ABDB2A536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3401" y="5166728"/>
            <a:ext cx="1149105" cy="613341"/>
          </a:xfrm>
          <a:prstGeom prst="rect">
            <a:avLst/>
          </a:prstGeom>
        </p:spPr>
      </p:pic>
      <p:pic>
        <p:nvPicPr>
          <p:cNvPr id="12" name="Image 11" descr="Une image contenant texte&#10;&#10;Description générée automatiquement">
            <a:extLst>
              <a:ext uri="{FF2B5EF4-FFF2-40B4-BE49-F238E27FC236}">
                <a16:creationId xmlns:a16="http://schemas.microsoft.com/office/drawing/2014/main" id="{7E5F31AE-090F-F344-964D-1BC93686E3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494" y="5166729"/>
            <a:ext cx="1389461" cy="41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5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4372"/>
            <a:ext cx="7467600" cy="1143000"/>
          </a:xfrm>
        </p:spPr>
        <p:txBody>
          <a:bodyPr/>
          <a:lstStyle/>
          <a:p>
            <a:r>
              <a:rPr lang="fr-FR" dirty="0"/>
              <a:t>Emballage PVC 1968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6764" r="6764"/>
          <a:stretch>
            <a:fillRect/>
          </a:stretch>
        </p:blipFill>
        <p:spPr>
          <a:xfrm>
            <a:off x="437323" y="1267372"/>
            <a:ext cx="3657600" cy="4525963"/>
          </a:xfrm>
        </p:spPr>
      </p:pic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4373525" y="792126"/>
            <a:ext cx="4143153" cy="4864395"/>
          </a:xfrm>
        </p:spPr>
        <p:txBody>
          <a:bodyPr>
            <a:normAutofit fontScale="70000" lnSpcReduction="20000"/>
          </a:bodyPr>
          <a:lstStyle/>
          <a:p>
            <a:r>
              <a:rPr lang="fr-FR" dirty="0"/>
              <a:t>20 décembre 1968 Libre Service Actualité : « la Maxi Vittel, vedette du salon de l’emballage  « Un des espoirs fondamentaux de la distribution moderne se réalise »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Dès 1970 : colloque BSN  « Comment optimiser l’emballage perdu élément de progrès et de profit, compte rendu du colloque BSN »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Pour Franck Riboud, il est impossible de ne pas tenir compte des déchets créés</a:t>
            </a:r>
          </a:p>
          <a:p>
            <a:r>
              <a:rPr lang="fr-FR" dirty="0"/>
              <a:t>2 problèmes: </a:t>
            </a:r>
          </a:p>
          <a:p>
            <a:pPr>
              <a:buFontTx/>
              <a:buChar char="-"/>
            </a:pPr>
            <a:r>
              <a:rPr lang="fr-FR" dirty="0"/>
              <a:t>éduquer les consommateurs </a:t>
            </a:r>
          </a:p>
          <a:p>
            <a:pPr>
              <a:buFontTx/>
              <a:buChar char="-"/>
            </a:pPr>
            <a:r>
              <a:rPr lang="fr-FR" dirty="0"/>
              <a:t>Éliminer les emballages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UPV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915" y="6139029"/>
            <a:ext cx="1025769" cy="59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464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0E9C4C-6BC7-2B2B-C1D6-A9408C11941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/>
              <a:t>Un moment clé de la consommation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5C2AC8C-B837-B052-9FA3-538679AA4F1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dirty="0"/>
              <a:t>En données brutes, mais aussi en taux de pénétration dans les foyers 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>
                <a:latin typeface="Palatino"/>
                <a:ea typeface="ＭＳ 明朝"/>
                <a:cs typeface="Times New Roman"/>
              </a:rPr>
              <a:t>De moins de 50% des foyers en 1960,  à plus de 80% en 1990. </a:t>
            </a:r>
            <a:endParaRPr lang="ca-ES" dirty="0"/>
          </a:p>
        </p:txBody>
      </p:sp>
      <p:sp>
        <p:nvSpPr>
          <p:cNvPr id="409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40960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6269250"/>
              </p:ext>
            </p:extLst>
          </p:nvPr>
        </p:nvGraphicFramePr>
        <p:xfrm>
          <a:off x="3196615" y="1095159"/>
          <a:ext cx="6463249" cy="4667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ique" r:id="rId2" imgW="6200708" imgH="3381248" progId="Excel.Chart.8">
                  <p:embed/>
                </p:oleObj>
              </mc:Choice>
              <mc:Fallback>
                <p:oleObj name="Graphique" r:id="rId2" imgW="6200708" imgH="3381248" progId="Excel.Chart.8">
                  <p:embed/>
                  <p:pic>
                    <p:nvPicPr>
                      <p:cNvPr id="4096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6615" y="1095159"/>
                        <a:ext cx="6463249" cy="46676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7880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 descr="Cumulative_plastic_waste_generation_and_disposal_Geyer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13" r="-3113"/>
          <a:stretch>
            <a:fillRect/>
          </a:stretch>
        </p:blipFill>
        <p:spPr>
          <a:xfrm>
            <a:off x="1377461" y="984739"/>
            <a:ext cx="7467600" cy="4525963"/>
          </a:xfrm>
        </p:spPr>
      </p:pic>
      <p:pic>
        <p:nvPicPr>
          <p:cNvPr id="5" name="Image 4" descr="UPV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815" y="6051735"/>
            <a:ext cx="1025769" cy="59459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149420" y="5618257"/>
            <a:ext cx="54681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R. Geyer, J. </a:t>
            </a:r>
            <a:r>
              <a:rPr lang="fr-FR" sz="1000" dirty="0" err="1"/>
              <a:t>Jambeck</a:t>
            </a:r>
            <a:r>
              <a:rPr lang="fr-FR" sz="1000" dirty="0"/>
              <a:t>, and K. Law. 2017. “</a:t>
            </a:r>
            <a:r>
              <a:rPr lang="fr-FR" sz="1000" dirty="0">
                <a:solidFill>
                  <a:srgbClr val="FFFFFF"/>
                </a:solidFill>
                <a:hlinkClick r:id="rId4"/>
              </a:rPr>
              <a:t>Production, use, and fate of all plastics ever made”</a:t>
            </a:r>
            <a:endParaRPr lang="fr-FR" sz="1000" dirty="0">
              <a:solidFill>
                <a:srgbClr val="FFFFFF"/>
              </a:solidFill>
            </a:endParaRPr>
          </a:p>
        </p:txBody>
      </p:sp>
      <p:pic>
        <p:nvPicPr>
          <p:cNvPr id="8" name="Image 7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7094BDD0-1289-A049-A452-56FDC0661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658" y="5993402"/>
            <a:ext cx="661494" cy="66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44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FCB8123-9BBF-AA48-B0E2-3E21E6E61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7155"/>
            <a:ext cx="9144000" cy="4463690"/>
          </a:xfrm>
          <a:prstGeom prst="rect">
            <a:avLst/>
          </a:prstGeo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DC5DED0E-AC46-604E-B2F6-26F58E708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77" y="202983"/>
            <a:ext cx="7886700" cy="994172"/>
          </a:xfrm>
        </p:spPr>
        <p:txBody>
          <a:bodyPr/>
          <a:lstStyle/>
          <a:p>
            <a:r>
              <a:rPr lang="fr-FR" dirty="0"/>
              <a:t>Une alternative : la Standardisation : </a:t>
            </a:r>
            <a:br>
              <a:rPr lang="fr-FR" dirty="0"/>
            </a:br>
            <a:r>
              <a:rPr lang="fr-FR" dirty="0"/>
              <a:t>La </a:t>
            </a:r>
            <a:r>
              <a:rPr lang="fr-FR" dirty="0" err="1"/>
              <a:t>perlenflasche</a:t>
            </a:r>
            <a:r>
              <a:rPr lang="fr-FR" dirty="0"/>
              <a:t> (1969)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56D2F7-50B5-F64B-AB43-758EC93B1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2934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Title 1">
            <a:extLst>
              <a:ext uri="{FF2B5EF4-FFF2-40B4-BE49-F238E27FC236}">
                <a16:creationId xmlns:a16="http://schemas.microsoft.com/office/drawing/2014/main" id="{42AEB16C-ED23-ACDE-EAE4-21070943A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 dirty="0" err="1"/>
              <a:t>D’autres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prendre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compte</a:t>
            </a:r>
            <a:r>
              <a:rPr lang="en-US" dirty="0"/>
              <a:t> </a:t>
            </a:r>
            <a:r>
              <a:rPr lang="en-US" dirty="0" err="1"/>
              <a:t>cependant</a:t>
            </a:r>
            <a:r>
              <a:rPr lang="en-US" dirty="0"/>
              <a:t> </a:t>
            </a:r>
          </a:p>
        </p:txBody>
      </p:sp>
      <p:pic>
        <p:nvPicPr>
          <p:cNvPr id="9" name="Image 8" descr="OG-AL210_WATER2_16U_20170308190312.jpg">
            <a:extLst>
              <a:ext uri="{FF2B5EF4-FFF2-40B4-BE49-F238E27FC236}">
                <a16:creationId xmlns:a16="http://schemas.microsoft.com/office/drawing/2014/main" id="{1CB7ABC9-1960-35E6-AE5C-36BA42A77B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5238"/>
          <a:stretch/>
        </p:blipFill>
        <p:spPr>
          <a:xfrm>
            <a:off x="457200" y="1600200"/>
            <a:ext cx="3657600" cy="4525963"/>
          </a:xfrm>
          <a:prstGeom prst="rect">
            <a:avLst/>
          </a:prstGeom>
          <a:noFill/>
        </p:spPr>
      </p:pic>
      <p:pic>
        <p:nvPicPr>
          <p:cNvPr id="5124" name="Picture 4" descr="Prolifération des sachets d'eau en plastique dans nos rues, radioscopie ...">
            <a:extLst>
              <a:ext uri="{FF2B5EF4-FFF2-40B4-BE49-F238E27FC236}">
                <a16:creationId xmlns:a16="http://schemas.microsoft.com/office/drawing/2014/main" id="{3B0D1C3D-56F1-8E06-C8FE-97FB2A9E9EB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4" r="32720" b="-1"/>
          <a:stretch/>
        </p:blipFill>
        <p:spPr bwMode="auto">
          <a:xfrm>
            <a:off x="4267200" y="1600200"/>
            <a:ext cx="3657600" cy="4525963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1" name="Footer Placeholder 4">
            <a:extLst>
              <a:ext uri="{FF2B5EF4-FFF2-40B4-BE49-F238E27FC236}">
                <a16:creationId xmlns:a16="http://schemas.microsoft.com/office/drawing/2014/main" id="{3ED7879C-3DE6-C3EE-F233-FCC381039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71859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Conclusion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609600" y="1417638"/>
            <a:ext cx="7924800" cy="4114800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dirty="0"/>
              <a:t>Les marchés d’un même produit initial se construisent de manière différente selon les sociétés et les acteurs. </a:t>
            </a:r>
          </a:p>
          <a:p>
            <a:r>
              <a:rPr lang="fr-FR" dirty="0"/>
              <a:t>France cadre avec le modèle de Richard </a:t>
            </a:r>
            <a:r>
              <a:rPr lang="fr-FR" dirty="0" err="1"/>
              <a:t>Tedlow</a:t>
            </a:r>
            <a:r>
              <a:rPr lang="fr-FR" dirty="0"/>
              <a:t> : trois âges du marketing, bâti sur les Etats Unis. </a:t>
            </a:r>
          </a:p>
          <a:p>
            <a:pPr>
              <a:buFontTx/>
              <a:buChar char="-"/>
            </a:pPr>
            <a:r>
              <a:rPr lang="fr-FR" dirty="0"/>
              <a:t>Phase 1 Marché fragmenté</a:t>
            </a:r>
          </a:p>
          <a:p>
            <a:pPr>
              <a:buFontTx/>
              <a:buChar char="-"/>
            </a:pPr>
            <a:r>
              <a:rPr lang="fr-FR" dirty="0"/>
              <a:t>Phase 2 Marché national</a:t>
            </a:r>
          </a:p>
          <a:p>
            <a:pPr>
              <a:buFontTx/>
              <a:buChar char="-"/>
            </a:pPr>
            <a:r>
              <a:rPr lang="fr-FR" dirty="0"/>
              <a:t>Phase 3 Nouvelle segmentation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Le marché allemand est régional ;</a:t>
            </a:r>
            <a:br>
              <a:rPr lang="fr-FR" dirty="0"/>
            </a:br>
            <a:r>
              <a:rPr lang="fr-FR" dirty="0"/>
              <a:t>Le marché britannique a quasiment disparu</a:t>
            </a:r>
          </a:p>
        </p:txBody>
      </p:sp>
      <p:pic>
        <p:nvPicPr>
          <p:cNvPr id="5" name="Picture 2" descr="UPV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CF8819F8-C5CE-3479-4376-BAF1D30FC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658" y="5993402"/>
            <a:ext cx="661494" cy="66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89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PV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047" y="6082670"/>
            <a:ext cx="1025769" cy="594599"/>
          </a:xfrm>
          <a:prstGeom prst="rect">
            <a:avLst/>
          </a:prstGeom>
        </p:spPr>
      </p:pic>
      <p:pic>
        <p:nvPicPr>
          <p:cNvPr id="6" name="Image 5" descr="bottled_water_growth_rate_e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31" y="180731"/>
            <a:ext cx="7270218" cy="4987192"/>
          </a:xfrm>
          <a:prstGeom prst="rect">
            <a:avLst/>
          </a:prstGeom>
        </p:spPr>
      </p:pic>
      <p:pic>
        <p:nvPicPr>
          <p:cNvPr id="4" name="Image 3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E1B9A4B7-411B-6A38-82DD-5A1F28857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658" y="5993402"/>
            <a:ext cx="661494" cy="66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10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Conclusion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GB" sz="1800" dirty="0"/>
          </a:p>
          <a:p>
            <a:pPr algn="just">
              <a:defRPr/>
            </a:pPr>
            <a:r>
              <a:rPr lang="en-GB" sz="1800" dirty="0"/>
              <a:t>« When the right hon. Gentleman says that the Continentals drink special bottled water, I agree, but it is not because their own water is impure (</a:t>
            </a:r>
            <a:r>
              <a:rPr lang="fr-FR" sz="1800" dirty="0"/>
              <a:t>…).</a:t>
            </a:r>
            <a:r>
              <a:rPr lang="en-GB" sz="1800" dirty="0"/>
              <a:t> </a:t>
            </a:r>
            <a:r>
              <a:rPr lang="en-GB" sz="1800" b="1" dirty="0"/>
              <a:t>There is a heavy tendency to constipation on the Continent. I do not mean to be unkind but it is true. </a:t>
            </a:r>
            <a:r>
              <a:rPr lang="fr-FR" sz="1800" b="1" dirty="0"/>
              <a:t>I </a:t>
            </a:r>
            <a:r>
              <a:rPr lang="fr-FR" sz="1800" b="1" dirty="0" err="1"/>
              <a:t>am</a:t>
            </a:r>
            <a:r>
              <a:rPr lang="fr-FR" sz="1800" b="1" dirty="0"/>
              <a:t> </a:t>
            </a:r>
            <a:r>
              <a:rPr lang="fr-FR" sz="1800" b="1" dirty="0" err="1"/>
              <a:t>being</a:t>
            </a:r>
            <a:r>
              <a:rPr lang="fr-FR" sz="1800" b="1" dirty="0"/>
              <a:t> </a:t>
            </a:r>
            <a:r>
              <a:rPr lang="fr-FR" sz="1800" b="1" dirty="0" err="1"/>
              <a:t>serious</a:t>
            </a:r>
            <a:r>
              <a:rPr lang="fr-FR" sz="1800" b="1" dirty="0"/>
              <a:t> </a:t>
            </a:r>
            <a:r>
              <a:rPr lang="fr-FR" sz="1800" dirty="0"/>
              <a:t>! ».</a:t>
            </a:r>
            <a:endParaRPr lang="en-GB" sz="1800" dirty="0"/>
          </a:p>
          <a:p>
            <a:pPr marL="0" indent="0">
              <a:buFont typeface="Wingdings" charset="0"/>
              <a:buNone/>
              <a:defRPr/>
            </a:pPr>
            <a:r>
              <a:rPr lang="en-GB" sz="1400" dirty="0"/>
              <a:t>HC Deb 06 December 1976 vol 922 cc167-95, Water supplies, John Mertens. </a:t>
            </a:r>
          </a:p>
          <a:p>
            <a:pPr marL="0" indent="0">
              <a:buFont typeface="Wingdings" charset="0"/>
              <a:buNone/>
              <a:defRPr/>
            </a:pPr>
            <a:endParaRPr lang="en-GB" sz="1400" dirty="0"/>
          </a:p>
          <a:p>
            <a:pPr marL="0" lvl="0" indent="0">
              <a:buClr>
                <a:srgbClr val="DC9E1F"/>
              </a:buClr>
              <a:buNone/>
            </a:pPr>
            <a:r>
              <a:rPr lang="fr-FR" dirty="0">
                <a:solidFill>
                  <a:srgbClr val="FFFFFF"/>
                </a:solidFill>
              </a:rPr>
              <a:t>Jeux d’acteurs, rapports de forces, acteurs non marchands et institutions jouent un rôle majeur dans la trajectoire des produits  </a:t>
            </a:r>
          </a:p>
          <a:p>
            <a:pPr marL="0" lvl="0" indent="0">
              <a:buClr>
                <a:srgbClr val="DC9E1F"/>
              </a:buClr>
              <a:buNone/>
            </a:pPr>
            <a:r>
              <a:rPr lang="fr-FR" dirty="0">
                <a:solidFill>
                  <a:srgbClr val="FFFFFF"/>
                </a:solidFill>
              </a:rPr>
              <a:t>Ces trajectoires ne sont pas « écrites » à l’avance. Mieux les comprendre doit aider à prendre les bonnes décisions pour l’avenir </a:t>
            </a:r>
            <a:endParaRPr lang="en-GB" sz="1400" dirty="0"/>
          </a:p>
          <a:p>
            <a:pPr marL="0" indent="0">
              <a:buFont typeface="Wingdings" charset="0"/>
              <a:buNone/>
              <a:defRPr/>
            </a:pPr>
            <a:endParaRPr lang="en-GB" sz="1400" dirty="0"/>
          </a:p>
          <a:p>
            <a:endParaRPr lang="fr-FR" dirty="0"/>
          </a:p>
        </p:txBody>
      </p:sp>
      <p:pic>
        <p:nvPicPr>
          <p:cNvPr id="5" name="Picture 2" descr="UPV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7B9FBAE1-B48A-51C8-E438-87F3DF16F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658" y="5993402"/>
            <a:ext cx="661494" cy="66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99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éléments de l’approche proposée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fr-FR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lnSpc>
                <a:spcPct val="90000"/>
              </a:lnSpc>
              <a:buFont typeface="Wingdings" charset="0"/>
              <a:buNone/>
              <a:defRPr/>
            </a:pPr>
            <a:endParaRPr lang="fr-FR" sz="16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fr-FR" sz="1600" dirty="0">
                <a:latin typeface="Tahoma" charset="0"/>
                <a:ea typeface="ＭＳ Ｐゴシック" charset="0"/>
                <a:cs typeface="ＭＳ Ｐゴシック" charset="0"/>
              </a:rPr>
              <a:t>Importance de l’histoire de l’alimentation et des produits pour comprendre comment nous sommes entrés dans la société de consommation 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fr-FR" sz="16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fr-FR" sz="1600" dirty="0">
                <a:latin typeface="Tahoma" charset="0"/>
                <a:ea typeface="ＭＳ Ｐゴシック" charset="0"/>
                <a:cs typeface="ＭＳ Ｐゴシック" charset="0"/>
              </a:rPr>
              <a:t>Histoire  d’entreprise 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fr-FR" sz="16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fr-FR" sz="1600" dirty="0">
                <a:latin typeface="Tahoma" charset="0"/>
                <a:ea typeface="ＭＳ Ｐゴシック" charset="0"/>
                <a:cs typeface="ＭＳ Ｐゴシック" charset="0"/>
              </a:rPr>
              <a:t>Construction des marchés : Approche constructiviste des phénomènes sociaux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fr-FR" sz="16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fr-FR" sz="1600" dirty="0">
                <a:latin typeface="Tahoma" charset="0"/>
                <a:ea typeface="ＭＳ Ｐゴシック" charset="0"/>
                <a:cs typeface="ＭＳ Ｐゴシック" charset="0"/>
              </a:rPr>
              <a:t>Approche comparatiste</a:t>
            </a:r>
            <a:br>
              <a:rPr lang="fr-FR" sz="1600" dirty="0">
                <a:latin typeface="Tahoma" charset="0"/>
                <a:ea typeface="ＭＳ Ｐゴシック" charset="0"/>
                <a:cs typeface="ＭＳ Ｐゴシック" charset="0"/>
              </a:rPr>
            </a:br>
            <a:endParaRPr lang="fr-FR" sz="16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fr-FR" sz="1600" dirty="0">
                <a:latin typeface="Tahoma" charset="0"/>
                <a:ea typeface="ＭＳ Ｐゴシック" charset="0"/>
                <a:cs typeface="ＭＳ Ｐゴシック" charset="0"/>
              </a:rPr>
              <a:t>Importance de la question des emballages : la bouteille plastique et l’eau embouteillée 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fr-FR" sz="16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  <a:defRPr/>
            </a:pPr>
            <a:endParaRPr lang="fr-FR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  <a:defRPr/>
            </a:pPr>
            <a:endParaRPr lang="en-GB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Picture 2" descr="UPV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0EC94DBD-A014-FFEF-EAE7-15DC17E6A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658" y="5993402"/>
            <a:ext cx="661494" cy="66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86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D60688C1-CB7E-8945-8715-8AF45B655A0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A9BC6CBB-CAF9-C649-A19A-29AECE686C4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/>
              <a:t>Source Perrier (1903) </a:t>
            </a:r>
            <a:br>
              <a:rPr lang="fr-FR" dirty="0"/>
            </a:br>
            <a:endParaRPr lang="fr-FR" dirty="0"/>
          </a:p>
          <a:p>
            <a:r>
              <a:rPr lang="fr-FR" dirty="0"/>
              <a:t>Entreprise anglaise pour l’exportation d’une eau française pour le marché britannique </a:t>
            </a:r>
          </a:p>
          <a:p>
            <a:endParaRPr lang="fr-FR" dirty="0"/>
          </a:p>
          <a:p>
            <a:r>
              <a:rPr lang="fr-FR" dirty="0"/>
              <a:t>Une entreprise emblématique d’une vision commerciale qui abandonne le thermalisme mais utilise sa désignation </a:t>
            </a:r>
          </a:p>
          <a:p>
            <a:r>
              <a:rPr lang="fr-FR" dirty="0"/>
              <a:t>Eau minérale naturelle gazeuse ;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4B6BFCA-EE84-8B46-BED2-52C9DEE31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Histoire d’entreprise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78817F6-C2B3-3046-9646-F88501CBF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57" y="1610278"/>
            <a:ext cx="2983636" cy="4027909"/>
          </a:xfrm>
          <a:prstGeom prst="rect">
            <a:avLst/>
          </a:prstGeom>
        </p:spPr>
      </p:pic>
      <p:pic>
        <p:nvPicPr>
          <p:cNvPr id="9" name="Image 8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70512C46-20BD-74D3-21FB-90574A030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96" y="5907640"/>
            <a:ext cx="747256" cy="747256"/>
          </a:xfrm>
          <a:prstGeom prst="rect">
            <a:avLst/>
          </a:prstGeom>
        </p:spPr>
      </p:pic>
      <p:pic>
        <p:nvPicPr>
          <p:cNvPr id="10" name="Picture 2" descr="UPVD">
            <a:extLst>
              <a:ext uri="{FF2B5EF4-FFF2-40B4-BE49-F238E27FC236}">
                <a16:creationId xmlns:a16="http://schemas.microsoft.com/office/drawing/2014/main" id="{59263865-4254-4DDF-9BAC-FA614ED6C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779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4965" name="Object 5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34392525"/>
              </p:ext>
            </p:extLst>
          </p:nvPr>
        </p:nvGraphicFramePr>
        <p:xfrm>
          <a:off x="609599" y="2530549"/>
          <a:ext cx="4513133" cy="2644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euille de calcul" r:id="rId2" imgW="4943354" imgH="2895735" progId="Excel.Sheet.8">
                  <p:embed/>
                </p:oleObj>
              </mc:Choice>
              <mc:Fallback>
                <p:oleObj name="Feuille de calcul" r:id="rId2" imgW="4943354" imgH="2895735" progId="Excel.Sheet.8">
                  <p:embed/>
                  <p:pic>
                    <p:nvPicPr>
                      <p:cNvPr id="42496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599" y="2530549"/>
                        <a:ext cx="4513133" cy="26441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496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/>
              <a:t>Une entreprise phare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51063" y="1937095"/>
            <a:ext cx="4132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Part des eaux du groupe Perrier dans l’ensemble des eaux minérales françaises (1954-1972)</a:t>
            </a:r>
          </a:p>
        </p:txBody>
      </p:sp>
      <p:pic>
        <p:nvPicPr>
          <p:cNvPr id="7" name="Image 6" descr="Une image contenant texte, ciel, signe&#10;&#10;Description générée automatiquement">
            <a:extLst>
              <a:ext uri="{FF2B5EF4-FFF2-40B4-BE49-F238E27FC236}">
                <a16:creationId xmlns:a16="http://schemas.microsoft.com/office/drawing/2014/main" id="{995BBFB2-4591-A06D-94C2-82AB2DB80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5953712"/>
            <a:ext cx="747256" cy="747256"/>
          </a:xfrm>
          <a:prstGeom prst="rect">
            <a:avLst/>
          </a:prstGeom>
        </p:spPr>
      </p:pic>
      <p:pic>
        <p:nvPicPr>
          <p:cNvPr id="8" name="Picture 2" descr="UPVD">
            <a:extLst>
              <a:ext uri="{FF2B5EF4-FFF2-40B4-BE49-F238E27FC236}">
                <a16:creationId xmlns:a16="http://schemas.microsoft.com/office/drawing/2014/main" id="{BDD63CB5-5B23-3ECA-228C-3516B7953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268" y="6147510"/>
            <a:ext cx="1109188" cy="59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Espace réservé du contenu 14">
            <a:extLst>
              <a:ext uri="{FF2B5EF4-FFF2-40B4-BE49-F238E27FC236}">
                <a16:creationId xmlns:a16="http://schemas.microsoft.com/office/drawing/2014/main" id="{B7DA3023-1617-7A42-3E7C-6C9A4B4CC9C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211" y="1328434"/>
            <a:ext cx="3533404" cy="374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816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BC5A7D-6A18-25C3-D6AF-EE44E1577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63" y="-122385"/>
            <a:ext cx="7924800" cy="1143000"/>
          </a:xfrm>
        </p:spPr>
        <p:txBody>
          <a:bodyPr/>
          <a:lstStyle/>
          <a:p>
            <a:r>
              <a:rPr lang="ca-ES" dirty="0" err="1"/>
              <a:t>Distinction</a:t>
            </a:r>
            <a:r>
              <a:rPr lang="ca-ES" dirty="0"/>
              <a:t>, </a:t>
            </a:r>
            <a:r>
              <a:rPr lang="ca-ES" dirty="0" err="1"/>
              <a:t>hygiène</a:t>
            </a:r>
            <a:r>
              <a:rPr lang="ca-ES" dirty="0"/>
              <a:t>, </a:t>
            </a:r>
            <a:r>
              <a:rPr lang="ca-ES" dirty="0" err="1"/>
              <a:t>santé</a:t>
            </a:r>
            <a:endParaRPr lang="ca-E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8DE25E3-F853-465C-90B4-B4FDE69AA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7BEFAB71-FB5E-09FA-4DE1-A1F822B0D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10958"/>
            <a:ext cx="2895600" cy="5214824"/>
          </a:xfrm>
          <a:prstGeom prst="rect">
            <a:avLst/>
          </a:prstGeom>
        </p:spPr>
      </p:pic>
      <p:pic>
        <p:nvPicPr>
          <p:cNvPr id="8" name="Image 7" descr="Une image contenant texte, clipart, signe&#10;&#10;Description générée automatiquement">
            <a:extLst>
              <a:ext uri="{FF2B5EF4-FFF2-40B4-BE49-F238E27FC236}">
                <a16:creationId xmlns:a16="http://schemas.microsoft.com/office/drawing/2014/main" id="{A677690E-160C-9DE5-1086-7F9520B999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101" y="1276350"/>
            <a:ext cx="36703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695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8" name="Rectangle 6">
            <a:extLst>
              <a:ext uri="{FF2B5EF4-FFF2-40B4-BE49-F238E27FC236}">
                <a16:creationId xmlns:a16="http://schemas.microsoft.com/office/drawing/2014/main" id="{9CBC6AAC-C312-37BA-CD54-40ABD0B918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altLang="fr-FR" sz="2000" dirty="0"/>
              <a:t>Disparités régionales de consommation</a:t>
            </a:r>
          </a:p>
        </p:txBody>
      </p:sp>
      <p:pic>
        <p:nvPicPr>
          <p:cNvPr id="412677" name="Picture 5">
            <a:extLst>
              <a:ext uri="{FF2B5EF4-FFF2-40B4-BE49-F238E27FC236}">
                <a16:creationId xmlns:a16="http://schemas.microsoft.com/office/drawing/2014/main" id="{4FBFB369-4BEE-6FD8-9AF0-57BB109FC890}"/>
              </a:ext>
            </a:extLst>
          </p:cNvPr>
          <p:cNvPicPr>
            <a:picLocks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8047" y="1761866"/>
            <a:ext cx="4155392" cy="333426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08C0C74B-E6BA-458B-C0F7-9F89AB96010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504" y="3340973"/>
            <a:ext cx="4715155" cy="3130710"/>
          </a:xfrm>
        </p:spPr>
      </p:pic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BDB11338-B39B-7E8F-0A0B-49045D5944D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34517" y="375901"/>
            <a:ext cx="3733800" cy="2519065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2. Fin des années 1960. </a:t>
            </a:r>
          </a:p>
          <a:p>
            <a:r>
              <a:rPr lang="fr-FR" dirty="0"/>
              <a:t>Perrier – Absorbe Vichy en 1966 </a:t>
            </a:r>
          </a:p>
          <a:p>
            <a:r>
              <a:rPr lang="fr-FR" dirty="0"/>
              <a:t>Evian –  Absorbé par Boussois Souchon </a:t>
            </a:r>
            <a:r>
              <a:rPr lang="fr-FR" dirty="0" err="1"/>
              <a:t>Neuvesel</a:t>
            </a:r>
            <a:r>
              <a:rPr lang="fr-FR" dirty="0"/>
              <a:t> (BSN)  - devient Danone dans les années 1970</a:t>
            </a:r>
          </a:p>
          <a:p>
            <a:r>
              <a:rPr lang="fr-FR" dirty="0"/>
              <a:t>Vittel – rapprochement avec Nestlé. 1969</a:t>
            </a:r>
          </a:p>
          <a:p>
            <a:endParaRPr lang="ca-ES" dirty="0"/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Une forte concentration</a:t>
            </a:r>
            <a:br>
              <a:rPr lang="fr-FR" sz="2400" dirty="0"/>
            </a:br>
            <a:r>
              <a:rPr lang="fr-FR" sz="2400" dirty="0"/>
              <a:t>3 moments  </a:t>
            </a:r>
            <a:br>
              <a:rPr lang="fr-FR" sz="2400" dirty="0"/>
            </a:br>
            <a:endParaRPr lang="fr-FR" sz="900" dirty="0"/>
          </a:p>
        </p:txBody>
      </p:sp>
      <p:sp>
        <p:nvSpPr>
          <p:cNvPr id="2" name="ZoneTexte 1"/>
          <p:cNvSpPr txBox="1"/>
          <p:nvPr/>
        </p:nvSpPr>
        <p:spPr>
          <a:xfrm>
            <a:off x="476069" y="1786970"/>
            <a:ext cx="3932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1. En 1959 : un marché  déjà oligopolistique </a:t>
            </a:r>
            <a:br>
              <a:rPr lang="fr-FR" dirty="0"/>
            </a:br>
            <a:r>
              <a:rPr lang="fr-FR" dirty="0"/>
              <a:t>91% de l’ensemble  autour de 4 opérateurs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30296" y="3148631"/>
            <a:ext cx="2429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Groupe Perrier : 25 % 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76069" y="2525634"/>
            <a:ext cx="1416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Evian : 26% 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67528" y="3794962"/>
            <a:ext cx="1425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Vittel : 21 %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30296" y="4465347"/>
            <a:ext cx="1412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Vichy : 19%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28FF7B0-6F99-E2E2-FAC4-D16C3FF11332}"/>
              </a:ext>
            </a:extLst>
          </p:cNvPr>
          <p:cNvSpPr txBox="1"/>
          <p:nvPr/>
        </p:nvSpPr>
        <p:spPr>
          <a:xfrm>
            <a:off x="4316190" y="2977317"/>
            <a:ext cx="2446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/>
              <a:t>3. Les </a:t>
            </a:r>
            <a:r>
              <a:rPr lang="ca-ES" dirty="0" err="1"/>
              <a:t>années</a:t>
            </a:r>
            <a:r>
              <a:rPr lang="ca-ES" dirty="0"/>
              <a:t> 1990- 2000 </a:t>
            </a:r>
          </a:p>
        </p:txBody>
      </p:sp>
    </p:spTree>
    <p:extLst>
      <p:ext uri="{BB962C8B-B14F-4D97-AF65-F5344CB8AC3E}">
        <p14:creationId xmlns:p14="http://schemas.microsoft.com/office/powerpoint/2010/main" val="1093321961"/>
      </p:ext>
    </p:extLst>
  </p:cSld>
  <p:clrMapOvr>
    <a:masterClrMapping/>
  </p:clrMapOvr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1911</TotalTime>
  <Words>1580</Words>
  <Application>Microsoft Macintosh PowerPoint</Application>
  <PresentationFormat>Affichage à l'écran (4:3)</PresentationFormat>
  <Paragraphs>159</Paragraphs>
  <Slides>30</Slides>
  <Notes>0</Notes>
  <HiddenSlides>0</HiddenSlides>
  <MMClips>1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30</vt:i4>
      </vt:variant>
    </vt:vector>
  </HeadingPairs>
  <TitlesOfParts>
    <vt:vector size="39" baseType="lpstr">
      <vt:lpstr>Arial</vt:lpstr>
      <vt:lpstr>Arial Narrow</vt:lpstr>
      <vt:lpstr>Calibri</vt:lpstr>
      <vt:lpstr>Palatino</vt:lpstr>
      <vt:lpstr>Tahoma</vt:lpstr>
      <vt:lpstr>Wingdings</vt:lpstr>
      <vt:lpstr>Horizon</vt:lpstr>
      <vt:lpstr>Feuille de calcul</vt:lpstr>
      <vt:lpstr>Graphique</vt:lpstr>
      <vt:lpstr>Une histoire des eaux embouteillées : De l’histoire des entreprises à l’histoire sociale de l’économie </vt:lpstr>
      <vt:lpstr>Présentation PowerPoint</vt:lpstr>
      <vt:lpstr>Présentation PowerPoint</vt:lpstr>
      <vt:lpstr>Quelques éléments de l’approche proposée</vt:lpstr>
      <vt:lpstr>Histoire d’entreprise </vt:lpstr>
      <vt:lpstr>Une entreprise phare</vt:lpstr>
      <vt:lpstr>Distinction, hygiène, santé</vt:lpstr>
      <vt:lpstr>Disparités régionales de consommation</vt:lpstr>
      <vt:lpstr>Une forte concentration 3 moments   </vt:lpstr>
      <vt:lpstr>Apparente diversité et stratégies de gammes</vt:lpstr>
      <vt:lpstr>Vers la construction sociale des marchés</vt:lpstr>
      <vt:lpstr> le modèle « latin » : France, Espagne, Italie</vt:lpstr>
      <vt:lpstr>le modèle « latin » : France, Espagne, ITALIE</vt:lpstr>
      <vt:lpstr>Une vision très contestée</vt:lpstr>
      <vt:lpstr>le modèle libéral - Royaume Uni et belgique </vt:lpstr>
      <vt:lpstr>Le modèle libéral : Royaume-Uni et Belgique</vt:lpstr>
      <vt:lpstr>le modèle germanique</vt:lpstr>
      <vt:lpstr>Modèle germanique</vt:lpstr>
      <vt:lpstr>Le modèle germanique</vt:lpstr>
      <vt:lpstr>Les règles de l’échange : circulations, contentieux  </vt:lpstr>
      <vt:lpstr>Défense de la propriété industrielle</vt:lpstr>
      <vt:lpstr>Convergence des normes et nouvelle fragmentation</vt:lpstr>
      <vt:lpstr>L’importance des emballages</vt:lpstr>
      <vt:lpstr>Emballage PVC 1968</vt:lpstr>
      <vt:lpstr>Un moment clé de la consommation </vt:lpstr>
      <vt:lpstr>Présentation PowerPoint</vt:lpstr>
      <vt:lpstr>Une alternative : la Standardisation :  La perlenflasche (1969)</vt:lpstr>
      <vt:lpstr>D’autres éléments à prendre en compte cependant </vt:lpstr>
      <vt:lpstr>Conclusion </vt:lpstr>
      <vt:lpstr>Conclusion</vt:lpstr>
    </vt:vector>
  </TitlesOfParts>
  <Company>Université de Perpignan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Frontières, normes et marchés : comment se sont construits les marchés de l'eau minérale aux XIXe et XXe siècles ?</dc:title>
  <dc:creator>Nicolas Marty</dc:creator>
  <cp:lastModifiedBy>Marty Nicolas</cp:lastModifiedBy>
  <cp:revision>114</cp:revision>
  <cp:lastPrinted>2022-06-10T10:25:42Z</cp:lastPrinted>
  <dcterms:created xsi:type="dcterms:W3CDTF">2016-12-12T21:35:06Z</dcterms:created>
  <dcterms:modified xsi:type="dcterms:W3CDTF">2022-06-10T10:26:01Z</dcterms:modified>
</cp:coreProperties>
</file>