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3" r:id="rId3"/>
    <p:sldId id="304" r:id="rId4"/>
    <p:sldId id="258" r:id="rId5"/>
    <p:sldId id="289" r:id="rId6"/>
    <p:sldId id="290" r:id="rId7"/>
    <p:sldId id="291" r:id="rId8"/>
    <p:sldId id="267" r:id="rId9"/>
    <p:sldId id="293" r:id="rId10"/>
    <p:sldId id="294" r:id="rId11"/>
    <p:sldId id="292" r:id="rId12"/>
    <p:sldId id="297" r:id="rId13"/>
    <p:sldId id="296" r:id="rId14"/>
    <p:sldId id="298" r:id="rId15"/>
    <p:sldId id="301" r:id="rId16"/>
    <p:sldId id="299" r:id="rId17"/>
    <p:sldId id="300" r:id="rId18"/>
    <p:sldId id="302" r:id="rId19"/>
    <p:sldId id="269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00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92DCB-957C-4BFB-B873-987A6B246C43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396CE-580D-4631-A566-3621AC92112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40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396CE-580D-4631-A566-3621AC92112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67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31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01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68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62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44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8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07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182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19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10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F5BB4-B087-4628-91B8-0FE564A93C91}" type="datetimeFigureOut">
              <a:rPr lang="fr-FR" smtClean="0"/>
              <a:t>05/02/21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5E08D-2E2A-48CA-A406-B8529CFEB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43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55272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r>
              <a:rPr lang="fr-FR" sz="16000" b="1" dirty="0" smtClean="0">
                <a:solidFill>
                  <a:schemeClr val="tx1"/>
                </a:solidFill>
              </a:rPr>
              <a:t>Colloque  </a:t>
            </a:r>
            <a:r>
              <a:rPr lang="fr-FR" sz="9600" b="1" dirty="0" smtClean="0">
                <a:solidFill>
                  <a:schemeClr val="tx1"/>
                </a:solidFill>
              </a:rPr>
              <a:t> </a:t>
            </a:r>
            <a:endParaRPr lang="fr-FR" sz="16000" b="1" dirty="0">
              <a:solidFill>
                <a:schemeClr val="bg1"/>
              </a:solidFill>
              <a:latin typeface="Vijaya" pitchFamily="34" charset="0"/>
              <a:cs typeface="Vijaya" pitchFamily="34" charset="0"/>
            </a:endParaRPr>
          </a:p>
          <a:p>
            <a:r>
              <a:rPr lang="fr-FR" sz="20800" b="1" dirty="0" smtClean="0">
                <a:solidFill>
                  <a:srgbClr val="FF0000"/>
                </a:solidFill>
              </a:rPr>
              <a:t>"ÊTRE ENSEMBLE’’ </a:t>
            </a:r>
            <a:r>
              <a:rPr lang="fr-FR" sz="20800" b="1" dirty="0">
                <a:solidFill>
                  <a:srgbClr val="FF0000"/>
                </a:solidFill>
              </a:rPr>
              <a:t>- </a:t>
            </a:r>
            <a:r>
              <a:rPr lang="fr-FR" sz="20000" b="1" dirty="0" smtClean="0">
                <a:solidFill>
                  <a:srgbClr val="FF0000"/>
                </a:solidFill>
              </a:rPr>
              <a:t>L'ALIMENTATION COMME LIEN SOCIAL</a:t>
            </a:r>
          </a:p>
          <a:p>
            <a:endParaRPr lang="fr-FR" sz="12800" b="1" dirty="0" smtClean="0">
              <a:solidFill>
                <a:prstClr val="black"/>
              </a:solidFill>
              <a:latin typeface="Georgia"/>
            </a:endParaRPr>
          </a:p>
          <a:p>
            <a:r>
              <a:rPr lang="fr-FR" sz="12800" b="1" dirty="0" smtClean="0">
                <a:solidFill>
                  <a:prstClr val="black"/>
                </a:solidFill>
                <a:latin typeface="Georgia"/>
              </a:rPr>
              <a:t>05 février 2021</a:t>
            </a:r>
            <a:r>
              <a:rPr lang="fr-FR" sz="12800" b="1" dirty="0">
                <a:solidFill>
                  <a:prstClr val="black"/>
                </a:solidFill>
                <a:latin typeface="Georgia"/>
              </a:rPr>
              <a:t>. </a:t>
            </a:r>
            <a:endParaRPr lang="fr-FR" sz="12800" b="1" dirty="0" smtClean="0">
              <a:solidFill>
                <a:prstClr val="black"/>
              </a:solidFill>
              <a:latin typeface="Georgia"/>
            </a:endParaRPr>
          </a:p>
          <a:p>
            <a:r>
              <a:rPr lang="fr-FR" sz="12800" b="1" dirty="0" smtClean="0">
                <a:solidFill>
                  <a:prstClr val="black"/>
                </a:solidFill>
                <a:latin typeface="Georgia"/>
              </a:rPr>
              <a:t>Montpellier </a:t>
            </a:r>
            <a:r>
              <a:rPr lang="fr-FR" sz="12800" b="1" dirty="0" smtClean="0">
                <a:solidFill>
                  <a:schemeClr val="tx1"/>
                </a:solidFill>
              </a:rPr>
              <a:t>(France)</a:t>
            </a:r>
            <a:endParaRPr lang="fr-FR" sz="12800" b="1" dirty="0"/>
          </a:p>
          <a:p>
            <a:pPr lvl="5" algn="just"/>
            <a:r>
              <a:rPr lang="fr-FR" sz="8000" b="1" dirty="0" smtClean="0">
                <a:solidFill>
                  <a:schemeClr val="tx1"/>
                </a:solidFill>
              </a:rPr>
              <a:t> </a:t>
            </a:r>
            <a:endParaRPr lang="fr-FR" sz="8000" b="1" dirty="0">
              <a:solidFill>
                <a:schemeClr val="tx1"/>
              </a:solidFill>
            </a:endParaRPr>
          </a:p>
          <a:p>
            <a:pPr lvl="5" algn="just"/>
            <a:r>
              <a:rPr lang="fr-FR" sz="8000" b="1" dirty="0" smtClean="0">
                <a:solidFill>
                  <a:schemeClr val="tx1"/>
                </a:solidFill>
              </a:rPr>
              <a:t>                  </a:t>
            </a:r>
            <a:endParaRPr lang="fr-FR" sz="8000" dirty="0" smtClean="0">
              <a:solidFill>
                <a:schemeClr val="tx1"/>
              </a:solidFill>
            </a:endParaRPr>
          </a:p>
          <a:p>
            <a:pPr lvl="5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28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002830"/>
            <a:ext cx="8928992" cy="2146250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COMPÉTITION SYMBOLIQUE ENTRE MANGEURS</a:t>
            </a:r>
            <a:endParaRPr lang="fr-F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45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12168"/>
          </a:xfrm>
        </p:spPr>
        <p:txBody>
          <a:bodyPr>
            <a:noAutofit/>
          </a:bodyPr>
          <a:lstStyle/>
          <a:p>
            <a:pPr algn="just"/>
            <a:r>
              <a:rPr lang="fr-FR" sz="4800" b="1" dirty="0" smtClean="0">
                <a:solidFill>
                  <a:srgbClr val="FF0000"/>
                </a:solidFill>
              </a:rPr>
              <a:t>GARGADROME, ESPACE DE RENFORCEMENT DES LIENS 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06916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fr-FR" sz="4800" b="1" dirty="0" smtClean="0"/>
              <a:t>I- Liens d’amitié dans les groupes de pairs (élèves, sportifs, travailleurs, etc.)</a:t>
            </a:r>
            <a:endParaRPr lang="fr-FR" sz="4800" b="1" dirty="0"/>
          </a:p>
          <a:p>
            <a:pPr marL="0" indent="0">
              <a:lnSpc>
                <a:spcPct val="170000"/>
              </a:lnSpc>
              <a:buNone/>
            </a:pPr>
            <a:r>
              <a:rPr lang="fr-FR" sz="4800" b="1" dirty="0" smtClean="0"/>
              <a:t>II- Insertion et cohésion sociales entre acteurs en présence.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59488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9340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AMITIÉS ENTRE VENDEURS ET MANGEURS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44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18048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APRÈS UNE RENCONTRE SPORTIVE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8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84984"/>
            <a:ext cx="8229600" cy="864096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APRÈS LES COURS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0780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LE GARBA: SYMBOLE DE COHÉSION SOCIALE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27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0780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GARBA: SYMBOLE DE COHÉSION SOCIALE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58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02024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COHÉSION SOCIOPOLITIQUE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306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934072"/>
            <a:ext cx="8229600" cy="1143000"/>
          </a:xfrm>
        </p:spPr>
        <p:txBody>
          <a:bodyPr/>
          <a:lstStyle/>
          <a:p>
            <a:r>
              <a:rPr lang="fr-FR" dirty="0" smtClean="0"/>
              <a:t>CONCLUSION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9715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836712"/>
            <a:ext cx="8964488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8000" b="1" dirty="0" smtClean="0"/>
              <a:t>  </a:t>
            </a:r>
          </a:p>
          <a:p>
            <a:pPr marL="0" indent="0">
              <a:buNone/>
            </a:pPr>
            <a:r>
              <a:rPr lang="fr-FR" sz="8000" b="1" dirty="0"/>
              <a:t> </a:t>
            </a:r>
            <a:r>
              <a:rPr lang="fr-FR" sz="8000" b="1" dirty="0" smtClean="0"/>
              <a:t> </a:t>
            </a:r>
            <a:r>
              <a:rPr lang="fr-FR" sz="8000" b="1" dirty="0" smtClean="0">
                <a:solidFill>
                  <a:srgbClr val="FF0000"/>
                </a:solidFill>
              </a:rPr>
              <a:t>MERCI DE VOTRE   </a:t>
            </a:r>
          </a:p>
          <a:p>
            <a:pPr marL="0" indent="0">
              <a:buNone/>
            </a:pPr>
            <a:r>
              <a:rPr lang="fr-FR" sz="8000" b="1" dirty="0" smtClean="0">
                <a:solidFill>
                  <a:srgbClr val="FF0000"/>
                </a:solidFill>
              </a:rPr>
              <a:t>       ATTENTION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705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sz="2400" b="1" dirty="0" smtClean="0"/>
              <a:t/>
            </a:r>
            <a:br>
              <a:rPr lang="fr-FR" sz="2400" b="1" dirty="0" smtClean="0"/>
            </a:br>
            <a:r>
              <a:rPr lang="fr-FR" sz="3100" b="1" dirty="0" smtClean="0"/>
              <a:t>Université </a:t>
            </a:r>
            <a:r>
              <a:rPr lang="fr-FR" sz="3100" b="1" dirty="0"/>
              <a:t>Félix </a:t>
            </a:r>
            <a:r>
              <a:rPr lang="fr-FR" sz="3100" b="1" dirty="0" smtClean="0"/>
              <a:t>Houphouët-Boigny d’Abidjan-</a:t>
            </a:r>
            <a:r>
              <a:rPr lang="fr-FR" sz="3100" b="1" dirty="0" err="1" smtClean="0"/>
              <a:t>Cocody</a:t>
            </a:r>
            <a:r>
              <a:rPr lang="fr-FR" sz="3100" b="1" dirty="0" smtClean="0"/>
              <a:t/>
            </a:r>
            <a:br>
              <a:rPr lang="fr-FR" sz="3100" b="1" dirty="0" smtClean="0"/>
            </a:br>
            <a:r>
              <a:rPr lang="fr-FR" sz="3100" dirty="0" smtClean="0"/>
              <a:t> 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 smtClean="0"/>
              <a:t> </a:t>
            </a:r>
            <a:endParaRPr lang="fr-FR" sz="2400" dirty="0"/>
          </a:p>
        </p:txBody>
      </p:sp>
      <p:pic>
        <p:nvPicPr>
          <p:cNvPr id="5" name="Image 4" descr="UFHB_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505237"/>
            <a:ext cx="2580362" cy="69151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470514" y="11907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/>
              <a:t>UFR Sciences de l’Homme et de la Société</a:t>
            </a:r>
            <a:endParaRPr lang="fr-FR" dirty="0"/>
          </a:p>
          <a:p>
            <a:pPr algn="ctr"/>
            <a:r>
              <a:rPr lang="fr-FR" b="1" dirty="0"/>
              <a:t>Institut d’</a:t>
            </a:r>
            <a:r>
              <a:rPr lang="fr-FR" b="1" dirty="0" err="1"/>
              <a:t>Ethno-</a:t>
            </a:r>
            <a:r>
              <a:rPr lang="fr-FR" b="1" dirty="0" err="1" smtClean="0"/>
              <a:t>Sociologie</a:t>
            </a:r>
            <a:endParaRPr lang="fr-FR" dirty="0"/>
          </a:p>
          <a:p>
            <a:pPr algn="ctr"/>
            <a:r>
              <a:rPr lang="fr-FR" dirty="0"/>
              <a:t> 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0" y="1844824"/>
            <a:ext cx="9144000" cy="48965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9600" b="1" dirty="0">
                <a:solidFill>
                  <a:srgbClr val="FF0000"/>
                </a:solidFill>
              </a:rPr>
              <a:t>LES GARBADROMES OU LES DYNAMIQUES CRÉATIVES DES INTERRELATIONS À ABIDJAN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203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r>
              <a:rPr lang="fr-FR" b="1" u="sng" dirty="0"/>
              <a:t>PLAN</a:t>
            </a:r>
            <a:r>
              <a:rPr lang="fr-FR" b="1" dirty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4400" b="1" dirty="0"/>
              <a:t>I- QU’EST-CE QUE LE GARBADROME?</a:t>
            </a:r>
          </a:p>
          <a:p>
            <a:pPr marL="0" indent="0">
              <a:spcBef>
                <a:spcPts val="0"/>
              </a:spcBef>
              <a:buNone/>
            </a:pPr>
            <a:endParaRPr lang="fr-FR" sz="4400" b="1" dirty="0"/>
          </a:p>
          <a:p>
            <a:pPr marL="0" indent="0">
              <a:spcBef>
                <a:spcPts val="0"/>
              </a:spcBef>
              <a:buNone/>
            </a:pPr>
            <a:r>
              <a:rPr lang="fr-FR" sz="4400" b="1" dirty="0"/>
              <a:t>II-ESPACE SOCIAL DE ‘‘TRANSGRESSION’’ DES CODES GASTRONOMIQUES</a:t>
            </a:r>
          </a:p>
          <a:p>
            <a:pPr marL="0" indent="0">
              <a:spcBef>
                <a:spcPts val="0"/>
              </a:spcBef>
              <a:buNone/>
            </a:pPr>
            <a:endParaRPr lang="fr-FR" sz="4400" b="1" dirty="0"/>
          </a:p>
          <a:p>
            <a:pPr marL="0" indent="0">
              <a:spcBef>
                <a:spcPts val="0"/>
              </a:spcBef>
              <a:buNone/>
            </a:pPr>
            <a:r>
              <a:rPr lang="fr-FR" sz="4400" b="1" dirty="0"/>
              <a:t>III-</a:t>
            </a:r>
            <a:r>
              <a:rPr lang="fr-FR" sz="4400" b="1" dirty="0">
                <a:solidFill>
                  <a:srgbClr val="FF0000"/>
                </a:solidFill>
              </a:rPr>
              <a:t> </a:t>
            </a:r>
            <a:r>
              <a:rPr lang="fr-FR" sz="4400" b="1" dirty="0"/>
              <a:t>ESPACE DE RENFORCEMENT DES LIENS D’APPARTENENCE</a:t>
            </a:r>
          </a:p>
          <a:p>
            <a:pPr marL="0" indent="0">
              <a:spcBef>
                <a:spcPts val="0"/>
              </a:spcBef>
              <a:buNone/>
            </a:pPr>
            <a:endParaRPr lang="fr-FR" sz="4400" b="1" dirty="0"/>
          </a:p>
          <a:p>
            <a:pPr marL="0" indent="0">
              <a:spcBef>
                <a:spcPts val="0"/>
              </a:spcBef>
              <a:buNone/>
            </a:pPr>
            <a:r>
              <a:rPr lang="fr-FR" sz="4400" b="1" dirty="0"/>
              <a:t>CONCLUSION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301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 smtClean="0">
                <a:solidFill>
                  <a:srgbClr val="FF0000"/>
                </a:solidFill>
              </a:rPr>
              <a:t>INTRODUCTION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5400" b="1" dirty="0" smtClean="0">
                <a:solidFill>
                  <a:srgbClr val="FF0000"/>
                </a:solidFill>
              </a:rPr>
              <a:t>L’ATTIÉKÉ</a:t>
            </a:r>
            <a:r>
              <a:rPr lang="fr-FR" sz="5400" b="1" dirty="0" smtClean="0"/>
              <a:t> est une semoule de manioc très consommée en Côte d’Ivoire, surtout en milieu urbain. </a:t>
            </a:r>
          </a:p>
          <a:p>
            <a:pPr marL="0" indent="0" algn="just">
              <a:buNone/>
            </a:pP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3576317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fr-FR" dirty="0" smtClean="0"/>
              <a:t>L’ATTIÉKÉ MINISTRE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30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/>
          <a:lstStyle/>
          <a:p>
            <a:r>
              <a:rPr lang="fr-FR" dirty="0" smtClean="0"/>
              <a:t>L’ATTIÉKÉ ORDINAIRE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469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</p:spPr>
        <p:txBody>
          <a:bodyPr/>
          <a:lstStyle/>
          <a:p>
            <a:r>
              <a:rPr lang="fr-FR" dirty="0" smtClean="0"/>
              <a:t>L’ATTIÉKÉ -GARBA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110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 I- QU’EST CE QUE LE </a:t>
            </a:r>
            <a:r>
              <a:rPr lang="fr-FR" b="1" dirty="0" smtClean="0">
                <a:solidFill>
                  <a:srgbClr val="FF0000"/>
                </a:solidFill>
              </a:rPr>
              <a:t>GARBADROME</a:t>
            </a:r>
            <a:r>
              <a:rPr lang="fr-FR" b="1" dirty="0" smtClean="0"/>
              <a:t>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68863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fr-FR" sz="4800" b="1" dirty="0" smtClean="0"/>
              <a:t>C’est un espace de développement des dynamiques créatives à travers les interrelations que les restaurateurs et les mangeurs cherchent à provoquer autour du GARBA. </a:t>
            </a:r>
            <a:endParaRPr lang="fr-FR" sz="5400" b="1" dirty="0" smtClean="0"/>
          </a:p>
          <a:p>
            <a:endParaRPr lang="fr-FR" sz="36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7068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263898"/>
            <a:ext cx="9036496" cy="2453134"/>
          </a:xfrm>
        </p:spPr>
        <p:txBody>
          <a:bodyPr>
            <a:noAutofit/>
          </a:bodyPr>
          <a:lstStyle/>
          <a:p>
            <a:r>
              <a:rPr lang="fr-FR" sz="4200" b="1" dirty="0" smtClean="0">
                <a:solidFill>
                  <a:srgbClr val="FF0000"/>
                </a:solidFill>
              </a:rPr>
              <a:t>ESPACE SOCIAL DE ‘‘TRANSGRESSION’’ DES CODES GASTRONOMIQUES</a:t>
            </a:r>
            <a:endParaRPr lang="fr-FR" sz="4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621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3136</TotalTime>
  <Words>217</Words>
  <Application>Microsoft Macintosh PowerPoint</Application>
  <PresentationFormat>Présentation à l'écran (4:3)</PresentationFormat>
  <Paragraphs>45</Paragraphs>
  <Slides>19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Présentation PowerPoint</vt:lpstr>
      <vt:lpstr> Université Félix Houphouët-Boigny d’Abidjan-Cocody    </vt:lpstr>
      <vt:lpstr>PLAN </vt:lpstr>
      <vt:lpstr>Présentation PowerPoint</vt:lpstr>
      <vt:lpstr>L’ATTIÉKÉ MINISTRE</vt:lpstr>
      <vt:lpstr>L’ATTIÉKÉ ORDINAIRE</vt:lpstr>
      <vt:lpstr>L’ATTIÉKÉ -GARBA</vt:lpstr>
      <vt:lpstr> I- QU’EST CE QUE LE GARBADROME?</vt:lpstr>
      <vt:lpstr>ESPACE SOCIAL DE ‘‘TRANSGRESSION’’ DES CODES GASTRONOMIQUES</vt:lpstr>
      <vt:lpstr>COMPÉTITION SYMBOLIQUE ENTRE MANGEURS</vt:lpstr>
      <vt:lpstr>GARGADROME, ESPACE DE RENFORCEMENT DES LIENS </vt:lpstr>
      <vt:lpstr>AMITIÉS ENTRE VENDEURS ET MANGEURS</vt:lpstr>
      <vt:lpstr>APRÈS UNE RENCONTRE SPORTIVE</vt:lpstr>
      <vt:lpstr>APRÈS LES COURS </vt:lpstr>
      <vt:lpstr>LE GARBA: SYMBOLE DE COHÉSION SOCIALE</vt:lpstr>
      <vt:lpstr>LE GARBA: SYMBOLE DE COHÉSION SOCIALE</vt:lpstr>
      <vt:lpstr>COHÉSION SOCIOPOLITIQUE</vt:lpstr>
      <vt:lpstr>CONCLUSION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EGNANKOU</dc:creator>
  <cp:lastModifiedBy>Utilisateur de Microsoft Office</cp:lastModifiedBy>
  <cp:revision>106</cp:revision>
  <dcterms:created xsi:type="dcterms:W3CDTF">2015-11-15T22:20:04Z</dcterms:created>
  <dcterms:modified xsi:type="dcterms:W3CDTF">2021-02-05T09:19:36Z</dcterms:modified>
</cp:coreProperties>
</file>