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123" r:id="rId2"/>
    <p:sldId id="1955" r:id="rId3"/>
    <p:sldId id="2029" r:id="rId4"/>
    <p:sldId id="2133" r:id="rId5"/>
    <p:sldId id="2134" r:id="rId6"/>
    <p:sldId id="2131" r:id="rId7"/>
    <p:sldId id="2135" r:id="rId8"/>
    <p:sldId id="2146" r:id="rId9"/>
    <p:sldId id="2130" r:id="rId10"/>
    <p:sldId id="2127" r:id="rId11"/>
    <p:sldId id="2126" r:id="rId12"/>
    <p:sldId id="2120" r:id="rId13"/>
    <p:sldId id="2136" r:id="rId14"/>
    <p:sldId id="2033" r:id="rId15"/>
    <p:sldId id="2147" r:id="rId16"/>
    <p:sldId id="2125" r:id="rId17"/>
    <p:sldId id="2082" r:id="rId18"/>
    <p:sldId id="2137" r:id="rId19"/>
    <p:sldId id="2083" r:id="rId20"/>
    <p:sldId id="2148" r:id="rId21"/>
    <p:sldId id="2085" r:id="rId22"/>
    <p:sldId id="2138" r:id="rId23"/>
    <p:sldId id="2139" r:id="rId24"/>
    <p:sldId id="2141" r:id="rId25"/>
    <p:sldId id="2112" r:id="rId26"/>
    <p:sldId id="2110" r:id="rId27"/>
    <p:sldId id="2049" r:id="rId28"/>
    <p:sldId id="2050" r:id="rId29"/>
    <p:sldId id="2054" r:id="rId30"/>
    <p:sldId id="2055" r:id="rId31"/>
    <p:sldId id="1825" r:id="rId32"/>
    <p:sldId id="2076" r:id="rId33"/>
    <p:sldId id="2103" r:id="rId34"/>
    <p:sldId id="2104" r:id="rId35"/>
    <p:sldId id="2065" r:id="rId36"/>
    <p:sldId id="2145" r:id="rId37"/>
    <p:sldId id="2096" r:id="rId38"/>
    <p:sldId id="2143" r:id="rId39"/>
    <p:sldId id="2121" r:id="rId40"/>
    <p:sldId id="2064" r:id="rId41"/>
    <p:sldId id="2066" r:id="rId4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FF57"/>
    <a:srgbClr val="FFFE9B"/>
    <a:srgbClr val="E9F2C3"/>
    <a:srgbClr val="36F923"/>
    <a:srgbClr val="3FFF13"/>
    <a:srgbClr val="0A3613"/>
    <a:srgbClr val="154F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6796"/>
    <p:restoredTop sz="93091" autoAdjust="0"/>
  </p:normalViewPr>
  <p:slideViewPr>
    <p:cSldViewPr>
      <p:cViewPr>
        <p:scale>
          <a:sx n="120" d="100"/>
          <a:sy n="120" d="100"/>
        </p:scale>
        <p:origin x="1168" y="7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 varScale="1">
      <p:scale>
        <a:sx n="100" d="100"/>
        <a:sy n="100" d="100"/>
      </p:scale>
      <p:origin x="0" y="11400"/>
    </p:cViewPr>
  </p:sorterViewPr>
  <p:notesViewPr>
    <p:cSldViewPr snapToGrid="0" snapToObjects="1">
      <p:cViewPr varScale="1">
        <p:scale>
          <a:sx n="86" d="100"/>
          <a:sy n="86" d="100"/>
        </p:scale>
        <p:origin x="-296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A9A324-3ACB-4049-80D7-323435D8A369}" type="datetimeFigureOut">
              <a:rPr lang="en-GB"/>
              <a:pPr/>
              <a:t>12/02/2021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DE2097-65DB-0843-BE96-152249DF9941}" type="slidenum">
              <a:rPr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5530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6D5190A-CF89-5548-B721-48765F1FC921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7953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46225C-C2B3-6E4A-AC3B-DA41B2DB130D}" type="slidenum">
              <a:rPr lang="en-US"/>
              <a:pPr/>
              <a:t>1</a:t>
            </a:fld>
            <a:endParaRPr lang="en-US"/>
          </a:p>
        </p:txBody>
      </p:sp>
      <p:sp>
        <p:nvSpPr>
          <p:cNvPr id="151555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266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F78F0A-33C1-8646-A794-49C00C26A630}" type="slidenum">
              <a:rPr lang="en-US"/>
              <a:pPr/>
              <a:t>17</a:t>
            </a:fld>
            <a:endParaRPr lang="en-US"/>
          </a:p>
        </p:txBody>
      </p:sp>
      <p:sp>
        <p:nvSpPr>
          <p:cNvPr id="37891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/>
              <a:t>Meat walking in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GB">
                <a:latin typeface="Gill Sans" charset="0"/>
              </a:rPr>
              <a:t>imagine city full of food….</a:t>
            </a:r>
          </a:p>
          <a:p>
            <a:pPr eaLnBrk="1" hangingPunct="1"/>
            <a:endParaRPr lang="en-GB">
              <a:latin typeface="Gill Sans" charset="0"/>
            </a:endParaRPr>
          </a:p>
          <a:p>
            <a:pPr eaLnBrk="1" hangingPunct="1"/>
            <a:r>
              <a:rPr lang="en-GB">
                <a:latin typeface="Gill Sans" charset="0"/>
              </a:rPr>
              <a:t>when you look at maps like these, two things: </a:t>
            </a:r>
          </a:p>
          <a:p>
            <a:pPr eaLnBrk="1" hangingPunct="1"/>
            <a:endParaRPr lang="en-GB">
              <a:latin typeface="Gill Sans" charset="0"/>
            </a:endParaRPr>
          </a:p>
          <a:p>
            <a:pPr eaLnBrk="1" hangingPunct="1"/>
            <a:r>
              <a:rPr lang="en-GB">
                <a:latin typeface="Gill Sans" charset="0"/>
              </a:rPr>
              <a:t>streets tell you how food travelled, and cities full of food. </a:t>
            </a:r>
            <a:endParaRPr lang="en-US">
              <a:latin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4651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30F2C4-4EED-094B-951B-D7F19AD0DEF2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41987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>
              <a:latin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5831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D5190A-CF89-5548-B721-48765F1FC921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5468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1EE030-1985-1746-B999-B77448D0BF91}" type="slidenum">
              <a:rPr lang="en-US"/>
              <a:pPr/>
              <a:t>22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7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B3CE26-27B9-A24E-B654-AFCC06BAF3A0}" type="slidenum">
              <a:rPr lang="en-US"/>
              <a:pPr/>
              <a:t>25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6124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30F2C4-4EED-094B-951B-D7F19AD0DEF2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41987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>
              <a:latin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3666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4FF939-007A-8742-95E8-79F05A192843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2617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30F2C4-4EED-094B-951B-D7F19AD0DEF2}" type="slidenum">
              <a:rPr lang="en-US"/>
              <a:pPr/>
              <a:t>29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>
              <a:latin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7795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A77B30-D69A-A848-BAAF-3E6E192A4BB3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4767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DC7A94-6A7C-AE4E-ADE2-889B4E302972}" type="slidenum">
              <a:rPr lang="en-US"/>
              <a:pPr/>
              <a:t>32</a:t>
            </a:fld>
            <a:endParaRPr lang="en-US"/>
          </a:p>
        </p:txBody>
      </p:sp>
      <p:sp>
        <p:nvSpPr>
          <p:cNvPr id="114691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16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46225C-C2B3-6E4A-AC3B-DA41B2DB130D}" type="slidenum">
              <a:rPr lang="en-US"/>
              <a:pPr/>
              <a:t>2</a:t>
            </a:fld>
            <a:endParaRPr lang="en-US"/>
          </a:p>
        </p:txBody>
      </p:sp>
      <p:sp>
        <p:nvSpPr>
          <p:cNvPr id="151555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924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46225C-C2B3-6E4A-AC3B-DA41B2DB130D}" type="slidenum">
              <a:rPr lang="en-US"/>
              <a:pPr/>
              <a:t>35</a:t>
            </a:fld>
            <a:endParaRPr lang="en-US"/>
          </a:p>
        </p:txBody>
      </p:sp>
      <p:sp>
        <p:nvSpPr>
          <p:cNvPr id="151555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7113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E291F3-C2EB-E54B-BAEB-202551A00164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447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085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95284D-5734-9F40-ABB2-771DBAD53550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2762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979FBD-D588-A04E-BF10-E2BBE09B3031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0069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085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95284D-5734-9F40-ABB2-771DBAD53550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1167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46225C-C2B3-6E4A-AC3B-DA41B2DB130D}" type="slidenum">
              <a:rPr lang="en-US"/>
              <a:pPr/>
              <a:t>41</a:t>
            </a:fld>
            <a:endParaRPr lang="en-US"/>
          </a:p>
        </p:txBody>
      </p:sp>
      <p:sp>
        <p:nvSpPr>
          <p:cNvPr id="151555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34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30F2C4-4EED-094B-951B-D7F19AD0DEF2}" type="slidenum">
              <a:rPr lang="en-US"/>
              <a:pPr/>
              <a:t>3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>
              <a:latin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263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C5B1D1-CD67-8F4B-9652-4841663DFD70}" type="slidenum">
              <a:rPr lang="en-US"/>
              <a:pPr/>
              <a:t>5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555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30F2C4-4EED-094B-951B-D7F19AD0DEF2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41987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>
              <a:latin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5019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30F2C4-4EED-094B-951B-D7F19AD0DEF2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41987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>
              <a:latin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753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D5190A-CF89-5548-B721-48765F1FC92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1551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290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1290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5B034C-71D6-8440-AD9D-75D010AC9BB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577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684E62-4CFC-2242-B58C-F495B7E1900E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534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68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78" indent="0" algn="ctr">
              <a:buNone/>
              <a:defRPr/>
            </a:lvl2pPr>
            <a:lvl3pPr marL="914354" indent="0" algn="ctr">
              <a:buNone/>
              <a:defRPr/>
            </a:lvl3pPr>
            <a:lvl4pPr marL="1371532" indent="0" algn="ctr">
              <a:buNone/>
              <a:defRPr/>
            </a:lvl4pPr>
            <a:lvl5pPr marL="1828709" indent="0" algn="ctr">
              <a:buNone/>
              <a:defRPr/>
            </a:lvl5pPr>
            <a:lvl6pPr marL="2285886" indent="0" algn="ctr">
              <a:buNone/>
              <a:defRPr/>
            </a:lvl6pPr>
            <a:lvl7pPr marL="2743063" indent="0" algn="ctr">
              <a:buNone/>
              <a:defRPr/>
            </a:lvl7pPr>
            <a:lvl8pPr marL="3200240" indent="0" algn="ctr">
              <a:buNone/>
              <a:defRPr/>
            </a:lvl8pPr>
            <a:lvl9pPr marL="3657418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75095-A30F-1B4E-B09B-9E5D9A76188B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B28442-179D-F049-9283-D41E9672C5D9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D988A-46EA-894E-9B51-FF5C3C01FEB2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C4796-D7F7-6A44-8CD3-22027B3CC18D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78" indent="0">
              <a:buNone/>
              <a:defRPr sz="1800"/>
            </a:lvl2pPr>
            <a:lvl3pPr marL="914354" indent="0">
              <a:buNone/>
              <a:defRPr sz="1600"/>
            </a:lvl3pPr>
            <a:lvl4pPr marL="1371532" indent="0">
              <a:buNone/>
              <a:defRPr sz="1400"/>
            </a:lvl4pPr>
            <a:lvl5pPr marL="1828709" indent="0">
              <a:buNone/>
              <a:defRPr sz="1400"/>
            </a:lvl5pPr>
            <a:lvl6pPr marL="2285886" indent="0">
              <a:buNone/>
              <a:defRPr sz="1400"/>
            </a:lvl6pPr>
            <a:lvl7pPr marL="2743063" indent="0">
              <a:buNone/>
              <a:defRPr sz="1400"/>
            </a:lvl7pPr>
            <a:lvl8pPr marL="3200240" indent="0">
              <a:buNone/>
              <a:defRPr sz="1400"/>
            </a:lvl8pPr>
            <a:lvl9pPr marL="3657418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005DC-0195-874A-ACFE-E42AEEB90D6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5A6B04-70A0-A943-978D-FE25E49FDA60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F3D078-256B-C547-A1F3-CA991986A7FE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DE7B4-8BAB-C74E-BBED-BF243A63C0FF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5EA17-3D5B-C343-B4CA-C60B9CC1634A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9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25AE4-8F69-CA4D-B4CB-8ADB5D2A155D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7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B9C1F-503B-9F4D-AAC3-E9BBB0C358B5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D1EA8D4-B0CD-C14C-973C-A20AA51C46DE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ill Sans MT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ill Sans MT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ill Sans MT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ill Sans MT" charset="0"/>
          <a:ea typeface="ＭＳ Ｐゴシック" charset="-128"/>
          <a:cs typeface="ＭＳ Ｐゴシック" charset="-128"/>
        </a:defRPr>
      </a:lvl5pPr>
      <a:lvl6pPr marL="45717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35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53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70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883" indent="-34288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13" indent="-285737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2942" indent="-228588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120" indent="-228588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297" indent="-2285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474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652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8828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006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6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11" Type="http://schemas.openxmlformats.org/officeDocument/2006/relationships/image" Target="../media/image43.jp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13" Type="http://schemas.openxmlformats.org/officeDocument/2006/relationships/image" Target="../media/image58.jpe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57.jpeg"/><Relationship Id="rId5" Type="http://schemas.openxmlformats.org/officeDocument/2006/relationships/image" Target="../media/image51.png"/><Relationship Id="rId10" Type="http://schemas.openxmlformats.org/officeDocument/2006/relationships/image" Target="../media/image56.jpeg"/><Relationship Id="rId4" Type="http://schemas.openxmlformats.org/officeDocument/2006/relationships/image" Target="../media/image50.png"/><Relationship Id="rId9" Type="http://schemas.openxmlformats.org/officeDocument/2006/relationships/image" Target="../media/image5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1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g"/><Relationship Id="rId4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jpg"/><Relationship Id="rId4" Type="http://schemas.openxmlformats.org/officeDocument/2006/relationships/image" Target="../media/image6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g"/><Relationship Id="rId5" Type="http://schemas.openxmlformats.org/officeDocument/2006/relationships/image" Target="../media/image73.jpg"/><Relationship Id="rId4" Type="http://schemas.openxmlformats.org/officeDocument/2006/relationships/image" Target="../media/image72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g"/><Relationship Id="rId5" Type="http://schemas.openxmlformats.org/officeDocument/2006/relationships/image" Target="../media/image77.jpg"/><Relationship Id="rId4" Type="http://schemas.openxmlformats.org/officeDocument/2006/relationships/image" Target="../media/image76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88640"/>
            <a:ext cx="4306292" cy="5741723"/>
          </a:xfrm>
          <a:prstGeom prst="rect">
            <a:avLst/>
          </a:prstGeom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403648" y="6021288"/>
            <a:ext cx="61926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  <a:latin typeface="Gill Sans" charset="0"/>
              </a:rPr>
              <a:t>SITOPIA</a:t>
            </a:r>
          </a:p>
          <a:p>
            <a:pPr algn="ctr"/>
            <a:r>
              <a:rPr lang="en-US" i="1" dirty="0">
                <a:solidFill>
                  <a:schemeClr val="accent3"/>
                </a:solidFill>
                <a:latin typeface="Gill Sans" charset="0"/>
              </a:rPr>
              <a:t>How Food Can Save the World  </a:t>
            </a:r>
          </a:p>
        </p:txBody>
      </p:sp>
    </p:spTree>
    <p:extLst>
      <p:ext uri="{BB962C8B-B14F-4D97-AF65-F5344CB8AC3E}">
        <p14:creationId xmlns:p14="http://schemas.microsoft.com/office/powerpoint/2010/main" val="1555274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avoy chef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41112" y="620688"/>
            <a:ext cx="3719320" cy="509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bruegel milkmaid.jpg                                           001176C2footie                         BA9C5660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544" y="620688"/>
            <a:ext cx="3827150" cy="511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85634" y="6309320"/>
            <a:ext cx="36425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Gill Sans" charset="0"/>
                <a:ea typeface="Gill Sans" charset="0"/>
                <a:cs typeface="Gill Sans" charset="0"/>
              </a:rPr>
              <a:t>Who cooks? </a:t>
            </a:r>
            <a:endParaRPr lang="en-US" dirty="0">
              <a:latin typeface="Gill Sans" charset="0"/>
              <a:ea typeface="Gill Sans" charset="0"/>
              <a:cs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413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131840" y="6320135"/>
            <a:ext cx="29523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Gill Sans" charset="0"/>
                <a:ea typeface="Gill Sans" charset="0"/>
                <a:cs typeface="Gill Sans" charset="0"/>
              </a:rPr>
              <a:t>Who eats? </a:t>
            </a:r>
          </a:p>
        </p:txBody>
      </p:sp>
      <p:pic>
        <p:nvPicPr>
          <p:cNvPr id="8" name="Picture 7" descr="takeaw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741" y="764704"/>
            <a:ext cx="3940235" cy="4950296"/>
          </a:xfrm>
          <a:prstGeom prst="rect">
            <a:avLst/>
          </a:prstGeom>
        </p:spPr>
      </p:pic>
      <p:pic>
        <p:nvPicPr>
          <p:cNvPr id="9" name="Picture 8" descr="magdelene chopped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764704"/>
            <a:ext cx="3778318" cy="49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21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3"/>
            <a:ext cx="8482080" cy="5976664"/>
          </a:xfrm>
          <a:prstGeom prst="rect">
            <a:avLst/>
          </a:prstGeom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2483768" y="6351711"/>
            <a:ext cx="3962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Gill Sans" charset="0"/>
                <a:ea typeface="Gill Sans" charset="0"/>
                <a:cs typeface="Gill Sans" charset="0"/>
              </a:rPr>
              <a:t>Public space 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79512" y="6093296"/>
            <a:ext cx="25202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Athenian agora</a:t>
            </a:r>
            <a:endParaRPr lang="en-US" sz="1800" dirty="0">
              <a:solidFill>
                <a:schemeClr val="tx1">
                  <a:lumMod val="75000"/>
                </a:schemeClr>
              </a:solidFill>
              <a:latin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822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Box 6"/>
          <p:cNvSpPr txBox="1">
            <a:spLocks noChangeArrowheads="1"/>
          </p:cNvSpPr>
          <p:nvPr/>
        </p:nvSpPr>
        <p:spPr bwMode="auto">
          <a:xfrm>
            <a:off x="2555776" y="6351711"/>
            <a:ext cx="3962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Gill Sans" charset="0"/>
                <a:ea typeface="Gill Sans" charset="0"/>
                <a:cs typeface="Gill Sans" charset="0"/>
              </a:rPr>
              <a:t>Table manners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900"/>
            <a:ext cx="9144000" cy="5139267"/>
          </a:xfrm>
          <a:prstGeom prst="rect">
            <a:avLst/>
          </a:prstGeom>
        </p:spPr>
      </p:pic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-756592" y="6021288"/>
            <a:ext cx="3962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i="1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Sitos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 + </a:t>
            </a:r>
            <a:r>
              <a:rPr lang="en-US" i="1" dirty="0" err="1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opson</a:t>
            </a:r>
            <a:endParaRPr lang="en-US" i="1" dirty="0">
              <a:solidFill>
                <a:schemeClr val="tx1">
                  <a:lumMod val="75000"/>
                </a:schemeClr>
              </a:solidFill>
              <a:latin typeface="Gill Sans" charset="0"/>
              <a:ea typeface="Gill Sans" charset="0"/>
              <a:cs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19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Box 5"/>
          <p:cNvSpPr txBox="1">
            <a:spLocks noChangeArrowheads="1"/>
          </p:cNvSpPr>
          <p:nvPr/>
        </p:nvSpPr>
        <p:spPr bwMode="auto">
          <a:xfrm>
            <a:off x="2411760" y="6351711"/>
            <a:ext cx="434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Gill Sans" charset="0"/>
                <a:ea typeface="Gill Sans" charset="0"/>
                <a:cs typeface="Gill Sans" charset="0"/>
              </a:rPr>
              <a:t>Metropolis</a:t>
            </a:r>
            <a:endParaRPr lang="en-US" dirty="0">
              <a:latin typeface="Gill Sans" charset="0"/>
              <a:ea typeface="Gill Sans" charset="0"/>
              <a:cs typeface="Gill Sans" charset="0"/>
            </a:endParaRPr>
          </a:p>
        </p:txBody>
      </p:sp>
      <p:pic>
        <p:nvPicPr>
          <p:cNvPr id="2" name="Picture 1" descr="Rome Eur mode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0649"/>
            <a:ext cx="7959394" cy="5644138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27584" y="5949358"/>
            <a:ext cx="46799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rgbClr val="BFBFBF"/>
                </a:solidFill>
                <a:latin typeface="Gill Sans" charset="0"/>
                <a:ea typeface="Gill Sans" charset="0"/>
                <a:cs typeface="Gill Sans" charset="0"/>
              </a:rPr>
              <a:t>Rome, 300 AD</a:t>
            </a:r>
          </a:p>
        </p:txBody>
      </p:sp>
    </p:spTree>
    <p:extLst>
      <p:ext uri="{BB962C8B-B14F-4D97-AF65-F5344CB8AC3E}">
        <p14:creationId xmlns:p14="http://schemas.microsoft.com/office/powerpoint/2010/main" val="926814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Box 5"/>
          <p:cNvSpPr txBox="1">
            <a:spLocks noChangeArrowheads="1"/>
          </p:cNvSpPr>
          <p:nvPr/>
        </p:nvSpPr>
        <p:spPr bwMode="auto">
          <a:xfrm>
            <a:off x="2267744" y="6381328"/>
            <a:ext cx="46168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Gill Sans" charset="0"/>
                <a:ea typeface="Gill Sans" charset="0"/>
                <a:cs typeface="Gill Sans" charset="0"/>
              </a:rPr>
              <a:t>Roman food miles</a:t>
            </a:r>
          </a:p>
        </p:txBody>
      </p:sp>
      <p:pic>
        <p:nvPicPr>
          <p:cNvPr id="4" name="Picture 3" descr="rome map colou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60648"/>
            <a:ext cx="7858205" cy="598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584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2267744" y="6351711"/>
            <a:ext cx="46805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Gill Sans" charset="0"/>
                <a:ea typeface="Gill Sans" charset="0"/>
                <a:cs typeface="Gill Sans" charset="0"/>
              </a:rPr>
              <a:t>Eating out</a:t>
            </a:r>
            <a:endParaRPr lang="en-US" dirty="0">
              <a:latin typeface="Gill Sans" charset="0"/>
              <a:ea typeface="Gill Sans" charset="0"/>
              <a:cs typeface="Gill Sans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692696"/>
            <a:ext cx="8890000" cy="5003800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95536" y="5786337"/>
            <a:ext cx="2590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 err="1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Taberna</a:t>
            </a:r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, Pompeii </a:t>
            </a:r>
          </a:p>
        </p:txBody>
      </p:sp>
    </p:spTree>
    <p:extLst>
      <p:ext uri="{BB962C8B-B14F-4D97-AF65-F5344CB8AC3E}">
        <p14:creationId xmlns:p14="http://schemas.microsoft.com/office/powerpoint/2010/main" val="1126079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 Box 2"/>
          <p:cNvSpPr txBox="1">
            <a:spLocks noChangeArrowheads="1"/>
          </p:cNvSpPr>
          <p:nvPr/>
        </p:nvSpPr>
        <p:spPr bwMode="auto">
          <a:xfrm>
            <a:off x="2483768" y="6351711"/>
            <a:ext cx="40021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Gill Sans" charset="0"/>
              </a:rPr>
              <a:t>Necessary chaos </a:t>
            </a:r>
          </a:p>
        </p:txBody>
      </p:sp>
      <p:pic>
        <p:nvPicPr>
          <p:cNvPr id="4" name="Picture 3" descr="smithfiel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8900"/>
            <a:ext cx="9143999" cy="5268372"/>
          </a:xfrm>
          <a:prstGeom prst="rect">
            <a:avLst/>
          </a:prstGeom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51520" y="5939988"/>
            <a:ext cx="48965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Smithfield </a:t>
            </a:r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Market, 1830</a:t>
            </a:r>
          </a:p>
        </p:txBody>
      </p:sp>
    </p:spTree>
    <p:extLst>
      <p:ext uri="{BB962C8B-B14F-4D97-AF65-F5344CB8AC3E}">
        <p14:creationId xmlns:p14="http://schemas.microsoft.com/office/powerpoint/2010/main" val="1029464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907704" y="6351711"/>
            <a:ext cx="51845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Gill Sans" charset="0"/>
              </a:rPr>
              <a:t>Conviviality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79512" y="5723964"/>
            <a:ext cx="53285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i="1" dirty="0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Houses at </a:t>
            </a:r>
            <a:r>
              <a:rPr lang="en-US" sz="1800" i="1" dirty="0" err="1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Pye</a:t>
            </a:r>
            <a:r>
              <a:rPr lang="en-US" sz="1800" i="1" dirty="0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 Corner – </a:t>
            </a:r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 </a:t>
            </a:r>
            <a:r>
              <a:rPr lang="en-US" sz="1800" dirty="0" err="1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Treswell</a:t>
            </a:r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, 1611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4364"/>
            <a:ext cx="3662272" cy="55168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348880"/>
            <a:ext cx="5135725" cy="3312368"/>
          </a:xfrm>
          <a:prstGeom prst="rect">
            <a:avLst/>
          </a:prstGeo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851920" y="5706225"/>
            <a:ext cx="48965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London coffee house, 1668</a:t>
            </a:r>
          </a:p>
        </p:txBody>
      </p:sp>
    </p:spTree>
    <p:extLst>
      <p:ext uri="{BB962C8B-B14F-4D97-AF65-F5344CB8AC3E}">
        <p14:creationId xmlns:p14="http://schemas.microsoft.com/office/powerpoint/2010/main" val="1686255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TextBox 5"/>
          <p:cNvSpPr txBox="1">
            <a:spLocks noChangeArrowheads="1"/>
          </p:cNvSpPr>
          <p:nvPr/>
        </p:nvSpPr>
        <p:spPr bwMode="auto">
          <a:xfrm>
            <a:off x="3203848" y="6372303"/>
            <a:ext cx="822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Gill Sans" charset="0"/>
                <a:ea typeface="Gill Sans" charset="0"/>
                <a:cs typeface="Gill Sans" charset="0"/>
              </a:rPr>
              <a:t>Goodbye geography</a:t>
            </a:r>
          </a:p>
        </p:txBody>
      </p:sp>
      <p:pic>
        <p:nvPicPr>
          <p:cNvPr id="7" name="Picture 6" descr="L+M t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6403"/>
            <a:ext cx="9144000" cy="3473451"/>
          </a:xfrm>
          <a:prstGeom prst="rect">
            <a:avLst/>
          </a:prstGeom>
        </p:spPr>
      </p:pic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51520" y="5207080"/>
            <a:ext cx="8229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Liverpool to Manchester Railway, 1831</a:t>
            </a:r>
          </a:p>
        </p:txBody>
      </p:sp>
    </p:spTree>
    <p:extLst>
      <p:ext uri="{BB962C8B-B14F-4D97-AF65-F5344CB8AC3E}">
        <p14:creationId xmlns:p14="http://schemas.microsoft.com/office/powerpoint/2010/main" val="1795042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50999"/>
            <a:ext cx="8028384" cy="68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2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Box 3"/>
          <p:cNvSpPr txBox="1">
            <a:spLocks noChangeArrowheads="1"/>
          </p:cNvSpPr>
          <p:nvPr/>
        </p:nvSpPr>
        <p:spPr bwMode="auto">
          <a:xfrm>
            <a:off x="3707904" y="6351711"/>
            <a:ext cx="5181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Gill Sans" charset="0"/>
                <a:ea typeface="Gill Sans" charset="0"/>
                <a:cs typeface="Gill Sans" charset="0"/>
              </a:rPr>
              <a:t>Urban sprawl</a:t>
            </a:r>
          </a:p>
        </p:txBody>
      </p:sp>
      <p:pic>
        <p:nvPicPr>
          <p:cNvPr id="48131" name="Picture 3" descr="London growth bi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54" y="1828800"/>
            <a:ext cx="910272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1520" y="5157192"/>
            <a:ext cx="5181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Growth of London 1840-1929</a:t>
            </a:r>
          </a:p>
        </p:txBody>
      </p:sp>
    </p:spTree>
    <p:extLst>
      <p:ext uri="{BB962C8B-B14F-4D97-AF65-F5344CB8AC3E}">
        <p14:creationId xmlns:p14="http://schemas.microsoft.com/office/powerpoint/2010/main" val="6018767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55776" y="6351711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Gill Sans"/>
                <a:cs typeface="Gill Sans"/>
              </a:rPr>
              <a:t>Monoculture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65596"/>
            <a:ext cx="3712894" cy="254958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65596"/>
            <a:ext cx="4570961" cy="254958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143711"/>
            <a:ext cx="4800150" cy="267096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149767"/>
            <a:ext cx="3443137" cy="26355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3568" y="5898758"/>
            <a:ext cx="3257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solidFill>
                  <a:schemeClr val="tx1">
                    <a:lumMod val="75000"/>
                  </a:schemeClr>
                </a:solidFill>
                <a:latin typeface="Gill Sans"/>
                <a:cs typeface="Gill Sans"/>
              </a:rPr>
              <a:t>American </a:t>
            </a:r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/>
                <a:cs typeface="Gill Sans"/>
              </a:rPr>
              <a:t>‘Great West’</a:t>
            </a:r>
          </a:p>
        </p:txBody>
      </p:sp>
    </p:spTree>
    <p:extLst>
      <p:ext uri="{BB962C8B-B14F-4D97-AF65-F5344CB8AC3E}">
        <p14:creationId xmlns:p14="http://schemas.microsoft.com/office/powerpoint/2010/main" val="9160804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TextBox 5"/>
          <p:cNvSpPr txBox="1">
            <a:spLocks noChangeArrowheads="1"/>
          </p:cNvSpPr>
          <p:nvPr/>
        </p:nvSpPr>
        <p:spPr bwMode="auto">
          <a:xfrm>
            <a:off x="1979712" y="6357329"/>
            <a:ext cx="4789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Gill Sans" charset="0"/>
                <a:ea typeface="Gill Sans" charset="0"/>
                <a:cs typeface="Gill Sans" charset="0"/>
              </a:rPr>
              <a:t>’Cheap’ meat</a:t>
            </a:r>
          </a:p>
        </p:txBody>
      </p:sp>
      <p:pic>
        <p:nvPicPr>
          <p:cNvPr id="5" name="Picture 4" descr="Chicago union stockyard 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2657"/>
            <a:ext cx="9120186" cy="5543256"/>
          </a:xfrm>
          <a:prstGeom prst="rect">
            <a:avLst/>
          </a:prstGeom>
        </p:spPr>
      </p:pic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179512" y="5939988"/>
            <a:ext cx="76698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Chicago Union Stockyards, 1880</a:t>
            </a:r>
          </a:p>
        </p:txBody>
      </p:sp>
    </p:spTree>
    <p:extLst>
      <p:ext uri="{BB962C8B-B14F-4D97-AF65-F5344CB8AC3E}">
        <p14:creationId xmlns:p14="http://schemas.microsoft.com/office/powerpoint/2010/main" val="4689276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white castle .jpg                                              001176C2footie                         BA9C5660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980728"/>
            <a:ext cx="329355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529136" y="6309320"/>
            <a:ext cx="4267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>
                <a:latin typeface="Gill Sans" charset="0"/>
                <a:ea typeface="Gill Sans" charset="0"/>
                <a:cs typeface="Gill Sans" charset="0"/>
              </a:rPr>
              <a:t>Anonymity</a:t>
            </a:r>
            <a:endParaRPr lang="en-US" dirty="0"/>
          </a:p>
        </p:txBody>
      </p:sp>
      <p:pic>
        <p:nvPicPr>
          <p:cNvPr id="4" name="Picture 3" descr="starbucks_nerd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905" y="1008112"/>
            <a:ext cx="5436096" cy="42210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5536" y="5407568"/>
            <a:ext cx="4267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White Castle, </a:t>
            </a:r>
            <a:r>
              <a:rPr lang="en-US" sz="1800" dirty="0" err="1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Cincinatti</a:t>
            </a:r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 1921 </a:t>
            </a:r>
            <a:endParaRPr 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36096" y="5392288"/>
            <a:ext cx="4267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Starbucks today</a:t>
            </a:r>
            <a:endParaRPr 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3447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0" y="6324600"/>
            <a:ext cx="3505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latin typeface="Gill Sans" charset="0"/>
                <a:ea typeface="Gill Sans" charset="0"/>
                <a:cs typeface="Gill Sans" charset="0"/>
              </a:rPr>
              <a:t>Food as fuel </a:t>
            </a:r>
            <a:endParaRPr lang="en-US"/>
          </a:p>
        </p:txBody>
      </p:sp>
      <p:pic>
        <p:nvPicPr>
          <p:cNvPr id="5" name="Picture 2" descr="driving-foo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0"/>
            <a:ext cx="8458200" cy="6181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30767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TextBox 5"/>
          <p:cNvSpPr txBox="1">
            <a:spLocks noChangeArrowheads="1"/>
          </p:cNvSpPr>
          <p:nvPr/>
        </p:nvSpPr>
        <p:spPr bwMode="auto">
          <a:xfrm>
            <a:off x="2051720" y="6351413"/>
            <a:ext cx="5056584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Gill Sans" charset="0"/>
                <a:ea typeface="Gill Sans" charset="0"/>
                <a:cs typeface="Gill Sans" charset="0"/>
              </a:rPr>
              <a:t>Magic carpet  </a:t>
            </a:r>
            <a:endParaRPr lang="en-US" dirty="0">
              <a:latin typeface="Gill Sans" charset="0"/>
              <a:ea typeface="Gill Sans" charset="0"/>
              <a:cs typeface="Gill Sans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9144000" cy="516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329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339752" y="6351711"/>
            <a:ext cx="42484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  <a:latin typeface="Gill Sans" charset="0"/>
              </a:rPr>
              <a:t>Peasant’s dream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95536" y="5949280"/>
            <a:ext cx="61926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Pieter </a:t>
            </a:r>
            <a:r>
              <a:rPr lang="en-US" sz="1800" dirty="0" err="1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Breugel</a:t>
            </a:r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 – </a:t>
            </a:r>
            <a:r>
              <a:rPr lang="en-US" sz="1800" i="1" dirty="0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The Land of Cockaigne, 1567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712"/>
            <a:ext cx="8590092" cy="558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009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Box 5"/>
          <p:cNvSpPr txBox="1">
            <a:spLocks noChangeArrowheads="1"/>
          </p:cNvSpPr>
          <p:nvPr/>
        </p:nvSpPr>
        <p:spPr bwMode="auto">
          <a:xfrm>
            <a:off x="2195736" y="6351711"/>
            <a:ext cx="487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Gill Sans" charset="0"/>
                <a:ea typeface="Gill Sans" charset="0"/>
                <a:cs typeface="Gill Sans" charset="0"/>
              </a:rPr>
              <a:t>Externalities</a:t>
            </a:r>
          </a:p>
        </p:txBody>
      </p:sp>
      <p:sp>
        <p:nvSpPr>
          <p:cNvPr id="82948" name="TextBox 5"/>
          <p:cNvSpPr txBox="1">
            <a:spLocks noChangeArrowheads="1"/>
          </p:cNvSpPr>
          <p:nvPr/>
        </p:nvSpPr>
        <p:spPr bwMode="auto">
          <a:xfrm>
            <a:off x="1133400" y="6042774"/>
            <a:ext cx="2514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1/3 harvest</a:t>
            </a:r>
          </a:p>
        </p:txBody>
      </p:sp>
      <p:sp>
        <p:nvSpPr>
          <p:cNvPr id="82949" name="TextBox 5"/>
          <p:cNvSpPr txBox="1">
            <a:spLocks noChangeArrowheads="1"/>
          </p:cNvSpPr>
          <p:nvPr/>
        </p:nvSpPr>
        <p:spPr bwMode="auto">
          <a:xfrm>
            <a:off x="6903640" y="6042774"/>
            <a:ext cx="3429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55 % 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decline</a:t>
            </a:r>
          </a:p>
        </p:txBody>
      </p:sp>
      <p:sp>
        <p:nvSpPr>
          <p:cNvPr id="82950" name="TextBox 5"/>
          <p:cNvSpPr txBox="1">
            <a:spLocks noChangeArrowheads="1"/>
          </p:cNvSpPr>
          <p:nvPr/>
        </p:nvSpPr>
        <p:spPr bwMode="auto">
          <a:xfrm>
            <a:off x="746419" y="1600200"/>
            <a:ext cx="209738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1/3 lost or degraded</a:t>
            </a:r>
          </a:p>
        </p:txBody>
      </p:sp>
      <p:sp>
        <p:nvSpPr>
          <p:cNvPr id="82951" name="TextBox 6"/>
          <p:cNvSpPr txBox="1">
            <a:spLocks noChangeArrowheads="1"/>
          </p:cNvSpPr>
          <p:nvPr/>
        </p:nvSpPr>
        <p:spPr bwMode="auto">
          <a:xfrm>
            <a:off x="6848400" y="1628800"/>
            <a:ext cx="2438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70% in farming</a:t>
            </a:r>
          </a:p>
        </p:txBody>
      </p:sp>
      <p:sp>
        <p:nvSpPr>
          <p:cNvPr id="82952" name="TextBox 7"/>
          <p:cNvSpPr txBox="1">
            <a:spLocks noChangeArrowheads="1"/>
          </p:cNvSpPr>
          <p:nvPr/>
        </p:nvSpPr>
        <p:spPr bwMode="auto">
          <a:xfrm>
            <a:off x="4014936" y="6042774"/>
            <a:ext cx="25732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10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cals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 for 1</a:t>
            </a:r>
          </a:p>
        </p:txBody>
      </p:sp>
      <p:sp>
        <p:nvSpPr>
          <p:cNvPr id="82953" name="TextBox 8"/>
          <p:cNvSpPr txBox="1">
            <a:spLocks noChangeArrowheads="1"/>
          </p:cNvSpPr>
          <p:nvPr/>
        </p:nvSpPr>
        <p:spPr bwMode="auto">
          <a:xfrm>
            <a:off x="3812998" y="1604963"/>
            <a:ext cx="241397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30% food-related</a:t>
            </a:r>
          </a:p>
        </p:txBody>
      </p:sp>
      <p:pic>
        <p:nvPicPr>
          <p:cNvPr id="82955" name="Picture 10" descr="Mato Grosso small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00" y="0"/>
            <a:ext cx="2325688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6" name="Picture 11" descr="burning forest 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3258" y="4764"/>
            <a:ext cx="2416175" cy="159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7" name="Picture 13" descr="oil.pump.500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19400" y="4523005"/>
            <a:ext cx="2406650" cy="1543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9" name="Picture 16" descr="33_04_3---Water-Texture_web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15000" y="20675"/>
            <a:ext cx="2286000" cy="15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beef cropped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344" y="4523005"/>
            <a:ext cx="2232248" cy="1513825"/>
          </a:xfrm>
          <a:prstGeom prst="rect">
            <a:avLst/>
          </a:prstGeom>
        </p:spPr>
      </p:pic>
      <p:sp>
        <p:nvSpPr>
          <p:cNvPr id="20" name="TextBox 5"/>
          <p:cNvSpPr txBox="1">
            <a:spLocks noChangeArrowheads="1"/>
          </p:cNvSpPr>
          <p:nvPr/>
        </p:nvSpPr>
        <p:spPr bwMode="auto">
          <a:xfrm>
            <a:off x="6907922" y="4005064"/>
            <a:ext cx="176731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BFBFBF"/>
                </a:solidFill>
                <a:latin typeface="Gill Sans" charset="0"/>
                <a:ea typeface="Gill Sans" charset="0"/>
                <a:cs typeface="Gill Sans" charset="0"/>
              </a:rPr>
              <a:t>50% wasted</a:t>
            </a:r>
          </a:p>
        </p:txBody>
      </p:sp>
      <p:pic>
        <p:nvPicPr>
          <p:cNvPr id="21" name="Picture 20" descr="food-waste-freeganism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0984" y="2348880"/>
            <a:ext cx="2230760" cy="1656184"/>
          </a:xfrm>
          <a:prstGeom prst="rect">
            <a:avLst/>
          </a:prstGeom>
        </p:spPr>
      </p:pic>
      <p:pic>
        <p:nvPicPr>
          <p:cNvPr id="2" name="Picture 1" descr="obesity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06" y="2348880"/>
            <a:ext cx="2291186" cy="1656183"/>
          </a:xfrm>
          <a:prstGeom prst="rect">
            <a:avLst/>
          </a:prstGeom>
        </p:spPr>
      </p:pic>
      <p:sp>
        <p:nvSpPr>
          <p:cNvPr id="24" name="TextBox 5"/>
          <p:cNvSpPr txBox="1">
            <a:spLocks noChangeArrowheads="1"/>
          </p:cNvSpPr>
          <p:nvPr/>
        </p:nvSpPr>
        <p:spPr bwMode="auto">
          <a:xfrm>
            <a:off x="1287706" y="4015173"/>
            <a:ext cx="2514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2 billion</a:t>
            </a:r>
          </a:p>
        </p:txBody>
      </p:sp>
      <p:sp>
        <p:nvSpPr>
          <p:cNvPr id="22" name="TextBox 5"/>
          <p:cNvSpPr txBox="1">
            <a:spLocks noChangeArrowheads="1"/>
          </p:cNvSpPr>
          <p:nvPr/>
        </p:nvSpPr>
        <p:spPr bwMode="auto">
          <a:xfrm>
            <a:off x="4172834" y="4005064"/>
            <a:ext cx="212735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rgbClr val="BFBFBF"/>
                </a:solidFill>
                <a:latin typeface="Gill Sans" charset="0"/>
                <a:ea typeface="Gill Sans" charset="0"/>
                <a:cs typeface="Gill Sans" charset="0"/>
              </a:rPr>
              <a:t>Covid</a:t>
            </a:r>
            <a:endParaRPr lang="en-US" sz="1600" dirty="0">
              <a:solidFill>
                <a:srgbClr val="BFBFBF"/>
              </a:solidFill>
              <a:latin typeface="Gill Sans" charset="0"/>
              <a:ea typeface="Gill Sans" charset="0"/>
              <a:cs typeface="Gill Sans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893" y="4523005"/>
            <a:ext cx="2230107" cy="1513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823" y="2344300"/>
            <a:ext cx="2366305" cy="164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8453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1" descr="mcglob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641" y="116632"/>
            <a:ext cx="6335816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5" name="Rectangle 2"/>
          <p:cNvSpPr>
            <a:spLocks noChangeArrowheads="1"/>
          </p:cNvSpPr>
          <p:nvPr/>
        </p:nvSpPr>
        <p:spPr bwMode="auto">
          <a:xfrm>
            <a:off x="2267744" y="6351711"/>
            <a:ext cx="4608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Gill Sans" charset="0"/>
                <a:ea typeface="Gill Sans" charset="0"/>
                <a:cs typeface="Gill Sans" charset="0"/>
              </a:rPr>
              <a:t>McGlobe</a:t>
            </a:r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940152" y="6068615"/>
            <a:ext cx="58661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Credit: Steve 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Crisp</a:t>
            </a:r>
            <a:endParaRPr lang="en-US" sz="16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2325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-4429000" y="5385410"/>
            <a:ext cx="115212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2000" i="1" dirty="0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Technology is the answer, but what was the question</a:t>
            </a:r>
            <a:r>
              <a:rPr lang="en-US" sz="2000" i="1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? </a:t>
            </a:r>
          </a:p>
          <a:p>
            <a:pPr algn="r"/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Cedric Price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112" y="548680"/>
            <a:ext cx="4924152" cy="4757962"/>
          </a:xfrm>
          <a:prstGeom prst="rect">
            <a:avLst/>
          </a:prstGeom>
        </p:spPr>
      </p:pic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1999456" y="6351711"/>
            <a:ext cx="487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Gill Sans" charset="0"/>
                <a:ea typeface="Gill Sans" charset="0"/>
                <a:cs typeface="Gill Sans" charset="0"/>
              </a:rPr>
              <a:t>Rethink</a:t>
            </a:r>
          </a:p>
        </p:txBody>
      </p:sp>
    </p:spTree>
    <p:extLst>
      <p:ext uri="{BB962C8B-B14F-4D97-AF65-F5344CB8AC3E}">
        <p14:creationId xmlns:p14="http://schemas.microsoft.com/office/powerpoint/2010/main" val="301672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195736" y="6351711"/>
            <a:ext cx="4608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chemeClr val="accent3"/>
                </a:solidFill>
                <a:latin typeface="Gill Sans" charset="0"/>
              </a:rPr>
              <a:t>How to eat?</a:t>
            </a:r>
            <a:endParaRPr lang="en-US" dirty="0">
              <a:solidFill>
                <a:schemeClr val="accent3"/>
              </a:solidFill>
              <a:latin typeface="Gill Sans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9940"/>
            <a:ext cx="8633662" cy="5751348"/>
          </a:xfrm>
          <a:prstGeom prst="rect">
            <a:avLst/>
          </a:prstGeom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61355" y="6021288"/>
            <a:ext cx="40826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 err="1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Hadza</a:t>
            </a:r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, Tanzania</a:t>
            </a:r>
          </a:p>
        </p:txBody>
      </p:sp>
    </p:spTree>
    <p:extLst>
      <p:ext uri="{BB962C8B-B14F-4D97-AF65-F5344CB8AC3E}">
        <p14:creationId xmlns:p14="http://schemas.microsoft.com/office/powerpoint/2010/main" val="8965819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Garden City colour 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2332" y="1468537"/>
            <a:ext cx="3149277" cy="3672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4003848" y="6351711"/>
            <a:ext cx="6400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Gill Sans" charset="0"/>
                <a:ea typeface="Gill Sans" charset="0"/>
                <a:cs typeface="Gill Sans" charset="0"/>
              </a:rPr>
              <a:t>Utopia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971800" y="5158035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>
                <a:solidFill>
                  <a:srgbClr val="D9D9D9"/>
                </a:solidFill>
                <a:latin typeface="Gill Sans" charset="0"/>
                <a:ea typeface="Gill Sans" charset="0"/>
                <a:cs typeface="Gill Sans" charset="0"/>
              </a:rPr>
              <a:t>Thomas More, </a:t>
            </a:r>
          </a:p>
          <a:p>
            <a:r>
              <a:rPr lang="en-US" sz="1800" i="1">
                <a:solidFill>
                  <a:srgbClr val="D9D9D9"/>
                </a:solidFill>
                <a:latin typeface="Gill Sans" charset="0"/>
                <a:ea typeface="Gill Sans" charset="0"/>
                <a:cs typeface="Gill Sans" charset="0"/>
              </a:rPr>
              <a:t>Utopia</a:t>
            </a:r>
            <a:r>
              <a:rPr lang="en-US" sz="1800">
                <a:solidFill>
                  <a:srgbClr val="D9D9D9"/>
                </a:solidFill>
                <a:latin typeface="Gill Sans" charset="0"/>
                <a:ea typeface="Gill Sans" charset="0"/>
                <a:cs typeface="Gill Sans" charset="0"/>
              </a:rPr>
              <a:t>, 1516</a:t>
            </a:r>
            <a:endParaRPr lang="en-US" sz="1800">
              <a:solidFill>
                <a:srgbClr val="D9D9D9"/>
              </a:solidFill>
            </a:endParaRPr>
          </a:p>
        </p:txBody>
      </p:sp>
      <p:pic>
        <p:nvPicPr>
          <p:cNvPr id="7" name="Picture 6" descr="more utopi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1524000"/>
            <a:ext cx="2514600" cy="3688611"/>
          </a:xfrm>
          <a:prstGeom prst="rect">
            <a:avLst/>
          </a:prstGeom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5791200" y="5105410"/>
            <a:ext cx="5791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rgbClr val="D9D9D9"/>
                </a:solidFill>
                <a:latin typeface="Gill Sans" charset="0"/>
                <a:ea typeface="Gill Sans" charset="0"/>
                <a:cs typeface="Gill Sans" charset="0"/>
              </a:rPr>
              <a:t>Ebenezer Howard, </a:t>
            </a:r>
          </a:p>
          <a:p>
            <a:r>
              <a:rPr lang="en-US" sz="1800" i="1" dirty="0">
                <a:solidFill>
                  <a:srgbClr val="D9D9D9"/>
                </a:solidFill>
                <a:latin typeface="Gill Sans" charset="0"/>
                <a:ea typeface="Gill Sans" charset="0"/>
                <a:cs typeface="Gill Sans" charset="0"/>
              </a:rPr>
              <a:t>Garden Cities of  To-Morrow</a:t>
            </a:r>
            <a:r>
              <a:rPr lang="en-US" sz="1800" dirty="0">
                <a:solidFill>
                  <a:srgbClr val="D9D9D9"/>
                </a:solidFill>
                <a:latin typeface="Gill Sans" charset="0"/>
                <a:ea typeface="Gill Sans" charset="0"/>
                <a:cs typeface="Gill Sans" charset="0"/>
              </a:rPr>
              <a:t>, 1902</a:t>
            </a:r>
          </a:p>
        </p:txBody>
      </p:sp>
      <p:pic>
        <p:nvPicPr>
          <p:cNvPr id="9" name="Picture 8" descr="plato republic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514315"/>
            <a:ext cx="2362200" cy="3655936"/>
          </a:xfrm>
          <a:prstGeom prst="rect">
            <a:avLst/>
          </a:prstGeom>
        </p:spPr>
      </p:pic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381000" y="5158035"/>
            <a:ext cx="2286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rgbClr val="D9D9D9"/>
                </a:solidFill>
                <a:latin typeface="Gill Sans" charset="0"/>
                <a:ea typeface="Gill Sans" charset="0"/>
                <a:cs typeface="Gill Sans" charset="0"/>
              </a:rPr>
              <a:t>Plato</a:t>
            </a:r>
          </a:p>
          <a:p>
            <a:r>
              <a:rPr lang="en-US" sz="1800" i="1" dirty="0">
                <a:solidFill>
                  <a:srgbClr val="D9D9D9"/>
                </a:solidFill>
                <a:latin typeface="Gill Sans" charset="0"/>
                <a:ea typeface="Gill Sans" charset="0"/>
                <a:cs typeface="Gill Sans" charset="0"/>
              </a:rPr>
              <a:t>Republic</a:t>
            </a:r>
            <a:r>
              <a:rPr lang="en-US" sz="1800" dirty="0">
                <a:solidFill>
                  <a:srgbClr val="D9D9D9"/>
                </a:solidFill>
                <a:latin typeface="Gill Sans" charset="0"/>
                <a:ea typeface="Gill Sans" charset="0"/>
                <a:cs typeface="Gill Sans" charset="0"/>
              </a:rPr>
              <a:t>, 380 BCE</a:t>
            </a:r>
          </a:p>
        </p:txBody>
      </p:sp>
    </p:spTree>
    <p:extLst>
      <p:ext uri="{BB962C8B-B14F-4D97-AF65-F5344CB8AC3E}">
        <p14:creationId xmlns:p14="http://schemas.microsoft.com/office/powerpoint/2010/main" val="14236766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755576" y="3861049"/>
            <a:ext cx="716280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86FF2B"/>
                </a:solidFill>
                <a:latin typeface="Gill Sans" charset="0"/>
              </a:rPr>
              <a:t>Sitopia</a:t>
            </a:r>
            <a:r>
              <a:rPr lang="en-US" sz="3200" dirty="0">
                <a:solidFill>
                  <a:srgbClr val="86FF2B"/>
                </a:solidFill>
                <a:latin typeface="Gill Sans" charset="0"/>
              </a:rPr>
              <a:t> = </a:t>
            </a:r>
            <a:r>
              <a:rPr lang="en-US" sz="3200" b="1" dirty="0">
                <a:solidFill>
                  <a:srgbClr val="86FF2B"/>
                </a:solidFill>
                <a:latin typeface="Gill Sans" charset="0"/>
              </a:rPr>
              <a:t>‘Food place’</a:t>
            </a:r>
            <a:r>
              <a:rPr lang="en-US" sz="3200" dirty="0">
                <a:latin typeface="Gill Sans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3200" dirty="0">
                <a:latin typeface="Gill Sans" charset="0"/>
              </a:rPr>
              <a:t>from Greek </a:t>
            </a:r>
            <a:r>
              <a:rPr lang="en-US" sz="3200" b="1" i="1" dirty="0">
                <a:solidFill>
                  <a:srgbClr val="86FF2B"/>
                </a:solidFill>
                <a:latin typeface="Gill Sans" charset="0"/>
              </a:rPr>
              <a:t>sit</a:t>
            </a:r>
            <a:r>
              <a:rPr lang="en-US" sz="3200" i="1" dirty="0">
                <a:latin typeface="Gill Sans" charset="0"/>
              </a:rPr>
              <a:t>os,</a:t>
            </a:r>
            <a:r>
              <a:rPr lang="en-US" sz="3200" dirty="0">
                <a:latin typeface="Gill Sans" charset="0"/>
              </a:rPr>
              <a:t> food + </a:t>
            </a:r>
            <a:r>
              <a:rPr lang="en-US" sz="3200" b="1" i="1" dirty="0">
                <a:solidFill>
                  <a:srgbClr val="86FF2B"/>
                </a:solidFill>
                <a:latin typeface="Gill Sans" charset="0"/>
              </a:rPr>
              <a:t>top</a:t>
            </a:r>
            <a:r>
              <a:rPr lang="en-US" sz="3200" i="1" dirty="0">
                <a:latin typeface="Gill Sans" charset="0"/>
              </a:rPr>
              <a:t>os, </a:t>
            </a:r>
            <a:r>
              <a:rPr lang="en-US" sz="3200" dirty="0">
                <a:latin typeface="Gill Sans" charset="0"/>
              </a:rPr>
              <a:t>place</a:t>
            </a:r>
            <a:endParaRPr lang="en-US" i="1" dirty="0">
              <a:latin typeface="Gill Sans" charset="0"/>
            </a:endParaRPr>
          </a:p>
          <a:p>
            <a:pPr>
              <a:spcBef>
                <a:spcPct val="50000"/>
              </a:spcBef>
            </a:pPr>
            <a:endParaRPr lang="en-US" i="1" dirty="0">
              <a:latin typeface="Gill Sans" charset="0"/>
            </a:endParaRPr>
          </a:p>
          <a:p>
            <a:pPr>
              <a:spcBef>
                <a:spcPct val="50000"/>
              </a:spcBef>
            </a:pPr>
            <a:endParaRPr lang="en-US" i="1" dirty="0">
              <a:latin typeface="Gill Sans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755576" y="188640"/>
            <a:ext cx="746564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en-US" i="1" dirty="0">
              <a:latin typeface="Gill Sans" charset="0"/>
            </a:endParaRPr>
          </a:p>
          <a:p>
            <a:pPr>
              <a:spcBef>
                <a:spcPct val="50000"/>
              </a:spcBef>
            </a:pPr>
            <a:endParaRPr lang="en-US" i="1" dirty="0">
              <a:latin typeface="Gill Sans" charset="0"/>
            </a:endParaRPr>
          </a:p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FF6C3B"/>
                </a:solidFill>
                <a:latin typeface="Gill Sans" charset="0"/>
              </a:rPr>
              <a:t>Utopia</a:t>
            </a:r>
            <a:r>
              <a:rPr lang="en-US" sz="3200" dirty="0">
                <a:solidFill>
                  <a:srgbClr val="FF6C3B"/>
                </a:solidFill>
                <a:latin typeface="Gill Sans" charset="0"/>
              </a:rPr>
              <a:t> = </a:t>
            </a:r>
            <a:r>
              <a:rPr lang="en-US" sz="3200" b="1" dirty="0">
                <a:solidFill>
                  <a:srgbClr val="FF6C3B"/>
                </a:solidFill>
                <a:latin typeface="Gill Sans" charset="0"/>
              </a:rPr>
              <a:t>‘Good place’</a:t>
            </a:r>
            <a:r>
              <a:rPr lang="en-US" sz="3200" dirty="0">
                <a:solidFill>
                  <a:srgbClr val="FF6C3B"/>
                </a:solidFill>
                <a:latin typeface="Gill Sans" charset="0"/>
              </a:rPr>
              <a:t> or </a:t>
            </a:r>
            <a:r>
              <a:rPr lang="en-US" sz="3200" b="1" dirty="0">
                <a:solidFill>
                  <a:srgbClr val="FF6C3B"/>
                </a:solidFill>
                <a:latin typeface="Gill Sans" charset="0"/>
              </a:rPr>
              <a:t>‘No place’</a:t>
            </a:r>
            <a:r>
              <a:rPr lang="en-US" sz="3200" i="1" dirty="0">
                <a:latin typeface="Gill Sans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3200" dirty="0">
                <a:latin typeface="Gill Sans" charset="0"/>
              </a:rPr>
              <a:t>from Greek</a:t>
            </a:r>
            <a:r>
              <a:rPr lang="en-US" sz="3200" i="1" dirty="0">
                <a:latin typeface="Gill Sans" charset="0"/>
              </a:rPr>
              <a:t> </a:t>
            </a:r>
            <a:r>
              <a:rPr lang="en-US" sz="3200" b="1" i="1" dirty="0">
                <a:solidFill>
                  <a:srgbClr val="FF6C3B"/>
                </a:solidFill>
                <a:latin typeface="Gill Sans" charset="0"/>
              </a:rPr>
              <a:t>eu</a:t>
            </a:r>
            <a:r>
              <a:rPr lang="en-US" sz="3200" i="1" dirty="0">
                <a:solidFill>
                  <a:srgbClr val="FF6C3B"/>
                </a:solidFill>
                <a:latin typeface="Gill Sans" charset="0"/>
              </a:rPr>
              <a:t>,</a:t>
            </a:r>
            <a:r>
              <a:rPr lang="en-US" sz="3200" i="1" dirty="0">
                <a:latin typeface="Gill Sans" charset="0"/>
              </a:rPr>
              <a:t> </a:t>
            </a:r>
            <a:r>
              <a:rPr lang="en-US" sz="3200" dirty="0">
                <a:latin typeface="Gill Sans" charset="0"/>
              </a:rPr>
              <a:t>good</a:t>
            </a:r>
            <a:r>
              <a:rPr lang="en-US" sz="3200" i="1" dirty="0">
                <a:latin typeface="Gill Sans" charset="0"/>
              </a:rPr>
              <a:t> + </a:t>
            </a:r>
            <a:r>
              <a:rPr lang="en-US" sz="3200" b="1" i="1" dirty="0">
                <a:solidFill>
                  <a:srgbClr val="FF6C3B"/>
                </a:solidFill>
                <a:latin typeface="Gill Sans" charset="0"/>
              </a:rPr>
              <a:t>top</a:t>
            </a:r>
            <a:r>
              <a:rPr lang="en-US" sz="3200" i="1" dirty="0">
                <a:latin typeface="Gill Sans" charset="0"/>
              </a:rPr>
              <a:t>os</a:t>
            </a:r>
          </a:p>
          <a:p>
            <a:pPr>
              <a:spcBef>
                <a:spcPct val="50000"/>
              </a:spcBef>
            </a:pPr>
            <a:r>
              <a:rPr lang="en-US" sz="3200" dirty="0">
                <a:latin typeface="Gill Sans" charset="0"/>
              </a:rPr>
              <a:t>                  or </a:t>
            </a:r>
            <a:r>
              <a:rPr lang="en-US" sz="3200" b="1" i="1" dirty="0">
                <a:solidFill>
                  <a:srgbClr val="FF6C3B"/>
                </a:solidFill>
                <a:latin typeface="Gill Sans" charset="0"/>
              </a:rPr>
              <a:t>ou</a:t>
            </a:r>
            <a:r>
              <a:rPr lang="en-US" sz="3200" i="1" dirty="0">
                <a:latin typeface="Gill Sans" charset="0"/>
              </a:rPr>
              <a:t>, </a:t>
            </a:r>
            <a:r>
              <a:rPr lang="en-US" sz="3200" dirty="0">
                <a:latin typeface="Gill Sans" charset="0"/>
              </a:rPr>
              <a:t>no</a:t>
            </a:r>
            <a:r>
              <a:rPr lang="en-US" sz="3200" i="1" dirty="0">
                <a:latin typeface="Gill Sans" charset="0"/>
              </a:rPr>
              <a:t> + </a:t>
            </a:r>
            <a:r>
              <a:rPr lang="en-US" sz="3200" b="1" i="1" dirty="0">
                <a:solidFill>
                  <a:srgbClr val="FF6C3B"/>
                </a:solidFill>
                <a:latin typeface="Gill Sans" charset="0"/>
              </a:rPr>
              <a:t>top</a:t>
            </a:r>
            <a:r>
              <a:rPr lang="en-US" sz="3200" i="1" dirty="0">
                <a:latin typeface="Gill Sans" charset="0"/>
              </a:rPr>
              <a:t>os</a:t>
            </a:r>
            <a:endParaRPr lang="en-US" i="1" dirty="0">
              <a:latin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0631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extBox 2"/>
          <p:cNvSpPr txBox="1">
            <a:spLocks noChangeArrowheads="1"/>
          </p:cNvSpPr>
          <p:nvPr/>
        </p:nvSpPr>
        <p:spPr bwMode="auto">
          <a:xfrm>
            <a:off x="2195736" y="6351711"/>
            <a:ext cx="4800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Gill Sans" charset="0"/>
                <a:ea typeface="Gill Sans" charset="0"/>
                <a:cs typeface="Gill Sans" charset="0"/>
              </a:rPr>
              <a:t>A good life?</a:t>
            </a:r>
          </a:p>
        </p:txBody>
      </p:sp>
      <p:pic>
        <p:nvPicPr>
          <p:cNvPr id="11" name="Picture 10" descr="sitopia matrix just arrows.ps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56" y="1371637"/>
            <a:ext cx="2335213" cy="479929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385347" y="2286000"/>
            <a:ext cx="4152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latin typeface="Gill Sans"/>
                <a:cs typeface="Gill Sans"/>
              </a:rPr>
              <a:t>?</a:t>
            </a:r>
          </a:p>
        </p:txBody>
      </p:sp>
      <p:pic>
        <p:nvPicPr>
          <p:cNvPr id="19" name="Picture 18" descr="green arrow 5.ps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4952" y="2057400"/>
            <a:ext cx="1291248" cy="1295400"/>
          </a:xfrm>
          <a:prstGeom prst="rect">
            <a:avLst/>
          </a:prstGeom>
        </p:spPr>
      </p:pic>
      <p:pic>
        <p:nvPicPr>
          <p:cNvPr id="20" name="Picture 19" descr="green arrow 6.ps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8152" y="1981200"/>
            <a:ext cx="1291248" cy="1295400"/>
          </a:xfrm>
          <a:prstGeom prst="rect">
            <a:avLst/>
          </a:prstGeom>
        </p:spPr>
      </p:pic>
      <p:pic>
        <p:nvPicPr>
          <p:cNvPr id="23" name="Picture 22" descr="green arrow 9.psd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6600" y="3124200"/>
            <a:ext cx="925968" cy="930275"/>
          </a:xfrm>
          <a:prstGeom prst="rect">
            <a:avLst/>
          </a:prstGeom>
        </p:spPr>
      </p:pic>
      <p:pic>
        <p:nvPicPr>
          <p:cNvPr id="24" name="Picture 23" descr="green arrow 10.psd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70032" y="3124200"/>
            <a:ext cx="925968" cy="930275"/>
          </a:xfrm>
          <a:prstGeom prst="rect">
            <a:avLst/>
          </a:prstGeom>
        </p:spPr>
      </p:pic>
      <p:pic>
        <p:nvPicPr>
          <p:cNvPr id="16" name="Picture 15" descr="Tesco-MarchPhoto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11" y="1905000"/>
            <a:ext cx="2065385" cy="1447800"/>
          </a:xfrm>
          <a:prstGeom prst="rect">
            <a:avLst/>
          </a:prstGeom>
        </p:spPr>
      </p:pic>
      <p:pic>
        <p:nvPicPr>
          <p:cNvPr id="17" name="Picture 13" descr="campo fiore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33400" y="1940437"/>
            <a:ext cx="2178752" cy="148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fluffy cows                                                    0004CE5Efootie                         BA9C5660: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331640" y="1"/>
            <a:ext cx="2097360" cy="1340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feedlots greeley colorado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38801" y="3"/>
            <a:ext cx="1981200" cy="1344868"/>
          </a:xfrm>
          <a:prstGeom prst="rect">
            <a:avLst/>
          </a:prstGeom>
        </p:spPr>
      </p:pic>
      <p:pic>
        <p:nvPicPr>
          <p:cNvPr id="22" name="Picture 2" descr="driving-food.jp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203871" y="3848816"/>
            <a:ext cx="2101957" cy="14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" descr="family meal                                                    001176C2footie                         BA9C5660: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143056" y="3886201"/>
            <a:ext cx="2103555" cy="1508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2"/>
          <p:cNvSpPr txBox="1">
            <a:spLocks noChangeArrowheads="1"/>
          </p:cNvSpPr>
          <p:nvPr/>
        </p:nvSpPr>
        <p:spPr bwMode="auto">
          <a:xfrm>
            <a:off x="1331640" y="5621222"/>
            <a:ext cx="15358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Slow </a:t>
            </a:r>
          </a:p>
        </p:txBody>
      </p:sp>
      <p:sp>
        <p:nvSpPr>
          <p:cNvPr id="26" name="TextBox 2"/>
          <p:cNvSpPr txBox="1">
            <a:spLocks noChangeArrowheads="1"/>
          </p:cNvSpPr>
          <p:nvPr/>
        </p:nvSpPr>
        <p:spPr bwMode="auto">
          <a:xfrm>
            <a:off x="6629223" y="5536884"/>
            <a:ext cx="15358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Fast </a:t>
            </a:r>
          </a:p>
        </p:txBody>
      </p:sp>
    </p:spTree>
    <p:extLst>
      <p:ext uri="{BB962C8B-B14F-4D97-AF65-F5344CB8AC3E}">
        <p14:creationId xmlns:p14="http://schemas.microsoft.com/office/powerpoint/2010/main" val="12423534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ChangeArrowheads="1"/>
          </p:cNvSpPr>
          <p:nvPr/>
        </p:nvSpPr>
        <p:spPr bwMode="auto">
          <a:xfrm>
            <a:off x="2339752" y="6351711"/>
            <a:ext cx="4608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Gill Sans" charset="0"/>
                <a:ea typeface="Gill Sans" charset="0"/>
                <a:cs typeface="Gill Sans" charset="0"/>
              </a:rPr>
              <a:t>Fragility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09" y="291098"/>
            <a:ext cx="4109975" cy="2582879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95536" y="2955394"/>
            <a:ext cx="37444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New Delhi, 2020</a:t>
            </a:r>
            <a:endParaRPr 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31" y="3387442"/>
            <a:ext cx="4057353" cy="24777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070" y="291098"/>
            <a:ext cx="3861386" cy="25759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473" y="3387442"/>
            <a:ext cx="3840991" cy="2468003"/>
          </a:xfrm>
          <a:prstGeom prst="rect">
            <a:avLst/>
          </a:prstGeom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932040" y="2946102"/>
            <a:ext cx="37444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Amazon, 2020</a:t>
            </a:r>
            <a:endParaRPr 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95536" y="5939988"/>
            <a:ext cx="37444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Bangkok, 2020</a:t>
            </a:r>
            <a:endParaRPr 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5076056" y="5907722"/>
            <a:ext cx="37444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UK, 2020</a:t>
            </a:r>
            <a:endParaRPr 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474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ChangeArrowheads="1"/>
          </p:cNvSpPr>
          <p:nvPr/>
        </p:nvSpPr>
        <p:spPr bwMode="auto">
          <a:xfrm>
            <a:off x="2267744" y="6351711"/>
            <a:ext cx="4608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Gill Sans" charset="0"/>
                <a:ea typeface="Gill Sans" charset="0"/>
                <a:cs typeface="Gill Sans" charset="0"/>
              </a:rPr>
              <a:t>Resilience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044" y="315671"/>
            <a:ext cx="3944412" cy="25372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044" y="3212976"/>
            <a:ext cx="3944412" cy="26642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5" y="3212976"/>
            <a:ext cx="3961751" cy="26642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01926"/>
            <a:ext cx="3960440" cy="2537157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67544" y="2852936"/>
            <a:ext cx="37444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 err="1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Neighbourliness</a:t>
            </a:r>
            <a:endParaRPr 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932040" y="2843644"/>
            <a:ext cx="37444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Home cooking</a:t>
            </a:r>
            <a:endParaRPr 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467544" y="5939988"/>
            <a:ext cx="37444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Networks</a:t>
            </a:r>
            <a:endParaRPr 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932040" y="5907722"/>
            <a:ext cx="37444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Growing (some of) your own</a:t>
            </a:r>
            <a:endParaRPr lang="en-US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7860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neapple glasses.ps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1676403"/>
            <a:ext cx="4114800" cy="3289300"/>
          </a:xfrm>
          <a:prstGeom prst="rect">
            <a:avLst/>
          </a:prstGeom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376935" y="6324600"/>
            <a:ext cx="54435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Gill Sans" charset="0"/>
              </a:rPr>
              <a:t>Seeing </a:t>
            </a:r>
            <a:r>
              <a:rPr lang="en-US" i="1" dirty="0">
                <a:latin typeface="Gill Sans" charset="0"/>
              </a:rPr>
              <a:t>through</a:t>
            </a:r>
            <a:r>
              <a:rPr lang="en-US" dirty="0">
                <a:latin typeface="Gill Sans" charset="0"/>
              </a:rPr>
              <a:t> food </a:t>
            </a:r>
          </a:p>
        </p:txBody>
      </p:sp>
    </p:spTree>
    <p:extLst>
      <p:ext uri="{BB962C8B-B14F-4D97-AF65-F5344CB8AC3E}">
        <p14:creationId xmlns:p14="http://schemas.microsoft.com/office/powerpoint/2010/main" val="6438855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TextBox 3"/>
          <p:cNvSpPr txBox="1">
            <a:spLocks noChangeArrowheads="1"/>
          </p:cNvSpPr>
          <p:nvPr/>
        </p:nvSpPr>
        <p:spPr bwMode="auto">
          <a:xfrm>
            <a:off x="1491209" y="6351711"/>
            <a:ext cx="61771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Gill Sans" charset="0"/>
                <a:ea typeface="Gill Sans" charset="0"/>
                <a:cs typeface="Gill Sans" charset="0"/>
              </a:rPr>
              <a:t>Food is life</a:t>
            </a:r>
            <a:endParaRPr lang="en-US" dirty="0">
              <a:latin typeface="Gill Sans" charset="0"/>
              <a:ea typeface="Gill Sans" charset="0"/>
              <a:cs typeface="Gill Sans" charset="0"/>
            </a:endParaRPr>
          </a:p>
        </p:txBody>
      </p:sp>
      <p:sp>
        <p:nvSpPr>
          <p:cNvPr id="105477" name="TextBox 2"/>
          <p:cNvSpPr txBox="1">
            <a:spLocks noChangeArrowheads="1"/>
          </p:cNvSpPr>
          <p:nvPr/>
        </p:nvSpPr>
        <p:spPr bwMode="auto">
          <a:xfrm>
            <a:off x="3959949" y="5363924"/>
            <a:ext cx="24842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rgbClr val="BFBFBF"/>
                </a:solidFill>
                <a:latin typeface="Gill Sans" charset="0"/>
                <a:ea typeface="Gill Sans" charset="0"/>
                <a:cs typeface="Gill Sans" charset="0"/>
              </a:rPr>
              <a:t>Havana, 2010</a:t>
            </a:r>
          </a:p>
        </p:txBody>
      </p:sp>
      <p:sp>
        <p:nvSpPr>
          <p:cNvPr id="105478" name="TextBox 2"/>
          <p:cNvSpPr txBox="1">
            <a:spLocks noChangeArrowheads="1"/>
          </p:cNvSpPr>
          <p:nvPr/>
        </p:nvSpPr>
        <p:spPr bwMode="auto">
          <a:xfrm>
            <a:off x="749426" y="5354632"/>
            <a:ext cx="23104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rgbClr val="BFBFBF"/>
                </a:solidFill>
                <a:latin typeface="Gill Sans" charset="0"/>
                <a:ea typeface="Gill Sans" charset="0"/>
                <a:cs typeface="Gill Sans" charset="0"/>
              </a:rPr>
              <a:t>London, 1940 </a:t>
            </a:r>
          </a:p>
        </p:txBody>
      </p:sp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6948264" y="5363924"/>
            <a:ext cx="254272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rgbClr val="BFBFBF"/>
                </a:solidFill>
                <a:latin typeface="Gill Sans" charset="0"/>
                <a:ea typeface="Gill Sans" charset="0"/>
                <a:cs typeface="Gill Sans" charset="0"/>
              </a:rPr>
              <a:t>Detroit, 2015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184244"/>
            <a:ext cx="3030243" cy="40356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5" y="1184244"/>
            <a:ext cx="2880320" cy="40356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184244"/>
            <a:ext cx="2886226" cy="4020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7961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1475656" y="6351711"/>
            <a:ext cx="64807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Gill Sans" charset="0"/>
                <a:ea typeface="Gill Sans" charset="0"/>
                <a:cs typeface="Gill Sans" charset="0"/>
              </a:rPr>
              <a:t>Identity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26" y="263195"/>
            <a:ext cx="4227566" cy="280831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295" y="3287530"/>
            <a:ext cx="4049177" cy="28057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622" y="263196"/>
            <a:ext cx="4034850" cy="28083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46" y="3287532"/>
            <a:ext cx="4208646" cy="280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6166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2" name="TextBox 10"/>
          <p:cNvSpPr txBox="1">
            <a:spLocks noChangeArrowheads="1"/>
          </p:cNvSpPr>
          <p:nvPr/>
        </p:nvSpPr>
        <p:spPr bwMode="auto">
          <a:xfrm>
            <a:off x="2555776" y="6351711"/>
            <a:ext cx="40117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Gill Sans" charset="0"/>
                <a:ea typeface="Gill Sans" charset="0"/>
                <a:cs typeface="Gill Sans" charset="0"/>
              </a:rPr>
              <a:t>Community</a:t>
            </a:r>
            <a:endParaRPr lang="en-US" dirty="0">
              <a:latin typeface="Gill Sans" charset="0"/>
              <a:ea typeface="Gill Sans" charset="0"/>
              <a:cs typeface="Gill Sans" charset="0"/>
            </a:endParaRP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4487147" y="2796168"/>
            <a:ext cx="46213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solidFill>
                  <a:srgbClr val="BFBFBF"/>
                </a:solidFill>
                <a:latin typeface="Gill Sans" charset="0"/>
                <a:ea typeface="Gill Sans" charset="0"/>
                <a:cs typeface="Gill Sans" charset="0"/>
              </a:rPr>
              <a:t>CSA – Angelic Organics, Chicago</a:t>
            </a:r>
          </a:p>
        </p:txBody>
      </p:sp>
      <p:pic>
        <p:nvPicPr>
          <p:cNvPr id="5" name="Picture 4" descr="farmer-john-cornfield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645" y="228002"/>
            <a:ext cx="3999820" cy="2619607"/>
          </a:xfrm>
          <a:prstGeom prst="rect">
            <a:avLst/>
          </a:prstGeom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827584" y="2804928"/>
            <a:ext cx="34563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 err="1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Wakulima</a:t>
            </a:r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 Market, Nairobi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07" y="228003"/>
            <a:ext cx="3801909" cy="261960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39" y="3238396"/>
            <a:ext cx="3810877" cy="2570107"/>
          </a:xfrm>
          <a:prstGeom prst="rect">
            <a:avLst/>
          </a:prstGeom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67544" y="5867980"/>
            <a:ext cx="34563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 err="1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Malasian</a:t>
            </a:r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 rice farmers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646" y="3238396"/>
            <a:ext cx="3989626" cy="2596380"/>
          </a:xfrm>
          <a:prstGeom prst="rect">
            <a:avLst/>
          </a:prstGeom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076056" y="5834776"/>
            <a:ext cx="34563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Food court</a:t>
            </a:r>
            <a:r>
              <a:rPr lang="en-US" sz="180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, Singapore</a:t>
            </a:r>
            <a:endParaRPr lang="en-US" sz="1800" dirty="0">
              <a:solidFill>
                <a:schemeClr val="tx1">
                  <a:lumMod val="75000"/>
                </a:schemeClr>
              </a:solidFill>
              <a:latin typeface="Gill Sans" charset="0"/>
              <a:ea typeface="Gill Sans" charset="0"/>
              <a:cs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8311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1979712" y="6351711"/>
            <a:ext cx="53285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Gill Sans" charset="0"/>
                <a:ea typeface="Gill Sans" charset="0"/>
                <a:cs typeface="Gill Sans" charset="0"/>
              </a:rPr>
              <a:t>Power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2" y="2060848"/>
            <a:ext cx="4573392" cy="30243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060848"/>
            <a:ext cx="4476746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993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ChangeArrowheads="1"/>
          </p:cNvSpPr>
          <p:nvPr/>
        </p:nvSpPr>
        <p:spPr bwMode="auto">
          <a:xfrm>
            <a:off x="1475656" y="6351711"/>
            <a:ext cx="58661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GB" dirty="0">
                <a:latin typeface="Gill Sans" charset="0"/>
                <a:ea typeface="Gill Sans" charset="0"/>
                <a:cs typeface="Gill Sans" charset="0"/>
              </a:rPr>
              <a:t>How to live?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46" y="146428"/>
            <a:ext cx="7569770" cy="5865568"/>
          </a:xfrm>
          <a:prstGeom prst="rect">
            <a:avLst/>
          </a:prstGeom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899592" y="6021288"/>
            <a:ext cx="55478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Peter Rubens – </a:t>
            </a:r>
            <a:r>
              <a:rPr lang="en-US" sz="1800" i="1" dirty="0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Paradise</a:t>
            </a:r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, 1616</a:t>
            </a:r>
          </a:p>
        </p:txBody>
      </p:sp>
    </p:spTree>
    <p:extLst>
      <p:ext uri="{BB962C8B-B14F-4D97-AF65-F5344CB8AC3E}">
        <p14:creationId xmlns:p14="http://schemas.microsoft.com/office/powerpoint/2010/main" val="3349169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98104" y="6351711"/>
            <a:ext cx="5410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Gill Sans" charset="0"/>
                <a:ea typeface="Gill Sans" charset="0"/>
                <a:cs typeface="Gill Sans" charset="0"/>
              </a:rPr>
              <a:t>A good society</a:t>
            </a:r>
            <a:endParaRPr lang="en-US" dirty="0"/>
          </a:p>
        </p:txBody>
      </p:sp>
      <p:pic>
        <p:nvPicPr>
          <p:cNvPr id="4" name="Picture 3" descr="Helen Meal 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1" y="188640"/>
            <a:ext cx="4485265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8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865" y="980728"/>
            <a:ext cx="3163311" cy="4680520"/>
          </a:xfrm>
          <a:prstGeom prst="rect">
            <a:avLst/>
          </a:prstGeom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907704" y="6351711"/>
            <a:ext cx="54435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>
                <a:latin typeface="Gill Sans" charset="0"/>
              </a:rPr>
              <a:t>carolynsteel.com</a:t>
            </a:r>
            <a:endParaRPr lang="en-US" dirty="0">
              <a:latin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670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841505" y="1092217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195736" y="6351711"/>
            <a:ext cx="46799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Gill Sans" charset="0"/>
                <a:ea typeface="Gill Sans" charset="0"/>
                <a:cs typeface="Gill Sans" charset="0"/>
              </a:rPr>
              <a:t>City 1.0</a:t>
            </a:r>
          </a:p>
        </p:txBody>
      </p:sp>
      <p:pic>
        <p:nvPicPr>
          <p:cNvPr id="5" name="Picture 4" descr="ur map colour light.ps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1798" y="260648"/>
            <a:ext cx="5920522" cy="5544616"/>
          </a:xfrm>
          <a:prstGeom prst="rect">
            <a:avLst/>
          </a:prstGeom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764257" y="5805264"/>
            <a:ext cx="46799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rgbClr val="BFBFBF"/>
                </a:solidFill>
                <a:latin typeface="Gill Sans" charset="0"/>
                <a:ea typeface="Gill Sans" charset="0"/>
                <a:cs typeface="Gill Sans" charset="0"/>
              </a:rPr>
              <a:t>Ur, 2000 BCE</a:t>
            </a:r>
          </a:p>
        </p:txBody>
      </p:sp>
    </p:spTree>
    <p:extLst>
      <p:ext uri="{BB962C8B-B14F-4D97-AF65-F5344CB8AC3E}">
        <p14:creationId xmlns:p14="http://schemas.microsoft.com/office/powerpoint/2010/main" val="1884669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2167235" y="6351711"/>
            <a:ext cx="49970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Gill Sans" charset="0"/>
              </a:rPr>
              <a:t>Urban paradox</a:t>
            </a:r>
          </a:p>
        </p:txBody>
      </p:sp>
      <p:pic>
        <p:nvPicPr>
          <p:cNvPr id="40964" name="Picture 4" descr="Mato Grosso small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1439" y="1900164"/>
            <a:ext cx="4552565" cy="282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331640" y="4842084"/>
            <a:ext cx="18859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London</a:t>
            </a:r>
            <a:endParaRPr lang="en-US" sz="1800" dirty="0">
              <a:solidFill>
                <a:schemeClr val="tx1">
                  <a:lumMod val="75000"/>
                </a:schemeClr>
              </a:solidFill>
              <a:latin typeface="Gill Sans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846389" y="4797152"/>
            <a:ext cx="26860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Mato Grosso, Brazil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1900164"/>
            <a:ext cx="4591435" cy="282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84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411760" y="6351711"/>
            <a:ext cx="42484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  <a:latin typeface="Gill Sans" charset="0"/>
              </a:rPr>
              <a:t>Shock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97" y="262577"/>
            <a:ext cx="7915643" cy="5830719"/>
          </a:xfrm>
          <a:prstGeom prst="rect">
            <a:avLst/>
          </a:prstGeom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755576" y="6156012"/>
            <a:ext cx="61926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</a:rPr>
              <a:t>London supermarket, 2020</a:t>
            </a:r>
          </a:p>
        </p:txBody>
      </p:sp>
    </p:spTree>
    <p:extLst>
      <p:ext uri="{BB962C8B-B14F-4D97-AF65-F5344CB8AC3E}">
        <p14:creationId xmlns:p14="http://schemas.microsoft.com/office/powerpoint/2010/main" val="668333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2411760" y="6351711"/>
            <a:ext cx="43924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Gill Sans" charset="0"/>
                <a:ea typeface="Gill Sans" charset="0"/>
                <a:cs typeface="Gill Sans" charset="0"/>
              </a:rPr>
              <a:t>Who produces? </a:t>
            </a:r>
            <a:endParaRPr lang="en-US" dirty="0">
              <a:latin typeface="Gill Sans" charset="0"/>
              <a:ea typeface="Gill Sans" charset="0"/>
              <a:cs typeface="Gill Sans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27584" y="5517232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2000" i="1" dirty="0" err="1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Pasi</a:t>
            </a:r>
            <a:r>
              <a:rPr lang="en-GB" sz="2000" i="1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 </a:t>
            </a:r>
            <a:r>
              <a:rPr lang="en-GB" sz="2000" i="1" dirty="0" err="1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Vainakka</a:t>
            </a:r>
            <a:r>
              <a:rPr lang="en-GB" sz="2000" i="1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 – Solar Foods </a:t>
            </a:r>
            <a:endParaRPr lang="en-GB" sz="2000" dirty="0">
              <a:solidFill>
                <a:schemeClr val="tx1">
                  <a:lumMod val="75000"/>
                </a:schemeClr>
              </a:solidFill>
              <a:effectLst/>
              <a:latin typeface="Gill Sans" charset="0"/>
              <a:ea typeface="Gill Sans" charset="0"/>
              <a:cs typeface="Gill Sans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24744"/>
            <a:ext cx="2880320" cy="43204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599" y="1124744"/>
            <a:ext cx="2986777" cy="424554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788024" y="5517232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2000" i="1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Smallholder farmer, Indonesia</a:t>
            </a:r>
            <a:endParaRPr lang="en-GB" sz="2000" dirty="0">
              <a:solidFill>
                <a:schemeClr val="tx1">
                  <a:lumMod val="75000"/>
                </a:schemeClr>
              </a:solidFill>
              <a:effectLst/>
              <a:latin typeface="Gill Sans" charset="0"/>
              <a:ea typeface="Gill Sans" charset="0"/>
              <a:cs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65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1547664" y="6320135"/>
            <a:ext cx="5867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Gill Sans" charset="0"/>
                <a:ea typeface="Gill Sans" charset="0"/>
                <a:cs typeface="Gill Sans" charset="0"/>
              </a:rPr>
              <a:t> </a:t>
            </a:r>
            <a:r>
              <a:rPr lang="en-US">
                <a:latin typeface="Gill Sans" charset="0"/>
                <a:ea typeface="Gill Sans" charset="0"/>
                <a:cs typeface="Gill Sans" charset="0"/>
              </a:rPr>
              <a:t>Who controls? </a:t>
            </a:r>
            <a:endParaRPr lang="en-US" dirty="0">
              <a:latin typeface="Gill Sans" charset="0"/>
              <a:ea typeface="Gill Sans" charset="0"/>
              <a:cs typeface="Gill Sans" charset="0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-1188640" y="5566033"/>
            <a:ext cx="5867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 err="1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Ramesseum</a:t>
            </a:r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, Thebes, 13</a:t>
            </a:r>
            <a:r>
              <a:rPr lang="en-US" sz="1800" baseline="300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th</a:t>
            </a:r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C. BCE</a:t>
            </a:r>
          </a:p>
        </p:txBody>
      </p:sp>
      <p:pic>
        <p:nvPicPr>
          <p:cNvPr id="9" name="Picture 8" descr="ramesse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052736"/>
            <a:ext cx="3170874" cy="4370220"/>
          </a:xfrm>
          <a:prstGeom prst="rect">
            <a:avLst/>
          </a:prstGeom>
        </p:spPr>
      </p:pic>
      <p:pic>
        <p:nvPicPr>
          <p:cNvPr id="10" name="Picture 9" descr="Chicago union stockyard 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880" y="2100559"/>
            <a:ext cx="5466260" cy="3322397"/>
          </a:xfrm>
          <a:prstGeom prst="rect">
            <a:avLst/>
          </a:prstGeom>
        </p:spPr>
      </p:pic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4644008" y="5550595"/>
            <a:ext cx="76698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Gill Sans" charset="0"/>
                <a:ea typeface="Gill Sans" charset="0"/>
                <a:cs typeface="Gill Sans" charset="0"/>
              </a:rPr>
              <a:t>Chicago Union Stockyards, 1880</a:t>
            </a:r>
          </a:p>
        </p:txBody>
      </p:sp>
    </p:spTree>
    <p:extLst>
      <p:ext uri="{BB962C8B-B14F-4D97-AF65-F5344CB8AC3E}">
        <p14:creationId xmlns:p14="http://schemas.microsoft.com/office/powerpoint/2010/main" val="1128080789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25245</TotalTime>
  <Words>413</Words>
  <Application>Microsoft Macintosh PowerPoint</Application>
  <PresentationFormat>Affichage à l'écran (4:3)</PresentationFormat>
  <Paragraphs>139</Paragraphs>
  <Slides>41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46" baseType="lpstr">
      <vt:lpstr>ＭＳ Ｐゴシック</vt:lpstr>
      <vt:lpstr>Gill Sans</vt:lpstr>
      <vt:lpstr>Gill Sans MT</vt:lpstr>
      <vt:lpstr>Times</vt:lpstr>
      <vt:lpstr>Blank Presentation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Carolyn Steel</dc:creator>
  <cp:lastModifiedBy>Damien Conaré</cp:lastModifiedBy>
  <cp:revision>959</cp:revision>
  <dcterms:created xsi:type="dcterms:W3CDTF">2018-10-05T13:06:36Z</dcterms:created>
  <dcterms:modified xsi:type="dcterms:W3CDTF">2021-02-12T14:23:13Z</dcterms:modified>
</cp:coreProperties>
</file>