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1"/>
    <p:sldMasterId id="2147483648" r:id="rId2"/>
    <p:sldMasterId id="2147483655" r:id="rId3"/>
    <p:sldMasterId id="2147483874" r:id="rId4"/>
    <p:sldMasterId id="2147483889" r:id="rId5"/>
    <p:sldMasterId id="2147483901" r:id="rId6"/>
  </p:sldMasterIdLst>
  <p:notesMasterIdLst>
    <p:notesMasterId r:id="rId66"/>
  </p:notesMasterIdLst>
  <p:handoutMasterIdLst>
    <p:handoutMasterId r:id="rId67"/>
  </p:handoutMasterIdLst>
  <p:sldIdLst>
    <p:sldId id="1054" r:id="rId7"/>
    <p:sldId id="290" r:id="rId8"/>
    <p:sldId id="407" r:id="rId9"/>
    <p:sldId id="1055" r:id="rId10"/>
    <p:sldId id="1057" r:id="rId11"/>
    <p:sldId id="1165" r:id="rId12"/>
    <p:sldId id="256" r:id="rId13"/>
    <p:sldId id="282" r:id="rId14"/>
    <p:sldId id="1067" r:id="rId15"/>
    <p:sldId id="1043" r:id="rId16"/>
    <p:sldId id="409" r:id="rId17"/>
    <p:sldId id="362" r:id="rId18"/>
    <p:sldId id="1171" r:id="rId19"/>
    <p:sldId id="1172" r:id="rId20"/>
    <p:sldId id="505" r:id="rId21"/>
    <p:sldId id="444" r:id="rId22"/>
    <p:sldId id="1063" r:id="rId23"/>
    <p:sldId id="368" r:id="rId24"/>
    <p:sldId id="369" r:id="rId25"/>
    <p:sldId id="1075" r:id="rId26"/>
    <p:sldId id="1073" r:id="rId27"/>
    <p:sldId id="1044" r:id="rId28"/>
    <p:sldId id="316" r:id="rId29"/>
    <p:sldId id="1072" r:id="rId30"/>
    <p:sldId id="1062" r:id="rId31"/>
    <p:sldId id="1173" r:id="rId32"/>
    <p:sldId id="1066" r:id="rId33"/>
    <p:sldId id="445" r:id="rId34"/>
    <p:sldId id="512" r:id="rId35"/>
    <p:sldId id="1160" r:id="rId36"/>
    <p:sldId id="1162" r:id="rId37"/>
    <p:sldId id="1069" r:id="rId38"/>
    <p:sldId id="431" r:id="rId39"/>
    <p:sldId id="513" r:id="rId40"/>
    <p:sldId id="514" r:id="rId41"/>
    <p:sldId id="515" r:id="rId42"/>
    <p:sldId id="432" r:id="rId43"/>
    <p:sldId id="433" r:id="rId44"/>
    <p:sldId id="516" r:id="rId45"/>
    <p:sldId id="517" r:id="rId46"/>
    <p:sldId id="518" r:id="rId47"/>
    <p:sldId id="519" r:id="rId48"/>
    <p:sldId id="520" r:id="rId49"/>
    <p:sldId id="333" r:id="rId50"/>
    <p:sldId id="521" r:id="rId51"/>
    <p:sldId id="1042" r:id="rId52"/>
    <p:sldId id="1051" r:id="rId53"/>
    <p:sldId id="1049" r:id="rId54"/>
    <p:sldId id="1052" r:id="rId55"/>
    <p:sldId id="971" r:id="rId56"/>
    <p:sldId id="1068" r:id="rId57"/>
    <p:sldId id="1061" r:id="rId58"/>
    <p:sldId id="1059" r:id="rId59"/>
    <p:sldId id="1060" r:id="rId60"/>
    <p:sldId id="1045" r:id="rId61"/>
    <p:sldId id="1046" r:id="rId62"/>
    <p:sldId id="1174" r:id="rId63"/>
    <p:sldId id="308" r:id="rId64"/>
    <p:sldId id="313" r:id="rId65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521415D9-36F7-43E2-AB2F-B90AF26B5E84}">
      <p14:sectionLst xmlns:p14="http://schemas.microsoft.com/office/powerpoint/2010/main">
        <p14:section name="Section par défaut" id="{EF4B815A-9454-DE4D-85EE-71116E95AC86}">
          <p14:sldIdLst>
            <p14:sldId id="1054"/>
            <p14:sldId id="290"/>
            <p14:sldId id="407"/>
            <p14:sldId id="1055"/>
            <p14:sldId id="1057"/>
            <p14:sldId id="1165"/>
            <p14:sldId id="256"/>
            <p14:sldId id="282"/>
            <p14:sldId id="1067"/>
            <p14:sldId id="1043"/>
            <p14:sldId id="409"/>
            <p14:sldId id="362"/>
            <p14:sldId id="1171"/>
            <p14:sldId id="1172"/>
            <p14:sldId id="505"/>
            <p14:sldId id="444"/>
            <p14:sldId id="1063"/>
            <p14:sldId id="368"/>
            <p14:sldId id="369"/>
            <p14:sldId id="1075"/>
            <p14:sldId id="1073"/>
            <p14:sldId id="1044"/>
            <p14:sldId id="316"/>
            <p14:sldId id="1072"/>
            <p14:sldId id="1062"/>
          </p14:sldIdLst>
        </p14:section>
        <p14:section name="La démarche de modélisation" id="{1527F036-CD80-8F42-ADE4-8F1E01237907}">
          <p14:sldIdLst>
            <p14:sldId id="1173"/>
            <p14:sldId id="1066"/>
            <p14:sldId id="445"/>
            <p14:sldId id="512"/>
            <p14:sldId id="1160"/>
            <p14:sldId id="1162"/>
            <p14:sldId id="1069"/>
            <p14:sldId id="431"/>
            <p14:sldId id="513"/>
            <p14:sldId id="514"/>
            <p14:sldId id="515"/>
            <p14:sldId id="432"/>
            <p14:sldId id="433"/>
            <p14:sldId id="516"/>
            <p14:sldId id="517"/>
            <p14:sldId id="518"/>
            <p14:sldId id="519"/>
            <p14:sldId id="520"/>
            <p14:sldId id="333"/>
            <p14:sldId id="521"/>
            <p14:sldId id="1042"/>
            <p14:sldId id="1051"/>
            <p14:sldId id="1049"/>
            <p14:sldId id="1052"/>
            <p14:sldId id="971"/>
            <p14:sldId id="1068"/>
            <p14:sldId id="1061"/>
            <p14:sldId id="1059"/>
            <p14:sldId id="1060"/>
            <p14:sldId id="1045"/>
            <p14:sldId id="1046"/>
            <p14:sldId id="1174"/>
            <p14:sldId id="308"/>
            <p14:sldId id="3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867">
          <p15:clr>
            <a:srgbClr val="A4A3A4"/>
          </p15:clr>
        </p15:guide>
        <p15:guide id="2" orient="horz" pos="3901">
          <p15:clr>
            <a:srgbClr val="A4A3A4"/>
          </p15:clr>
        </p15:guide>
        <p15:guide id="3" pos="3076">
          <p15:clr>
            <a:srgbClr val="A4A3A4"/>
          </p15:clr>
        </p15:guide>
        <p15:guide id="4" pos="27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1E31"/>
    <a:srgbClr val="845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527"/>
    <p:restoredTop sz="93944"/>
  </p:normalViewPr>
  <p:slideViewPr>
    <p:cSldViewPr snapToGrid="0" snapToObjects="1">
      <p:cViewPr varScale="1">
        <p:scale>
          <a:sx n="116" d="100"/>
          <a:sy n="116" d="100"/>
        </p:scale>
        <p:origin x="432" y="176"/>
      </p:cViewPr>
      <p:guideLst>
        <p:guide orient="horz" pos="867"/>
        <p:guide orient="horz" pos="3901"/>
        <p:guide pos="3076"/>
        <p:guide pos="277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presProps" Target="presProps.xml"/><Relationship Id="rId7" Type="http://schemas.openxmlformats.org/officeDocument/2006/relationships/slide" Target="slides/slide1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1B7246D-656A-3345-8AB3-CAD9ADA5C8EF}" type="datetimeFigureOut">
              <a:rPr lang="en-US"/>
              <a:pPr>
                <a:defRPr/>
              </a:pPr>
              <a:t>10/27/23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DC3ECBC-4CB0-4D46-8A91-D89CF0BDE915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865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47EDABF-127B-4840-BA15-5FA96FAE4364}" type="datetimeFigureOut">
              <a:rPr lang="fr-FR"/>
              <a:pPr>
                <a:defRPr/>
              </a:pPr>
              <a:t>27/10/2023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  <a:endParaRPr lang="en-GB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64F6FD7-5A0C-9340-83AE-375FAFEBD42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55653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4F6FD7-5A0C-9340-83AE-375FAFEBD420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5367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7">
            <a:extLst>
              <a:ext uri="{FF2B5EF4-FFF2-40B4-BE49-F238E27FC236}">
                <a16:creationId xmlns:a16="http://schemas.microsoft.com/office/drawing/2014/main" id="{6A443BEA-489B-2983-507C-1AFCBDEFAB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50060C1-BA69-E748-8EE0-100223C73230}" type="slidenum">
              <a:rPr lang="fr-FR" altLang="fr-FR"/>
              <a:pPr>
                <a:spcBef>
                  <a:spcPct val="0"/>
                </a:spcBef>
              </a:pPr>
              <a:t>18</a:t>
            </a:fld>
            <a:endParaRPr lang="fr-FR" altLang="fr-FR"/>
          </a:p>
        </p:txBody>
      </p:sp>
      <p:sp>
        <p:nvSpPr>
          <p:cNvPr id="105474" name="Rectangle 2">
            <a:extLst>
              <a:ext uri="{FF2B5EF4-FFF2-40B4-BE49-F238E27FC236}">
                <a16:creationId xmlns:a16="http://schemas.microsoft.com/office/drawing/2014/main" id="{5524BF78-772A-10B0-15B9-5C5A0AFAAD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id="{449EFFE4-9846-F818-EAFE-9C7CE5693B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7">
            <a:extLst>
              <a:ext uri="{FF2B5EF4-FFF2-40B4-BE49-F238E27FC236}">
                <a16:creationId xmlns:a16="http://schemas.microsoft.com/office/drawing/2014/main" id="{866C8EDA-DFC1-3362-837A-522C71561B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AADEF76-D804-8745-A5DB-3EA5AB1746D8}" type="slidenum">
              <a:rPr lang="fr-FR" altLang="fr-FR"/>
              <a:pPr>
                <a:spcBef>
                  <a:spcPct val="0"/>
                </a:spcBef>
              </a:pPr>
              <a:t>19</a:t>
            </a:fld>
            <a:endParaRPr lang="fr-FR" altLang="fr-FR"/>
          </a:p>
        </p:txBody>
      </p:sp>
      <p:sp>
        <p:nvSpPr>
          <p:cNvPr id="107522" name="Rectangle 2">
            <a:extLst>
              <a:ext uri="{FF2B5EF4-FFF2-40B4-BE49-F238E27FC236}">
                <a16:creationId xmlns:a16="http://schemas.microsoft.com/office/drawing/2014/main" id="{D4B199F3-F690-76C7-B839-E32AB8AD6B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27125" y="711200"/>
            <a:ext cx="4605338" cy="34544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EC23C244-FD65-2646-2A2A-ACBDF9F580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68800"/>
            <a:ext cx="5029200" cy="4064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4F6FD7-5A0C-9340-83AE-375FAFEBD420}" type="slidenum">
              <a:rPr lang="en-GB" smtClean="0"/>
              <a:pPr>
                <a:defRPr/>
              </a:pPr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18473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TYFA n’est pas opérant. Mais s’il n’existait pas, il manquerait quelque chose.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4F6FD7-5A0C-9340-83AE-375FAFEBD420}" type="slidenum">
              <a:rPr lang="en-GB" smtClean="0"/>
              <a:pPr>
                <a:defRPr/>
              </a:pPr>
              <a:t>57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0850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9"/>
          <p:cNvCxnSpPr/>
          <p:nvPr userDrawn="1"/>
        </p:nvCxnSpPr>
        <p:spPr>
          <a:xfrm>
            <a:off x="338138" y="3994150"/>
            <a:ext cx="8507412" cy="39688"/>
          </a:xfrm>
          <a:prstGeom prst="line">
            <a:avLst/>
          </a:prstGeom>
          <a:ln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37681" y="1884122"/>
            <a:ext cx="8508095" cy="1470025"/>
          </a:xfrm>
          <a:prstGeom prst="rect">
            <a:avLst/>
          </a:prstGeom>
        </p:spPr>
        <p:txBody>
          <a:bodyPr/>
          <a:lstStyle>
            <a:lvl1pPr>
              <a:defRPr b="0" i="0" baseline="0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337681" y="4201775"/>
            <a:ext cx="8508095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500" baseline="0">
                <a:solidFill>
                  <a:srgbClr val="FFFFFF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1"/>
          </p:nvPr>
        </p:nvSpPr>
        <p:spPr>
          <a:xfrm>
            <a:off x="337681" y="6413786"/>
            <a:ext cx="2432050" cy="30638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00">
                <a:solidFill>
                  <a:srgbClr val="4B504D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553153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ête et pied d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2"/>
          <p:cNvSpPr>
            <a:spLocks noGrp="1"/>
          </p:cNvSpPr>
          <p:nvPr>
            <p:ph type="body" sz="quarter" idx="11"/>
          </p:nvPr>
        </p:nvSpPr>
        <p:spPr>
          <a:xfrm>
            <a:off x="1839109" y="324240"/>
            <a:ext cx="7132618" cy="610345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2400" kern="1200" baseline="0">
                <a:solidFill>
                  <a:schemeClr val="bg1"/>
                </a:solidFill>
                <a:latin typeface="Helvetica Light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20"/>
          <p:cNvSpPr>
            <a:spLocks noGrp="1"/>
          </p:cNvSpPr>
          <p:nvPr>
            <p:ph type="body" sz="quarter" idx="12"/>
          </p:nvPr>
        </p:nvSpPr>
        <p:spPr>
          <a:xfrm>
            <a:off x="337681" y="6413786"/>
            <a:ext cx="2432050" cy="30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>
                <a:solidFill>
                  <a:srgbClr val="4B504D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953372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UMR Agronomie grignon – 12 mars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905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9D9FC1F-5E3A-5F47-847F-6217BA1437CB}" type="datetimeFigureOut">
              <a:rPr lang="fr-FR" smtClean="0"/>
              <a:t>27/10/2023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B3012-EB61-6D4A-843A-02D7DED689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59432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093788"/>
            <a:ext cx="9144000" cy="5086350"/>
          </a:xfrm>
          <a:prstGeom prst="rect">
            <a:avLst/>
          </a:prstGeom>
          <a:solidFill>
            <a:srgbClr val="E51E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endParaRPr lang="en-GB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TextBox 7"/>
          <p:cNvSpPr txBox="1"/>
          <p:nvPr userDrawn="1"/>
        </p:nvSpPr>
        <p:spPr>
          <a:xfrm>
            <a:off x="0" y="5703888"/>
            <a:ext cx="9144000" cy="292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00" spc="100" dirty="0">
                <a:solidFill>
                  <a:schemeClr val="bg1"/>
                </a:solidFill>
                <a:latin typeface="Helvetica"/>
                <a:ea typeface="+mn-ea"/>
                <a:cs typeface="Helvetica"/>
              </a:rPr>
              <a:t>IDDRI.ORG</a:t>
            </a:r>
          </a:p>
        </p:txBody>
      </p:sp>
      <p:sp>
        <p:nvSpPr>
          <p:cNvPr id="5" name="TextBox 10"/>
          <p:cNvSpPr txBox="1"/>
          <p:nvPr userDrawn="1"/>
        </p:nvSpPr>
        <p:spPr>
          <a:xfrm>
            <a:off x="0" y="2630488"/>
            <a:ext cx="9144000" cy="1054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pc="100" dirty="0">
                <a:solidFill>
                  <a:schemeClr val="bg2"/>
                </a:solidFill>
                <a:latin typeface="Helvetica"/>
                <a:ea typeface="+mn-ea"/>
                <a:cs typeface="Helvetica"/>
              </a:rPr>
              <a:t>CONTACT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1" y="3114325"/>
            <a:ext cx="9144000" cy="901009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8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0941371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age de text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08318" y="1085850"/>
            <a:ext cx="8573745" cy="5080000"/>
          </a:xfrm>
          <a:prstGeom prst="rect">
            <a:avLst/>
          </a:prstGeom>
        </p:spPr>
        <p:txBody>
          <a:bodyPr vert="horz" numCol="1" spcCol="360000"/>
          <a:lstStyle>
            <a:lvl1pPr marL="285750" indent="-285750">
              <a:lnSpc>
                <a:spcPct val="110000"/>
              </a:lnSpc>
              <a:buClr>
                <a:schemeClr val="accent1"/>
              </a:buClr>
              <a:buSzPct val="90000"/>
              <a:buFont typeface="Wingdings" charset="2"/>
              <a:buChar char="§"/>
              <a:defRPr sz="2400">
                <a:solidFill>
                  <a:srgbClr val="4B504D"/>
                </a:solidFill>
                <a:latin typeface="Helvetica"/>
                <a:cs typeface="Helvetica"/>
              </a:defRPr>
            </a:lvl1pPr>
            <a:lvl2pPr marL="742950" indent="-285750">
              <a:buFont typeface="Arial" panose="020B0604020202020204" pitchFamily="34" charset="0"/>
              <a:buChar char="•"/>
              <a:defRPr sz="2000">
                <a:solidFill>
                  <a:srgbClr val="4B504D"/>
                </a:solidFill>
                <a:latin typeface="Helvetica"/>
                <a:cs typeface="Helvetica"/>
              </a:defRPr>
            </a:lvl2pPr>
            <a:lvl3pPr marL="914400" indent="0">
              <a:buNone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3pPr>
            <a:lvl4pPr marL="1371600" indent="0">
              <a:buNone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4pPr>
            <a:lvl5pPr marL="1828800" indent="0">
              <a:buNone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5pPr>
          </a:lstStyle>
          <a:p>
            <a:pPr lvl="0"/>
            <a:r>
              <a:rPr lang="it-IT" dirty="0" err="1"/>
              <a:t>Dumque</a:t>
            </a:r>
            <a:r>
              <a:rPr lang="it-IT" dirty="0"/>
              <a:t> </a:t>
            </a:r>
            <a:r>
              <a:rPr lang="it-IT" dirty="0" err="1"/>
              <a:t>ibi</a:t>
            </a:r>
            <a:r>
              <a:rPr lang="it-IT" dirty="0"/>
              <a:t> </a:t>
            </a:r>
            <a:r>
              <a:rPr lang="it-IT" dirty="0" err="1"/>
              <a:t>diu</a:t>
            </a:r>
            <a:r>
              <a:rPr lang="it-IT" dirty="0"/>
              <a:t> </a:t>
            </a:r>
            <a:r>
              <a:rPr lang="it-IT" dirty="0" err="1"/>
              <a:t>moratur</a:t>
            </a:r>
            <a:r>
              <a:rPr lang="it-IT" dirty="0"/>
              <a:t> </a:t>
            </a:r>
            <a:r>
              <a:rPr lang="it-IT" dirty="0" err="1"/>
              <a:t>commeatus</a:t>
            </a:r>
            <a:r>
              <a:rPr lang="it-IT" dirty="0"/>
              <a:t> </a:t>
            </a:r>
            <a:r>
              <a:rPr lang="it-IT" dirty="0" err="1"/>
              <a:t>opperiens</a:t>
            </a:r>
            <a:r>
              <a:rPr lang="it-IT" dirty="0"/>
              <a:t>, quorum </a:t>
            </a:r>
            <a:r>
              <a:rPr lang="it-IT" dirty="0" err="1"/>
              <a:t>translationem</a:t>
            </a:r>
            <a:r>
              <a:rPr lang="it-IT" dirty="0"/>
              <a:t> ex Aquitania verni </a:t>
            </a:r>
            <a:r>
              <a:rPr lang="it-IT" dirty="0" err="1"/>
              <a:t>imbres</a:t>
            </a:r>
            <a:r>
              <a:rPr lang="it-IT" dirty="0"/>
              <a:t> solito </a:t>
            </a:r>
            <a:r>
              <a:rPr lang="it-IT" dirty="0" err="1"/>
              <a:t>crebriores</a:t>
            </a:r>
            <a:r>
              <a:rPr lang="it-IT" dirty="0"/>
              <a:t> </a:t>
            </a:r>
            <a:r>
              <a:rPr lang="it-IT" dirty="0" err="1"/>
              <a:t>prohibebant</a:t>
            </a:r>
            <a:r>
              <a:rPr lang="it-IT" dirty="0"/>
              <a:t> </a:t>
            </a:r>
            <a:r>
              <a:rPr lang="it-IT" dirty="0" err="1"/>
              <a:t>auctique</a:t>
            </a:r>
            <a:r>
              <a:rPr lang="it-IT" dirty="0"/>
              <a:t> </a:t>
            </a:r>
            <a:r>
              <a:rPr lang="it-IT" dirty="0" err="1"/>
              <a:t>torrentes</a:t>
            </a:r>
            <a:r>
              <a:rPr lang="it-IT" dirty="0"/>
              <a:t>, </a:t>
            </a:r>
            <a:r>
              <a:rPr lang="it-IT" dirty="0" err="1"/>
              <a:t>Herculanus</a:t>
            </a:r>
            <a:r>
              <a:rPr lang="it-IT" dirty="0"/>
              <a:t> </a:t>
            </a:r>
            <a:r>
              <a:rPr lang="it-IT" dirty="0" err="1"/>
              <a:t>advenit</a:t>
            </a:r>
            <a:r>
              <a:rPr lang="it-IT" dirty="0"/>
              <a:t> </a:t>
            </a:r>
            <a:r>
              <a:rPr lang="it-IT" dirty="0" err="1"/>
              <a:t>protector</a:t>
            </a:r>
            <a:r>
              <a:rPr lang="it-IT" dirty="0"/>
              <a:t> </a:t>
            </a:r>
            <a:r>
              <a:rPr lang="it-IT" dirty="0" err="1"/>
              <a:t>domesticus</a:t>
            </a:r>
            <a:r>
              <a:rPr lang="it-IT" dirty="0"/>
              <a:t>, </a:t>
            </a:r>
            <a:r>
              <a:rPr lang="it-IT" dirty="0" err="1"/>
              <a:t>Hermogenis</a:t>
            </a:r>
            <a:r>
              <a:rPr lang="it-IT" dirty="0"/>
              <a:t> ex </a:t>
            </a:r>
            <a:r>
              <a:rPr lang="it-IT" dirty="0" err="1"/>
              <a:t>magistro</a:t>
            </a:r>
            <a:r>
              <a:rPr lang="it-IT" dirty="0"/>
              <a:t> </a:t>
            </a:r>
            <a:r>
              <a:rPr lang="it-IT" dirty="0" err="1"/>
              <a:t>equitum</a:t>
            </a:r>
            <a:r>
              <a:rPr lang="it-IT" dirty="0"/>
              <a:t> </a:t>
            </a:r>
            <a:r>
              <a:rPr lang="it-IT" dirty="0" err="1"/>
              <a:t>filius</a:t>
            </a:r>
            <a:r>
              <a:rPr lang="it-IT" dirty="0"/>
              <a:t>, </a:t>
            </a:r>
            <a:r>
              <a:rPr lang="it-IT" dirty="0" err="1"/>
              <a:t>apud</a:t>
            </a:r>
            <a:r>
              <a:rPr lang="it-IT" dirty="0"/>
              <a:t> </a:t>
            </a:r>
            <a:r>
              <a:rPr lang="it-IT" dirty="0" err="1"/>
              <a:t>Constantinopolim</a:t>
            </a:r>
            <a:r>
              <a:rPr lang="it-IT" dirty="0"/>
              <a:t>, ut </a:t>
            </a:r>
            <a:r>
              <a:rPr lang="it-IT" dirty="0" err="1"/>
              <a:t>supra</a:t>
            </a:r>
            <a:r>
              <a:rPr lang="it-IT" dirty="0"/>
              <a:t> </a:t>
            </a:r>
            <a:r>
              <a:rPr lang="it-IT" dirty="0" err="1"/>
              <a:t>rettulimus</a:t>
            </a:r>
            <a:r>
              <a:rPr lang="it-IT" dirty="0"/>
              <a:t>, </a:t>
            </a:r>
            <a:r>
              <a:rPr lang="it-IT" dirty="0" err="1"/>
              <a:t>populari</a:t>
            </a:r>
            <a:r>
              <a:rPr lang="it-IT" dirty="0"/>
              <a:t> quondam </a:t>
            </a:r>
            <a:r>
              <a:rPr lang="it-IT" dirty="0" err="1"/>
              <a:t>turbela</a:t>
            </a:r>
            <a:r>
              <a:rPr lang="it-IT" dirty="0"/>
              <a:t> </a:t>
            </a:r>
            <a:r>
              <a:rPr lang="it-IT" dirty="0" err="1"/>
              <a:t>discerpti</a:t>
            </a:r>
            <a:r>
              <a:rPr lang="it-IT" dirty="0"/>
              <a:t>. </a:t>
            </a:r>
          </a:p>
          <a:p>
            <a:pPr lvl="1"/>
            <a:r>
              <a:rPr lang="it-IT" dirty="0"/>
              <a:t>Dsqn,:;</a:t>
            </a:r>
          </a:p>
          <a:p>
            <a:pPr lvl="1"/>
            <a:r>
              <a:rPr lang="it-IT" dirty="0"/>
              <a:t>N,;fn;q,sf,n;</a:t>
            </a:r>
          </a:p>
          <a:p>
            <a:pPr lvl="0"/>
            <a:r>
              <a:rPr lang="it-IT" dirty="0"/>
              <a:t>Nf;,qnf;qn;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sz="quarter" idx="11" hasCustomPrompt="1"/>
          </p:nvPr>
        </p:nvSpPr>
        <p:spPr>
          <a:xfrm>
            <a:off x="1839109" y="288925"/>
            <a:ext cx="6993561" cy="361950"/>
          </a:xfrm>
          <a:prstGeom prst="rect">
            <a:avLst/>
          </a:prstGeom>
        </p:spPr>
        <p:txBody>
          <a:bodyPr vert="horz" anchor="ctr" anchorCtr="0"/>
          <a:lstStyle>
            <a:lvl1pPr marL="0" indent="0" algn="r">
              <a:buNone/>
              <a:defRPr sz="2800" kern="1200" baseline="0">
                <a:solidFill>
                  <a:schemeClr val="bg1"/>
                </a:solidFill>
                <a:latin typeface="Helvetica Light"/>
              </a:defRPr>
            </a:lvl1pPr>
          </a:lstStyle>
          <a:p>
            <a:pPr lvl="0"/>
            <a:r>
              <a:rPr lang="fr-FR" dirty="0"/>
              <a:t>Titre de la </a:t>
            </a:r>
            <a:r>
              <a:rPr lang="fr-FR" dirty="0" err="1"/>
              <a:t>slide</a:t>
            </a:r>
            <a:endParaRPr lang="fr-FR" dirty="0"/>
          </a:p>
        </p:txBody>
      </p:sp>
      <p:sp>
        <p:nvSpPr>
          <p:cNvPr id="7" name="Text Placeholder 20"/>
          <p:cNvSpPr>
            <a:spLocks noGrp="1"/>
          </p:cNvSpPr>
          <p:nvPr>
            <p:ph type="body" sz="quarter" idx="12" hasCustomPrompt="1"/>
          </p:nvPr>
        </p:nvSpPr>
        <p:spPr>
          <a:xfrm>
            <a:off x="337681" y="6413786"/>
            <a:ext cx="2432050" cy="30638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00">
                <a:solidFill>
                  <a:srgbClr val="4B504D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4135454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GB"/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56C3A0AE-2C1F-BC3B-91DC-94561EDC7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6/12/2021</a:t>
            </a:r>
            <a:endParaRPr lang="en-GB"/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7BE08074-117E-6E8F-FD65-41E68AFC9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x-none"/>
              <a:t>Politiques agricoles — Xavier POUX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77A577C3-3C76-5B6C-50C7-FAA826729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426C4D-95AB-4A42-88CE-B496D0218A74}" type="slidenum">
              <a:rPr lang="en-GB" altLang="fr-FR"/>
              <a:pPr/>
              <a:t>‹N°›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067134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re. Texte et image de la bibliothè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85800" y="1600200"/>
            <a:ext cx="3810000" cy="4114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'image de la bibliothèque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3810000" cy="4114800"/>
          </a:xfrm>
        </p:spPr>
        <p:txBody>
          <a:bodyPr/>
          <a:lstStyle/>
          <a:p>
            <a:pPr lvl="0"/>
            <a:endParaRPr lang="fr-FR" noProof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1D74818-257B-3D55-13D0-7786178798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16/12/2019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66044CA-6034-53B4-1B6F-12AD17111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x-none"/>
              <a:t>Politiques agricoles — Xavier POUX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53AD1D6-E1C2-DE70-6809-FBFBE2C32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DD0EF3A-2AD5-C44E-B6E3-9E0C20243C9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320651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2">
            <a:extLst>
              <a:ext uri="{FF2B5EF4-FFF2-40B4-BE49-F238E27FC236}">
                <a16:creationId xmlns:a16="http://schemas.microsoft.com/office/drawing/2014/main" id="{265B07C2-9EA4-934B-814D-82CBD0B9B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00" y="-1"/>
            <a:ext cx="7596000" cy="666000"/>
          </a:xfrm>
          <a:prstGeom prst="rect">
            <a:avLst/>
          </a:prstGeom>
        </p:spPr>
        <p:txBody>
          <a:bodyPr tIns="36000" bIns="36000" anchor="ctr">
            <a:normAutofit/>
          </a:bodyPr>
          <a:lstStyle>
            <a:lvl1pPr>
              <a:defRPr sz="240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0"/>
          </p:nvPr>
        </p:nvSpPr>
        <p:spPr>
          <a:xfrm>
            <a:off x="369888" y="971550"/>
            <a:ext cx="8520112" cy="5251450"/>
          </a:xfrm>
          <a:prstGeom prst="rect">
            <a:avLst/>
          </a:prstGeom>
        </p:spPr>
        <p:txBody>
          <a:bodyPr vert="horz"/>
          <a:lstStyle>
            <a:lvl1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  <a:defRPr sz="1800"/>
            </a:lvl1pPr>
            <a:lvl2pPr marL="357188" indent="-265113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charset="2"/>
              <a:buChar char="§"/>
              <a:defRPr sz="1800"/>
            </a:lvl2pPr>
            <a:lvl3pPr marL="623888" indent="-2667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Courier New"/>
              <a:buChar char="o"/>
              <a:defRPr sz="1600"/>
            </a:lvl3pPr>
            <a:lvl4pPr marL="808038" indent="-265113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50000"/>
              <a:buFont typeface="Wingdings" charset="2"/>
              <a:buChar char="Ø"/>
              <a:defRPr lang="fr-FR" sz="1600" kern="1200" dirty="0" smtClean="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4pPr>
            <a:lvl5pPr marL="981075" indent="-173038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lang="fr-FR" sz="1600" kern="1200" dirty="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43265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093788"/>
            <a:ext cx="9144000" cy="5086350"/>
          </a:xfrm>
          <a:prstGeom prst="rect">
            <a:avLst/>
          </a:prstGeom>
          <a:solidFill>
            <a:srgbClr val="E51E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TextBox 7"/>
          <p:cNvSpPr txBox="1"/>
          <p:nvPr userDrawn="1"/>
        </p:nvSpPr>
        <p:spPr>
          <a:xfrm>
            <a:off x="0" y="5703888"/>
            <a:ext cx="9144000" cy="292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00" spc="100" dirty="0">
                <a:solidFill>
                  <a:schemeClr val="bg1"/>
                </a:solidFill>
                <a:latin typeface="Helvetica"/>
                <a:ea typeface="+mn-ea"/>
                <a:cs typeface="Helvetica"/>
              </a:rPr>
              <a:t>IDDRI.ORG</a:t>
            </a:r>
          </a:p>
        </p:txBody>
      </p:sp>
      <p:sp>
        <p:nvSpPr>
          <p:cNvPr id="5" name="TextBox 10"/>
          <p:cNvSpPr txBox="1"/>
          <p:nvPr userDrawn="1"/>
        </p:nvSpPr>
        <p:spPr>
          <a:xfrm>
            <a:off x="0" y="2630488"/>
            <a:ext cx="9144000" cy="1054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pc="100" dirty="0">
                <a:solidFill>
                  <a:schemeClr val="bg2"/>
                </a:solidFill>
                <a:latin typeface="Helvetica"/>
                <a:ea typeface="+mn-ea"/>
                <a:cs typeface="Helvetica"/>
              </a:rPr>
              <a:t>CONTACT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1" y="3114325"/>
            <a:ext cx="9144000" cy="901009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8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654993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ête et pied d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21605" y="44450"/>
            <a:ext cx="8917620" cy="1143000"/>
          </a:xfrm>
        </p:spPr>
        <p:txBody>
          <a:bodyPr/>
          <a:lstStyle/>
          <a:p>
            <a:r>
              <a:rPr lang="fr-FR" dirty="0"/>
              <a:t>Cliquez et modifiez le titre</a:t>
            </a:r>
            <a:endParaRPr lang="en-GB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3"/>
          </p:nvPr>
        </p:nvSpPr>
        <p:spPr>
          <a:xfrm>
            <a:off x="499931" y="1333750"/>
            <a:ext cx="8079958" cy="48132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176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titre (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8"/>
          <p:cNvCxnSpPr/>
          <p:nvPr userDrawn="1"/>
        </p:nvCxnSpPr>
        <p:spPr>
          <a:xfrm flipH="1">
            <a:off x="298450" y="4017963"/>
            <a:ext cx="3965575" cy="0"/>
          </a:xfrm>
          <a:prstGeom prst="line">
            <a:avLst/>
          </a:prstGeom>
          <a:ln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573588" y="1376363"/>
            <a:ext cx="4570412" cy="480536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txBody>
          <a:bodyPr vert="horz" anchor="t"/>
          <a:lstStyle>
            <a:lvl1pPr marL="0" indent="0" algn="ctr">
              <a:buNone/>
              <a:defRPr sz="1500" baseline="0">
                <a:solidFill>
                  <a:schemeClr val="bg2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 noProof="0"/>
              <a:t>Faire glisser l'image vers l'espace réservé ou cliquer sur l'icône pour l'ajouter</a:t>
            </a:r>
            <a:endParaRPr lang="en-US" noProof="0" dirty="0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300354" y="1379538"/>
            <a:ext cx="3964082" cy="2506662"/>
          </a:xfrm>
          <a:prstGeom prst="rect">
            <a:avLst/>
          </a:prstGeom>
        </p:spPr>
        <p:txBody>
          <a:bodyPr/>
          <a:lstStyle>
            <a:lvl1pPr algn="l">
              <a:defRPr sz="3800" baseline="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298767" y="4171981"/>
            <a:ext cx="3964081" cy="152069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en-US" dirty="0"/>
          </a:p>
        </p:txBody>
      </p:sp>
      <p:sp>
        <p:nvSpPr>
          <p:cNvPr id="8" name="Text Placeholder 20"/>
          <p:cNvSpPr>
            <a:spLocks noGrp="1"/>
          </p:cNvSpPr>
          <p:nvPr>
            <p:ph type="body" sz="quarter" idx="11"/>
          </p:nvPr>
        </p:nvSpPr>
        <p:spPr>
          <a:xfrm>
            <a:off x="337681" y="6413786"/>
            <a:ext cx="2432050" cy="30638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00">
                <a:solidFill>
                  <a:srgbClr val="4B504D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9198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text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08318" y="1472586"/>
            <a:ext cx="8573745" cy="4693263"/>
          </a:xfrm>
          <a:prstGeom prst="rect">
            <a:avLst/>
          </a:prstGeom>
        </p:spPr>
        <p:txBody>
          <a:bodyPr numCol="2" spcCol="360000"/>
          <a:lstStyle>
            <a:lvl1pPr marL="285750" indent="-285750">
              <a:lnSpc>
                <a:spcPct val="110000"/>
              </a:lnSpc>
              <a:buClr>
                <a:schemeClr val="accent1"/>
              </a:buClr>
              <a:buSzPct val="90000"/>
              <a:buFont typeface="Wingdings" charset="2"/>
              <a:buChar char="§"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1pPr>
            <a:lvl2pPr marL="457200" indent="0">
              <a:buFont typeface="Arial"/>
              <a:buNone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2pPr>
            <a:lvl3pPr marL="914400" indent="0">
              <a:buNone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3pPr>
            <a:lvl4pPr marL="1371600" indent="0">
              <a:buNone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4pPr>
            <a:lvl5pPr marL="1828800" indent="0">
              <a:buNone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7" name="Text Placeholder 20"/>
          <p:cNvSpPr>
            <a:spLocks noGrp="1"/>
          </p:cNvSpPr>
          <p:nvPr>
            <p:ph type="body" sz="quarter" idx="12"/>
          </p:nvPr>
        </p:nvSpPr>
        <p:spPr>
          <a:xfrm>
            <a:off x="337681" y="6413786"/>
            <a:ext cx="2432050" cy="30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>
                <a:solidFill>
                  <a:srgbClr val="4B504D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Titre 2"/>
          <p:cNvSpPr>
            <a:spLocks noGrp="1"/>
          </p:cNvSpPr>
          <p:nvPr>
            <p:ph type="title"/>
          </p:nvPr>
        </p:nvSpPr>
        <p:spPr>
          <a:xfrm>
            <a:off x="121605" y="44450"/>
            <a:ext cx="8917620" cy="1143000"/>
          </a:xfrm>
        </p:spPr>
        <p:txBody>
          <a:bodyPr/>
          <a:lstStyle/>
          <a:p>
            <a:r>
              <a:rPr lang="fr-FR" dirty="0"/>
              <a:t>Cliquez et modifiez le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59058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de text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08318" y="1621196"/>
            <a:ext cx="8573745" cy="4544653"/>
          </a:xfrm>
          <a:prstGeom prst="rect">
            <a:avLst/>
          </a:prstGeom>
        </p:spPr>
        <p:txBody>
          <a:bodyPr spcCol="360000"/>
          <a:lstStyle>
            <a:lvl1pPr marL="285750" indent="-285750">
              <a:lnSpc>
                <a:spcPct val="110000"/>
              </a:lnSpc>
              <a:buClr>
                <a:schemeClr val="accent1"/>
              </a:buClr>
              <a:buSzPct val="90000"/>
              <a:buFont typeface="Wingdings" charset="2"/>
              <a:buChar char="§"/>
              <a:defRPr sz="2800">
                <a:solidFill>
                  <a:srgbClr val="4B504D"/>
                </a:solidFill>
                <a:latin typeface="Helvetica"/>
                <a:cs typeface="Helvetica"/>
              </a:defRPr>
            </a:lvl1pPr>
            <a:lvl2pPr marL="800100" indent="-342900">
              <a:buFont typeface="Arial"/>
              <a:buChar char="•"/>
              <a:defRPr sz="2400">
                <a:solidFill>
                  <a:srgbClr val="4B504D"/>
                </a:solidFill>
                <a:latin typeface="Helvetica"/>
                <a:cs typeface="Helvetica"/>
              </a:defRPr>
            </a:lvl2pPr>
            <a:lvl3pPr marL="1200150" indent="-285750">
              <a:buFont typeface="Courier New"/>
              <a:buChar char="o"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3pPr>
            <a:lvl4pPr marL="1371600" indent="0">
              <a:buNone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4pPr>
            <a:lvl5pPr marL="1828800" indent="0">
              <a:buNone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7" name="Text Placeholder 20"/>
          <p:cNvSpPr>
            <a:spLocks noGrp="1"/>
          </p:cNvSpPr>
          <p:nvPr>
            <p:ph type="body" sz="quarter" idx="12"/>
          </p:nvPr>
        </p:nvSpPr>
        <p:spPr>
          <a:xfrm>
            <a:off x="337681" y="6413786"/>
            <a:ext cx="2432050" cy="30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>
                <a:solidFill>
                  <a:srgbClr val="4B504D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Titre 2"/>
          <p:cNvSpPr>
            <a:spLocks noGrp="1"/>
          </p:cNvSpPr>
          <p:nvPr>
            <p:ph type="title"/>
          </p:nvPr>
        </p:nvSpPr>
        <p:spPr>
          <a:xfrm>
            <a:off x="121605" y="44450"/>
            <a:ext cx="8917620" cy="1143000"/>
          </a:xfrm>
        </p:spPr>
        <p:txBody>
          <a:bodyPr/>
          <a:lstStyle/>
          <a:p>
            <a:r>
              <a:rPr lang="fr-FR" dirty="0"/>
              <a:t>Cliquez et modifiez le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72773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883150" y="1350996"/>
            <a:ext cx="3956050" cy="4814854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10000"/>
              </a:lnSpc>
              <a:buClr>
                <a:schemeClr val="accent1"/>
              </a:buClr>
              <a:buSzPct val="90000"/>
              <a:buFont typeface="Wingdings" charset="2"/>
              <a:buChar char="§"/>
              <a:defRPr sz="1600">
                <a:solidFill>
                  <a:schemeClr val="tx2"/>
                </a:solidFill>
                <a:latin typeface="Helvetica"/>
                <a:cs typeface="Helvetica"/>
              </a:defRPr>
            </a:lvl1pPr>
            <a:lvl2pPr>
              <a:defRPr>
                <a:latin typeface="Helvetica"/>
                <a:cs typeface="Helvetica"/>
              </a:defRPr>
            </a:lvl2pPr>
            <a:lvl3pPr>
              <a:defRPr>
                <a:latin typeface="Helvetica"/>
                <a:cs typeface="Helvetica"/>
              </a:defRPr>
            </a:lvl3pPr>
            <a:lvl4pPr>
              <a:defRPr>
                <a:latin typeface="Helvetica"/>
                <a:cs typeface="Helvetica"/>
              </a:defRPr>
            </a:lvl4pPr>
            <a:lvl5pPr>
              <a:defRPr>
                <a:latin typeface="Helvetica"/>
                <a:cs typeface="Helvetica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0" y="1350996"/>
            <a:ext cx="4572000" cy="4814853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 algn="ctr">
              <a:buNone/>
              <a:defRPr sz="1500" baseline="0">
                <a:solidFill>
                  <a:schemeClr val="bg2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 noProof="0"/>
              <a:t>Faire glisser l'image vers l'espace réservé ou cliquer sur l'icône pour l'ajouter</a:t>
            </a:r>
            <a:endParaRPr lang="en-US" noProof="0" dirty="0"/>
          </a:p>
        </p:txBody>
      </p:sp>
      <p:sp>
        <p:nvSpPr>
          <p:cNvPr id="7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337681" y="6413786"/>
            <a:ext cx="2432050" cy="30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>
                <a:solidFill>
                  <a:srgbClr val="4B504D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itre 2"/>
          <p:cNvSpPr>
            <a:spLocks noGrp="1"/>
          </p:cNvSpPr>
          <p:nvPr>
            <p:ph type="title"/>
          </p:nvPr>
        </p:nvSpPr>
        <p:spPr>
          <a:xfrm>
            <a:off x="121605" y="44450"/>
            <a:ext cx="8917620" cy="1143000"/>
          </a:xfrm>
        </p:spPr>
        <p:txBody>
          <a:bodyPr/>
          <a:lstStyle/>
          <a:p>
            <a:r>
              <a:rPr lang="fr-FR" dirty="0"/>
              <a:t>Cliquez et modifiez le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71394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883150" y="1323976"/>
            <a:ext cx="3956050" cy="4841874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10000"/>
              </a:lnSpc>
              <a:buClr>
                <a:schemeClr val="accent1"/>
              </a:buClr>
              <a:buSzPct val="90000"/>
              <a:buFont typeface="Wingdings" charset="2"/>
              <a:buChar char="§"/>
              <a:defRPr sz="1600">
                <a:solidFill>
                  <a:schemeClr val="tx2"/>
                </a:solidFill>
                <a:latin typeface="Helvetica"/>
                <a:cs typeface="Helvetica"/>
              </a:defRPr>
            </a:lvl1pPr>
            <a:lvl2pPr>
              <a:defRPr>
                <a:latin typeface="Helvetica"/>
                <a:cs typeface="Helvetica"/>
              </a:defRPr>
            </a:lvl2pPr>
            <a:lvl3pPr>
              <a:defRPr>
                <a:latin typeface="Helvetica"/>
                <a:cs typeface="Helvetica"/>
              </a:defRPr>
            </a:lvl3pPr>
            <a:lvl4pPr>
              <a:defRPr>
                <a:latin typeface="Helvetica"/>
                <a:cs typeface="Helvetica"/>
              </a:defRPr>
            </a:lvl4pPr>
            <a:lvl5pPr>
              <a:defRPr>
                <a:latin typeface="Helvetica"/>
                <a:cs typeface="Helvetica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0" y="1323976"/>
            <a:ext cx="4573588" cy="484187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aseline="0">
                <a:solidFill>
                  <a:schemeClr val="bg2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337681" y="6413786"/>
            <a:ext cx="2432050" cy="30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>
                <a:solidFill>
                  <a:srgbClr val="4B504D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Titre 2"/>
          <p:cNvSpPr>
            <a:spLocks noGrp="1"/>
          </p:cNvSpPr>
          <p:nvPr>
            <p:ph type="title"/>
          </p:nvPr>
        </p:nvSpPr>
        <p:spPr>
          <a:xfrm>
            <a:off x="121605" y="44450"/>
            <a:ext cx="8917620" cy="1143000"/>
          </a:xfrm>
        </p:spPr>
        <p:txBody>
          <a:bodyPr/>
          <a:lstStyle/>
          <a:p>
            <a:r>
              <a:rPr lang="fr-FR" dirty="0"/>
              <a:t>Cliquez et modifiez le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4660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ête et pied d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2"/>
          <p:cNvSpPr>
            <a:spLocks noGrp="1"/>
          </p:cNvSpPr>
          <p:nvPr>
            <p:ph type="body" sz="quarter" idx="11"/>
          </p:nvPr>
        </p:nvSpPr>
        <p:spPr>
          <a:xfrm>
            <a:off x="1839109" y="324240"/>
            <a:ext cx="7132618" cy="610345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2400" kern="1200" baseline="0">
                <a:solidFill>
                  <a:schemeClr val="bg1"/>
                </a:solidFill>
                <a:latin typeface="Helvetica Light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20"/>
          <p:cNvSpPr>
            <a:spLocks noGrp="1"/>
          </p:cNvSpPr>
          <p:nvPr>
            <p:ph type="body" sz="quarter" idx="12"/>
          </p:nvPr>
        </p:nvSpPr>
        <p:spPr>
          <a:xfrm>
            <a:off x="337681" y="6413786"/>
            <a:ext cx="2432050" cy="30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>
                <a:solidFill>
                  <a:srgbClr val="4B504D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8260476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age de text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08318" y="1085850"/>
            <a:ext cx="8573745" cy="5080000"/>
          </a:xfrm>
          <a:prstGeom prst="rect">
            <a:avLst/>
          </a:prstGeom>
        </p:spPr>
        <p:txBody>
          <a:bodyPr numCol="2" spcCol="360000"/>
          <a:lstStyle>
            <a:lvl1pPr marL="285750" indent="-285750">
              <a:lnSpc>
                <a:spcPct val="110000"/>
              </a:lnSpc>
              <a:buClr>
                <a:schemeClr val="accent1"/>
              </a:buClr>
              <a:buSzPct val="90000"/>
              <a:buFont typeface="Wingdings" charset="2"/>
              <a:buChar char="§"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1pPr>
            <a:lvl2pPr marL="457200" indent="0">
              <a:buFont typeface="Arial"/>
              <a:buNone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2pPr>
            <a:lvl3pPr marL="914400" indent="0">
              <a:buNone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3pPr>
            <a:lvl4pPr marL="1371600" indent="0">
              <a:buNone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4pPr>
            <a:lvl5pPr marL="1828800" indent="0">
              <a:buNone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sz="quarter" idx="11"/>
          </p:nvPr>
        </p:nvSpPr>
        <p:spPr>
          <a:xfrm>
            <a:off x="1839109" y="288925"/>
            <a:ext cx="6993561" cy="3619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2400" kern="1200" baseline="0">
                <a:solidFill>
                  <a:schemeClr val="bg1"/>
                </a:solidFill>
                <a:latin typeface="Helvetica Light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Text Placeholder 20"/>
          <p:cNvSpPr>
            <a:spLocks noGrp="1"/>
          </p:cNvSpPr>
          <p:nvPr>
            <p:ph type="body" sz="quarter" idx="12"/>
          </p:nvPr>
        </p:nvSpPr>
        <p:spPr>
          <a:xfrm>
            <a:off x="337681" y="6413786"/>
            <a:ext cx="2432050" cy="30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>
                <a:solidFill>
                  <a:srgbClr val="4B504D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4334628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page de text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08318" y="1085850"/>
            <a:ext cx="8573745" cy="5080000"/>
          </a:xfrm>
          <a:prstGeom prst="rect">
            <a:avLst/>
          </a:prstGeom>
        </p:spPr>
        <p:txBody>
          <a:bodyPr numCol="2" spcCol="360000"/>
          <a:lstStyle>
            <a:lvl1pPr marL="285750" indent="-285750">
              <a:lnSpc>
                <a:spcPct val="110000"/>
              </a:lnSpc>
              <a:buClr>
                <a:schemeClr val="accent1"/>
              </a:buClr>
              <a:buSzPct val="90000"/>
              <a:buFont typeface="Wingdings" charset="2"/>
              <a:buChar char="§"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1pPr>
            <a:lvl2pPr marL="457200" indent="0">
              <a:buFont typeface="Arial"/>
              <a:buNone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2pPr>
            <a:lvl3pPr marL="914400" indent="0">
              <a:buNone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3pPr>
            <a:lvl4pPr marL="1371600" indent="0">
              <a:buNone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4pPr>
            <a:lvl5pPr marL="1828800" indent="0">
              <a:buNone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sz="quarter" idx="11"/>
          </p:nvPr>
        </p:nvSpPr>
        <p:spPr>
          <a:xfrm>
            <a:off x="1839109" y="288925"/>
            <a:ext cx="6993561" cy="3619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2400" kern="1200" baseline="0">
                <a:solidFill>
                  <a:schemeClr val="bg1"/>
                </a:solidFill>
                <a:latin typeface="Helvetica Light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Text Placeholder 20"/>
          <p:cNvSpPr>
            <a:spLocks noGrp="1"/>
          </p:cNvSpPr>
          <p:nvPr>
            <p:ph type="body" sz="quarter" idx="12"/>
          </p:nvPr>
        </p:nvSpPr>
        <p:spPr>
          <a:xfrm>
            <a:off x="337681" y="6413786"/>
            <a:ext cx="2432050" cy="30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>
                <a:solidFill>
                  <a:srgbClr val="4B504D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119471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page de text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08318" y="1085850"/>
            <a:ext cx="8573745" cy="5080000"/>
          </a:xfrm>
          <a:prstGeom prst="rect">
            <a:avLst/>
          </a:prstGeom>
        </p:spPr>
        <p:txBody>
          <a:bodyPr numCol="2" spcCol="360000"/>
          <a:lstStyle>
            <a:lvl1pPr marL="285750" indent="-285750">
              <a:lnSpc>
                <a:spcPct val="110000"/>
              </a:lnSpc>
              <a:buClr>
                <a:schemeClr val="accent1"/>
              </a:buClr>
              <a:buSzPct val="90000"/>
              <a:buFont typeface="Wingdings" charset="2"/>
              <a:buChar char="§"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1pPr>
            <a:lvl2pPr marL="457200" indent="0">
              <a:buFont typeface="Arial"/>
              <a:buNone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2pPr>
            <a:lvl3pPr marL="914400" indent="0">
              <a:buNone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3pPr>
            <a:lvl4pPr marL="1371600" indent="0">
              <a:buNone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4pPr>
            <a:lvl5pPr marL="1828800" indent="0">
              <a:buNone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sz="quarter" idx="11"/>
          </p:nvPr>
        </p:nvSpPr>
        <p:spPr>
          <a:xfrm>
            <a:off x="1839109" y="288925"/>
            <a:ext cx="6993561" cy="3619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2400" kern="1200" baseline="0">
                <a:solidFill>
                  <a:schemeClr val="bg1"/>
                </a:solidFill>
                <a:latin typeface="Helvetica Light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Text Placeholder 20"/>
          <p:cNvSpPr>
            <a:spLocks noGrp="1"/>
          </p:cNvSpPr>
          <p:nvPr>
            <p:ph type="body" sz="quarter" idx="12"/>
          </p:nvPr>
        </p:nvSpPr>
        <p:spPr>
          <a:xfrm>
            <a:off x="337681" y="6413786"/>
            <a:ext cx="2432050" cy="30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>
                <a:solidFill>
                  <a:srgbClr val="4B504D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7490153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093788"/>
            <a:ext cx="9144000" cy="5086350"/>
          </a:xfrm>
          <a:prstGeom prst="rect">
            <a:avLst/>
          </a:prstGeom>
          <a:solidFill>
            <a:srgbClr val="E51E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endParaRPr lang="en-GB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TextBox 7"/>
          <p:cNvSpPr txBox="1"/>
          <p:nvPr userDrawn="1"/>
        </p:nvSpPr>
        <p:spPr>
          <a:xfrm>
            <a:off x="0" y="5703888"/>
            <a:ext cx="9144000" cy="292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00" spc="100" dirty="0">
                <a:solidFill>
                  <a:schemeClr val="bg1"/>
                </a:solidFill>
                <a:latin typeface="Helvetica"/>
                <a:ea typeface="+mn-ea"/>
                <a:cs typeface="Helvetica"/>
              </a:rPr>
              <a:t>IDDRI.ORG</a:t>
            </a:r>
          </a:p>
        </p:txBody>
      </p:sp>
      <p:sp>
        <p:nvSpPr>
          <p:cNvPr id="5" name="TextBox 10"/>
          <p:cNvSpPr txBox="1"/>
          <p:nvPr userDrawn="1"/>
        </p:nvSpPr>
        <p:spPr>
          <a:xfrm>
            <a:off x="0" y="2630488"/>
            <a:ext cx="9144000" cy="1054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pc="100" dirty="0">
                <a:solidFill>
                  <a:schemeClr val="bg2"/>
                </a:solidFill>
                <a:latin typeface="Helvetica"/>
                <a:ea typeface="+mn-ea"/>
                <a:cs typeface="Helvetica"/>
              </a:rPr>
              <a:t>CONTACT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1" y="3114325"/>
            <a:ext cx="9144000" cy="901009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8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872902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9D9FC1F-5E3A-5F47-847F-6217BA1437CB}" type="datetimeFigureOut">
              <a:rPr lang="fr-FR" smtClean="0"/>
              <a:t>27/10/2023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B3012-EB61-6D4A-843A-02D7DED689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309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ête et pied d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21605" y="44450"/>
            <a:ext cx="8917620" cy="1143000"/>
          </a:xfrm>
        </p:spPr>
        <p:txBody>
          <a:bodyPr/>
          <a:lstStyle/>
          <a:p>
            <a:r>
              <a:rPr lang="fr-FR" dirty="0"/>
              <a:t>Cliquez et modifiez le titre</a:t>
            </a:r>
            <a:endParaRPr lang="en-GB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3"/>
          </p:nvPr>
        </p:nvSpPr>
        <p:spPr>
          <a:xfrm>
            <a:off x="499931" y="1333750"/>
            <a:ext cx="8079958" cy="48132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064717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ête et pied d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21605" y="44450"/>
            <a:ext cx="8917620" cy="1143000"/>
          </a:xfrm>
        </p:spPr>
        <p:txBody>
          <a:bodyPr/>
          <a:lstStyle/>
          <a:p>
            <a:r>
              <a:rPr lang="fr-FR" dirty="0"/>
              <a:t>Cliquez et modifiez le titre</a:t>
            </a:r>
            <a:endParaRPr lang="en-GB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3"/>
          </p:nvPr>
        </p:nvSpPr>
        <p:spPr>
          <a:xfrm>
            <a:off x="499931" y="1333750"/>
            <a:ext cx="8079958" cy="48132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12356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text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08318" y="1472586"/>
            <a:ext cx="8573745" cy="4693263"/>
          </a:xfrm>
          <a:prstGeom prst="rect">
            <a:avLst/>
          </a:prstGeom>
        </p:spPr>
        <p:txBody>
          <a:bodyPr numCol="2" spcCol="360000"/>
          <a:lstStyle>
            <a:lvl1pPr marL="285750" indent="-285750">
              <a:lnSpc>
                <a:spcPct val="110000"/>
              </a:lnSpc>
              <a:buClr>
                <a:schemeClr val="accent1"/>
              </a:buClr>
              <a:buSzPct val="90000"/>
              <a:buFont typeface="Wingdings" charset="2"/>
              <a:buChar char="§"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1pPr>
            <a:lvl2pPr marL="457200" indent="0">
              <a:buFont typeface="Arial"/>
              <a:buNone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2pPr>
            <a:lvl3pPr marL="914400" indent="0">
              <a:buNone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3pPr>
            <a:lvl4pPr marL="1371600" indent="0">
              <a:buNone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4pPr>
            <a:lvl5pPr marL="1828800" indent="0">
              <a:buNone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7" name="Text Placeholder 20"/>
          <p:cNvSpPr>
            <a:spLocks noGrp="1"/>
          </p:cNvSpPr>
          <p:nvPr>
            <p:ph type="body" sz="quarter" idx="12"/>
          </p:nvPr>
        </p:nvSpPr>
        <p:spPr>
          <a:xfrm>
            <a:off x="337681" y="6413786"/>
            <a:ext cx="2432050" cy="30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>
                <a:solidFill>
                  <a:srgbClr val="4B504D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Titre 2"/>
          <p:cNvSpPr>
            <a:spLocks noGrp="1"/>
          </p:cNvSpPr>
          <p:nvPr>
            <p:ph type="title"/>
          </p:nvPr>
        </p:nvSpPr>
        <p:spPr>
          <a:xfrm>
            <a:off x="121605" y="44450"/>
            <a:ext cx="8917620" cy="1143000"/>
          </a:xfrm>
        </p:spPr>
        <p:txBody>
          <a:bodyPr/>
          <a:lstStyle/>
          <a:p>
            <a:r>
              <a:rPr lang="fr-FR" dirty="0"/>
              <a:t>Cliquez et modifiez le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8791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de text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08318" y="1621196"/>
            <a:ext cx="8573745" cy="4544653"/>
          </a:xfrm>
          <a:prstGeom prst="rect">
            <a:avLst/>
          </a:prstGeom>
        </p:spPr>
        <p:txBody>
          <a:bodyPr spcCol="360000"/>
          <a:lstStyle>
            <a:lvl1pPr marL="285750" indent="-285750">
              <a:lnSpc>
                <a:spcPct val="110000"/>
              </a:lnSpc>
              <a:buClr>
                <a:schemeClr val="accent1"/>
              </a:buClr>
              <a:buSzPct val="90000"/>
              <a:buFont typeface="Wingdings" charset="2"/>
              <a:buChar char="§"/>
              <a:defRPr sz="2800">
                <a:solidFill>
                  <a:srgbClr val="4B504D"/>
                </a:solidFill>
                <a:latin typeface="Helvetica"/>
                <a:cs typeface="Helvetica"/>
              </a:defRPr>
            </a:lvl1pPr>
            <a:lvl2pPr marL="800100" indent="-342900">
              <a:buFont typeface="Arial"/>
              <a:buChar char="•"/>
              <a:defRPr sz="2400">
                <a:solidFill>
                  <a:srgbClr val="4B504D"/>
                </a:solidFill>
                <a:latin typeface="Helvetica"/>
                <a:cs typeface="Helvetica"/>
              </a:defRPr>
            </a:lvl2pPr>
            <a:lvl3pPr marL="1200150" indent="-285750">
              <a:buFont typeface="Courier New"/>
              <a:buChar char="o"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3pPr>
            <a:lvl4pPr marL="1371600" indent="0">
              <a:buNone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4pPr>
            <a:lvl5pPr marL="1828800" indent="0">
              <a:buNone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7" name="Text Placeholder 20"/>
          <p:cNvSpPr>
            <a:spLocks noGrp="1"/>
          </p:cNvSpPr>
          <p:nvPr>
            <p:ph type="body" sz="quarter" idx="12"/>
          </p:nvPr>
        </p:nvSpPr>
        <p:spPr>
          <a:xfrm>
            <a:off x="337681" y="6413786"/>
            <a:ext cx="2432050" cy="30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>
                <a:solidFill>
                  <a:srgbClr val="4B504D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Titre 2"/>
          <p:cNvSpPr>
            <a:spLocks noGrp="1"/>
          </p:cNvSpPr>
          <p:nvPr>
            <p:ph type="title"/>
          </p:nvPr>
        </p:nvSpPr>
        <p:spPr>
          <a:xfrm>
            <a:off x="121605" y="44450"/>
            <a:ext cx="8917620" cy="1143000"/>
          </a:xfrm>
        </p:spPr>
        <p:txBody>
          <a:bodyPr/>
          <a:lstStyle/>
          <a:p>
            <a:r>
              <a:rPr lang="fr-FR" dirty="0"/>
              <a:t>Cliquez et modifiez le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22412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883150" y="1350996"/>
            <a:ext cx="3956050" cy="4814854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10000"/>
              </a:lnSpc>
              <a:buClr>
                <a:schemeClr val="accent1"/>
              </a:buClr>
              <a:buSzPct val="90000"/>
              <a:buFont typeface="Wingdings" charset="2"/>
              <a:buChar char="§"/>
              <a:defRPr sz="1600">
                <a:solidFill>
                  <a:schemeClr val="tx2"/>
                </a:solidFill>
                <a:latin typeface="Helvetica"/>
                <a:cs typeface="Helvetica"/>
              </a:defRPr>
            </a:lvl1pPr>
            <a:lvl2pPr>
              <a:defRPr>
                <a:latin typeface="Helvetica"/>
                <a:cs typeface="Helvetica"/>
              </a:defRPr>
            </a:lvl2pPr>
            <a:lvl3pPr>
              <a:defRPr>
                <a:latin typeface="Helvetica"/>
                <a:cs typeface="Helvetica"/>
              </a:defRPr>
            </a:lvl3pPr>
            <a:lvl4pPr>
              <a:defRPr>
                <a:latin typeface="Helvetica"/>
                <a:cs typeface="Helvetica"/>
              </a:defRPr>
            </a:lvl4pPr>
            <a:lvl5pPr>
              <a:defRPr>
                <a:latin typeface="Helvetica"/>
                <a:cs typeface="Helvetica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0" y="1350996"/>
            <a:ext cx="4572000" cy="4814853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 algn="ctr">
              <a:buNone/>
              <a:defRPr sz="1500" baseline="0">
                <a:solidFill>
                  <a:schemeClr val="bg2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 noProof="0"/>
              <a:t>Faire glisser l'image vers l'espace réservé ou cliquer sur l'icône pour l'ajouter</a:t>
            </a:r>
            <a:endParaRPr lang="en-US" noProof="0" dirty="0"/>
          </a:p>
        </p:txBody>
      </p:sp>
      <p:sp>
        <p:nvSpPr>
          <p:cNvPr id="7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337681" y="6413786"/>
            <a:ext cx="2432050" cy="30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>
                <a:solidFill>
                  <a:srgbClr val="4B504D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itre 2"/>
          <p:cNvSpPr>
            <a:spLocks noGrp="1"/>
          </p:cNvSpPr>
          <p:nvPr>
            <p:ph type="title"/>
          </p:nvPr>
        </p:nvSpPr>
        <p:spPr>
          <a:xfrm>
            <a:off x="121605" y="44450"/>
            <a:ext cx="8917620" cy="1143000"/>
          </a:xfrm>
        </p:spPr>
        <p:txBody>
          <a:bodyPr/>
          <a:lstStyle/>
          <a:p>
            <a:r>
              <a:rPr lang="fr-FR" dirty="0"/>
              <a:t>Cliquez et modifiez le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70941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883150" y="1323976"/>
            <a:ext cx="3956050" cy="4841874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10000"/>
              </a:lnSpc>
              <a:buClr>
                <a:schemeClr val="accent1"/>
              </a:buClr>
              <a:buSzPct val="90000"/>
              <a:buFont typeface="Wingdings" charset="2"/>
              <a:buChar char="§"/>
              <a:defRPr sz="1600">
                <a:solidFill>
                  <a:schemeClr val="tx2"/>
                </a:solidFill>
                <a:latin typeface="Helvetica"/>
                <a:cs typeface="Helvetica"/>
              </a:defRPr>
            </a:lvl1pPr>
            <a:lvl2pPr>
              <a:defRPr>
                <a:latin typeface="Helvetica"/>
                <a:cs typeface="Helvetica"/>
              </a:defRPr>
            </a:lvl2pPr>
            <a:lvl3pPr>
              <a:defRPr>
                <a:latin typeface="Helvetica"/>
                <a:cs typeface="Helvetica"/>
              </a:defRPr>
            </a:lvl3pPr>
            <a:lvl4pPr>
              <a:defRPr>
                <a:latin typeface="Helvetica"/>
                <a:cs typeface="Helvetica"/>
              </a:defRPr>
            </a:lvl4pPr>
            <a:lvl5pPr>
              <a:defRPr>
                <a:latin typeface="Helvetica"/>
                <a:cs typeface="Helvetica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0" y="1323976"/>
            <a:ext cx="4573588" cy="484187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aseline="0">
                <a:solidFill>
                  <a:schemeClr val="bg2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337681" y="6413786"/>
            <a:ext cx="2432050" cy="30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>
                <a:solidFill>
                  <a:srgbClr val="4B504D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Titre 2"/>
          <p:cNvSpPr>
            <a:spLocks noGrp="1"/>
          </p:cNvSpPr>
          <p:nvPr>
            <p:ph type="title"/>
          </p:nvPr>
        </p:nvSpPr>
        <p:spPr>
          <a:xfrm>
            <a:off x="121605" y="44450"/>
            <a:ext cx="8917620" cy="1143000"/>
          </a:xfrm>
        </p:spPr>
        <p:txBody>
          <a:bodyPr/>
          <a:lstStyle/>
          <a:p>
            <a:r>
              <a:rPr lang="fr-FR" dirty="0"/>
              <a:t>Cliquez et modifiez le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92829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ête et pied d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2"/>
          <p:cNvSpPr>
            <a:spLocks noGrp="1"/>
          </p:cNvSpPr>
          <p:nvPr>
            <p:ph type="body" sz="quarter" idx="11"/>
          </p:nvPr>
        </p:nvSpPr>
        <p:spPr>
          <a:xfrm>
            <a:off x="1839109" y="324240"/>
            <a:ext cx="7132618" cy="610345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2400" kern="1200" baseline="0">
                <a:solidFill>
                  <a:schemeClr val="bg1"/>
                </a:solidFill>
                <a:latin typeface="Helvetica Light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20"/>
          <p:cNvSpPr>
            <a:spLocks noGrp="1"/>
          </p:cNvSpPr>
          <p:nvPr>
            <p:ph type="body" sz="quarter" idx="12"/>
          </p:nvPr>
        </p:nvSpPr>
        <p:spPr>
          <a:xfrm>
            <a:off x="337681" y="6413786"/>
            <a:ext cx="2432050" cy="30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>
                <a:solidFill>
                  <a:srgbClr val="4B504D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77490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UMR Agronomie grignon – 12 mars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9109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9D9FC1F-5E3A-5F47-847F-6217BA1437CB}" type="datetimeFigureOut">
              <a:rPr lang="fr-FR" smtClean="0"/>
              <a:t>27/10/2023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B3012-EB61-6D4A-843A-02D7DED689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41246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093788"/>
            <a:ext cx="9144000" cy="5086350"/>
          </a:xfrm>
          <a:prstGeom prst="rect">
            <a:avLst/>
          </a:prstGeom>
          <a:solidFill>
            <a:srgbClr val="E51E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endParaRPr lang="en-GB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TextBox 7"/>
          <p:cNvSpPr txBox="1"/>
          <p:nvPr userDrawn="1"/>
        </p:nvSpPr>
        <p:spPr>
          <a:xfrm>
            <a:off x="0" y="5703888"/>
            <a:ext cx="9144000" cy="292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00" spc="100" dirty="0">
                <a:solidFill>
                  <a:schemeClr val="bg1"/>
                </a:solidFill>
                <a:latin typeface="Helvetica"/>
                <a:ea typeface="+mn-ea"/>
                <a:cs typeface="Helvetica"/>
              </a:rPr>
              <a:t>IDDRI.ORG</a:t>
            </a:r>
          </a:p>
        </p:txBody>
      </p:sp>
      <p:sp>
        <p:nvSpPr>
          <p:cNvPr id="5" name="TextBox 10"/>
          <p:cNvSpPr txBox="1"/>
          <p:nvPr userDrawn="1"/>
        </p:nvSpPr>
        <p:spPr>
          <a:xfrm>
            <a:off x="0" y="2630488"/>
            <a:ext cx="9144000" cy="1054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pc="100" dirty="0">
                <a:solidFill>
                  <a:schemeClr val="bg2"/>
                </a:solidFill>
                <a:latin typeface="Helvetica"/>
                <a:ea typeface="+mn-ea"/>
                <a:cs typeface="Helvetica"/>
              </a:rPr>
              <a:t>CONTACT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1" y="3114325"/>
            <a:ext cx="9144000" cy="901009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8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851150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5D3708-11BA-F31C-B7EA-556E53D211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56E4360-4F3D-D268-4C2C-57A6CFC0DF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4E73793-0C7F-CB9B-4E6C-3CAC4E8CD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56C6483-9225-6432-CE85-E2F96C32F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7DC6F22-1BE8-E857-40A7-04F5EC7C4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D5E603-CB14-6148-9B52-8F8F22B32289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53122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9D9FC1F-5E3A-5F47-847F-6217BA1437CB}" type="datetimeFigureOut">
              <a:rPr lang="fr-FR" smtClean="0"/>
              <a:t>27/10/2023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B3012-EB61-6D4A-843A-02D7DED689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90179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99C59A-B5C1-8DCA-B2A8-6FFB80DD0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598FED-4A5E-B4C2-DED5-4068FAEC95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10A2BA-BFE4-25D0-DA9A-95B9E797A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2123F7A-0C4F-09EA-705E-26EDF6634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CECE2AF-630D-398F-7B51-16EFFD5E1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0EACB3-4921-B140-B848-52EB8FF1047E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3686664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EBD37B-D17C-DA76-150A-FBC91F9F3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76F337C-8D8B-F5E9-86CF-3C7863A59F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40ED349-00AE-D983-3AB2-12FE82631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44866FD-ED43-4262-3362-2B0B6DA77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7CDDA49-3BDC-4F4B-2038-E0AF44145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B9C9CE-CD52-034F-B20A-B4784AC3F6A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883781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5D826D-1F7C-82EC-B5D0-F18C942FF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C1D526-02AB-808D-D399-B54765BF6B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FC3391B-87FA-9F80-DB36-A4C1A171FF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1B267CB-E96C-CFB8-D197-E0B06BF3A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F82B36F-4951-AF66-B81E-8C3D86FF9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407AA45-AC75-71C7-6C16-3FF8EC4C6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FA7ACE-0934-5D42-ADFF-52197BB2534B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586112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54A60D-8499-E8EC-B3CE-05F2151E7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790A0BE-9251-CEE5-B03A-30D114D80E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9921AF1-2107-FBB4-483F-00C5F2C50A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DA1406F-69E5-487B-4DCB-67E9B3DC37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B814C37-FE6D-C5CA-C21C-FDF8D5255B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E2E6107-C469-09F0-3FD8-6CEC6E88B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DB3740AA-183E-E96C-5A81-E0109B50A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EF9F23A-FAAF-0DE4-E292-1A7541E64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19D713-9203-EA49-A033-D3735F71064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2740883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82E5ED-8815-A27C-FCBB-068673CDF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5B24425-14B5-F315-F1B5-BA952041C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D65961F-EF2B-00DC-3F3D-52E6A6728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EF8D7C1-4BFC-001C-2FB5-0D1D65AE3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D5EFFD-6893-984B-B1A4-1AB5BA9F63E9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2978788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62377A0-5BE9-7318-4312-868E7AF23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DA3B132-CF08-93AC-5306-68E7DE41F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0EF176F-FC39-AAA1-CD4A-232FE9D01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3EF77F-D229-BF42-8AE1-385047F87C70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847780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C4011A-D5C3-1D01-A711-6FCED2B12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903047C-C4A1-7DF8-7FF6-68EE6C69D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9768522-5639-708F-43DE-DC1FE73783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01CF482-B304-35BE-5231-7BEDCEB7A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72E0551-D639-57A0-31BD-9AF7D6B8D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55ED667-BDA0-1E0C-E3CD-53672E539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511F65-F34E-FE46-9A6A-0C0442FCB944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196498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042E53-3968-CA79-955C-06DC97AE6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A415341-D090-4B5C-A771-ED326F49D2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183273F-12CC-737B-7FAB-401618D2F7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82244A6-FCFB-D327-9684-C0E2ACF6C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F43BC43-0A9F-F420-2826-6218B0FA2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0DE4ED0-E554-E98A-B5B0-EEFF7270F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62FDB0-0039-BA44-8729-F51F08A162C1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3365769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F9F9A7-DB54-2EF3-5BFF-C3A299C4A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9E8691-1005-A9B2-7428-EBF363D556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D93E2C9-DAA2-ED55-95EA-044CA63B8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FB813B3-2E89-FB19-1F1C-DA4966F8B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89C2C7-915E-FE1A-AE0C-4B0492C74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404B2A-819F-A445-8CF7-E43881C3D3E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0946979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29014F4-E6C9-EE3F-8D2D-C8EBA623C6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943681-8766-7A75-69CB-23F086851A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C7F85E9-C38B-C7BF-498B-D1AFC161B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A8FA5A8-E265-CF46-0B23-E76A66D1F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0C27C9A-4BD0-2A5F-96EA-76C129139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90F771-9C26-2048-83EE-E0450FA00BFF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58329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ête et pied d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21605" y="44450"/>
            <a:ext cx="8917620" cy="1143000"/>
          </a:xfrm>
        </p:spPr>
        <p:txBody>
          <a:bodyPr/>
          <a:lstStyle/>
          <a:p>
            <a:r>
              <a:rPr lang="fr-FR" dirty="0"/>
              <a:t>Cliquez et modifiez le titre</a:t>
            </a:r>
            <a:endParaRPr lang="en-GB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3"/>
          </p:nvPr>
        </p:nvSpPr>
        <p:spPr>
          <a:xfrm>
            <a:off x="499931" y="1333750"/>
            <a:ext cx="8079958" cy="48132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8099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text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08318" y="1472586"/>
            <a:ext cx="8573745" cy="4693263"/>
          </a:xfrm>
          <a:prstGeom prst="rect">
            <a:avLst/>
          </a:prstGeom>
        </p:spPr>
        <p:txBody>
          <a:bodyPr numCol="2" spcCol="360000"/>
          <a:lstStyle>
            <a:lvl1pPr marL="285750" indent="-285750">
              <a:lnSpc>
                <a:spcPct val="110000"/>
              </a:lnSpc>
              <a:buClr>
                <a:schemeClr val="accent1"/>
              </a:buClr>
              <a:buSzPct val="90000"/>
              <a:buFont typeface="Wingdings" charset="2"/>
              <a:buChar char="§"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1pPr>
            <a:lvl2pPr marL="457200" indent="0">
              <a:buFont typeface="Arial"/>
              <a:buNone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2pPr>
            <a:lvl3pPr marL="914400" indent="0">
              <a:buNone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3pPr>
            <a:lvl4pPr marL="1371600" indent="0">
              <a:buNone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4pPr>
            <a:lvl5pPr marL="1828800" indent="0">
              <a:buNone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7" name="Text Placeholder 20"/>
          <p:cNvSpPr>
            <a:spLocks noGrp="1"/>
          </p:cNvSpPr>
          <p:nvPr>
            <p:ph type="body" sz="quarter" idx="12"/>
          </p:nvPr>
        </p:nvSpPr>
        <p:spPr>
          <a:xfrm>
            <a:off x="337681" y="6413786"/>
            <a:ext cx="2432050" cy="30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>
                <a:solidFill>
                  <a:srgbClr val="4B504D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Titre 2"/>
          <p:cNvSpPr>
            <a:spLocks noGrp="1"/>
          </p:cNvSpPr>
          <p:nvPr>
            <p:ph type="title"/>
          </p:nvPr>
        </p:nvSpPr>
        <p:spPr>
          <a:xfrm>
            <a:off x="121605" y="44450"/>
            <a:ext cx="8917620" cy="1143000"/>
          </a:xfrm>
        </p:spPr>
        <p:txBody>
          <a:bodyPr/>
          <a:lstStyle/>
          <a:p>
            <a:r>
              <a:rPr lang="fr-FR" dirty="0"/>
              <a:t>Cliquez et modifiez le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7950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de text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08318" y="1621196"/>
            <a:ext cx="8573745" cy="4544653"/>
          </a:xfrm>
          <a:prstGeom prst="rect">
            <a:avLst/>
          </a:prstGeom>
        </p:spPr>
        <p:txBody>
          <a:bodyPr spcCol="360000"/>
          <a:lstStyle>
            <a:lvl1pPr marL="285750" indent="-285750">
              <a:lnSpc>
                <a:spcPct val="110000"/>
              </a:lnSpc>
              <a:buClr>
                <a:schemeClr val="accent1"/>
              </a:buClr>
              <a:buSzPct val="90000"/>
              <a:buFont typeface="Wingdings" charset="2"/>
              <a:buChar char="§"/>
              <a:defRPr sz="2800">
                <a:solidFill>
                  <a:srgbClr val="4B504D"/>
                </a:solidFill>
                <a:latin typeface="Helvetica"/>
                <a:cs typeface="Helvetica"/>
              </a:defRPr>
            </a:lvl1pPr>
            <a:lvl2pPr marL="800100" indent="-342900">
              <a:buFont typeface="Arial"/>
              <a:buChar char="•"/>
              <a:defRPr sz="2400">
                <a:solidFill>
                  <a:srgbClr val="4B504D"/>
                </a:solidFill>
                <a:latin typeface="Helvetica"/>
                <a:cs typeface="Helvetica"/>
              </a:defRPr>
            </a:lvl2pPr>
            <a:lvl3pPr marL="1200150" indent="-285750">
              <a:buFont typeface="Courier New"/>
              <a:buChar char="o"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3pPr>
            <a:lvl4pPr marL="1371600" indent="0">
              <a:buNone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4pPr>
            <a:lvl5pPr marL="1828800" indent="0">
              <a:buNone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7" name="Text Placeholder 20"/>
          <p:cNvSpPr>
            <a:spLocks noGrp="1"/>
          </p:cNvSpPr>
          <p:nvPr>
            <p:ph type="body" sz="quarter" idx="12"/>
          </p:nvPr>
        </p:nvSpPr>
        <p:spPr>
          <a:xfrm>
            <a:off x="337681" y="6413786"/>
            <a:ext cx="2432050" cy="30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>
                <a:solidFill>
                  <a:srgbClr val="4B504D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Titre 2"/>
          <p:cNvSpPr>
            <a:spLocks noGrp="1"/>
          </p:cNvSpPr>
          <p:nvPr>
            <p:ph type="title"/>
          </p:nvPr>
        </p:nvSpPr>
        <p:spPr>
          <a:xfrm>
            <a:off x="121605" y="44450"/>
            <a:ext cx="8917620" cy="1143000"/>
          </a:xfrm>
        </p:spPr>
        <p:txBody>
          <a:bodyPr/>
          <a:lstStyle/>
          <a:p>
            <a:r>
              <a:rPr lang="fr-FR" dirty="0"/>
              <a:t>Cliquez et modifiez le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3366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883150" y="1350996"/>
            <a:ext cx="3956050" cy="4814854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10000"/>
              </a:lnSpc>
              <a:buClr>
                <a:schemeClr val="accent1"/>
              </a:buClr>
              <a:buSzPct val="90000"/>
              <a:buFont typeface="Wingdings" charset="2"/>
              <a:buChar char="§"/>
              <a:defRPr sz="1600">
                <a:solidFill>
                  <a:schemeClr val="tx2"/>
                </a:solidFill>
                <a:latin typeface="Helvetica"/>
                <a:cs typeface="Helvetica"/>
              </a:defRPr>
            </a:lvl1pPr>
            <a:lvl2pPr>
              <a:defRPr>
                <a:latin typeface="Helvetica"/>
                <a:cs typeface="Helvetica"/>
              </a:defRPr>
            </a:lvl2pPr>
            <a:lvl3pPr>
              <a:defRPr>
                <a:latin typeface="Helvetica"/>
                <a:cs typeface="Helvetica"/>
              </a:defRPr>
            </a:lvl3pPr>
            <a:lvl4pPr>
              <a:defRPr>
                <a:latin typeface="Helvetica"/>
                <a:cs typeface="Helvetica"/>
              </a:defRPr>
            </a:lvl4pPr>
            <a:lvl5pPr>
              <a:defRPr>
                <a:latin typeface="Helvetica"/>
                <a:cs typeface="Helvetica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0" y="1350996"/>
            <a:ext cx="4572000" cy="4814853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 algn="ctr">
              <a:buNone/>
              <a:defRPr sz="1500" baseline="0">
                <a:solidFill>
                  <a:schemeClr val="bg2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 noProof="0"/>
              <a:t>Faire glisser l'image vers l'espace réservé ou cliquer sur l'icône pour l'ajouter</a:t>
            </a:r>
            <a:endParaRPr lang="en-US" noProof="0" dirty="0"/>
          </a:p>
        </p:txBody>
      </p:sp>
      <p:sp>
        <p:nvSpPr>
          <p:cNvPr id="7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337681" y="6413786"/>
            <a:ext cx="2432050" cy="30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>
                <a:solidFill>
                  <a:srgbClr val="4B504D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itre 2"/>
          <p:cNvSpPr>
            <a:spLocks noGrp="1"/>
          </p:cNvSpPr>
          <p:nvPr>
            <p:ph type="title"/>
          </p:nvPr>
        </p:nvSpPr>
        <p:spPr>
          <a:xfrm>
            <a:off x="121605" y="44450"/>
            <a:ext cx="8917620" cy="1143000"/>
          </a:xfrm>
        </p:spPr>
        <p:txBody>
          <a:bodyPr/>
          <a:lstStyle/>
          <a:p>
            <a:r>
              <a:rPr lang="fr-FR" dirty="0"/>
              <a:t>Cliquez et modifiez le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5072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883150" y="1323976"/>
            <a:ext cx="3956050" cy="4841874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10000"/>
              </a:lnSpc>
              <a:buClr>
                <a:schemeClr val="accent1"/>
              </a:buClr>
              <a:buSzPct val="90000"/>
              <a:buFont typeface="Wingdings" charset="2"/>
              <a:buChar char="§"/>
              <a:defRPr sz="1600">
                <a:solidFill>
                  <a:schemeClr val="tx2"/>
                </a:solidFill>
                <a:latin typeface="Helvetica"/>
                <a:cs typeface="Helvetica"/>
              </a:defRPr>
            </a:lvl1pPr>
            <a:lvl2pPr>
              <a:defRPr>
                <a:latin typeface="Helvetica"/>
                <a:cs typeface="Helvetica"/>
              </a:defRPr>
            </a:lvl2pPr>
            <a:lvl3pPr>
              <a:defRPr>
                <a:latin typeface="Helvetica"/>
                <a:cs typeface="Helvetica"/>
              </a:defRPr>
            </a:lvl3pPr>
            <a:lvl4pPr>
              <a:defRPr>
                <a:latin typeface="Helvetica"/>
                <a:cs typeface="Helvetica"/>
              </a:defRPr>
            </a:lvl4pPr>
            <a:lvl5pPr>
              <a:defRPr>
                <a:latin typeface="Helvetica"/>
                <a:cs typeface="Helvetica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0" y="1323976"/>
            <a:ext cx="4573588" cy="484187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aseline="0">
                <a:solidFill>
                  <a:schemeClr val="bg2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337681" y="6413786"/>
            <a:ext cx="2432050" cy="30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>
                <a:solidFill>
                  <a:srgbClr val="4B504D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Titre 2"/>
          <p:cNvSpPr>
            <a:spLocks noGrp="1"/>
          </p:cNvSpPr>
          <p:nvPr>
            <p:ph type="title"/>
          </p:nvPr>
        </p:nvSpPr>
        <p:spPr>
          <a:xfrm>
            <a:off x="121605" y="44450"/>
            <a:ext cx="8917620" cy="1143000"/>
          </a:xfrm>
        </p:spPr>
        <p:txBody>
          <a:bodyPr/>
          <a:lstStyle/>
          <a:p>
            <a:r>
              <a:rPr lang="fr-FR" dirty="0"/>
              <a:t>Cliquez et modifiez le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8967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34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180138"/>
          </a:xfrm>
          <a:prstGeom prst="rect">
            <a:avLst/>
          </a:prstGeom>
          <a:solidFill>
            <a:srgbClr val="E51E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02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249238"/>
            <a:ext cx="1808163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87" r:id="rId3"/>
    <p:sldLayoutId id="2147483888" r:id="rId4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16025"/>
          </a:xfrm>
          <a:prstGeom prst="rect">
            <a:avLst/>
          </a:prstGeom>
          <a:solidFill>
            <a:srgbClr val="E51E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099" name="Espace réservé du titre 2"/>
          <p:cNvSpPr>
            <a:spLocks noGrp="1"/>
          </p:cNvSpPr>
          <p:nvPr>
            <p:ph type="title"/>
          </p:nvPr>
        </p:nvSpPr>
        <p:spPr bwMode="auto">
          <a:xfrm>
            <a:off x="0" y="44450"/>
            <a:ext cx="9039225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et modifiez le titre</a:t>
            </a:r>
            <a:endParaRPr lang="en-GB"/>
          </a:p>
        </p:txBody>
      </p:sp>
      <p:pic>
        <p:nvPicPr>
          <p:cNvPr id="4100" name="Image 3" descr="IDDRI_logo-black.pn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84900"/>
            <a:ext cx="1709738" cy="68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3498850" y="63452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B007B08-5873-6744-BB47-2E85EB0AC40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  <p:sp>
        <p:nvSpPr>
          <p:cNvPr id="4102" name="Espace réservé du texte 7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pic>
        <p:nvPicPr>
          <p:cNvPr id="8" name="Picture 2" descr="ogo AScA bleu.png"/>
          <p:cNvPicPr>
            <a:picLocks noChangeAspect="1" noChangeArrowheads="1"/>
          </p:cNvPicPr>
          <p:nvPr userDrawn="1"/>
        </p:nvPicPr>
        <p:blipFill>
          <a:blip r:embed="rId16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058" y="6226969"/>
            <a:ext cx="749247" cy="56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8" r:id="rId7"/>
    <p:sldLayoutId id="2147483860" r:id="rId8"/>
    <p:sldLayoutId id="2147483873" r:id="rId9"/>
    <p:sldLayoutId id="2147483886" r:id="rId10"/>
    <p:sldLayoutId id="2147483899" r:id="rId11"/>
    <p:sldLayoutId id="2147483900" r:id="rId12"/>
    <p:sldLayoutId id="2147483913" r:id="rId13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bg1"/>
          </a:solidFill>
          <a:latin typeface="Helvetica"/>
          <a:ea typeface="ＭＳ Ｐゴシック" charset="0"/>
          <a:cs typeface="Helvetica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charset="0"/>
          <a:ea typeface="ＭＳ Ｐゴシック" charset="0"/>
          <a:cs typeface="Helvetica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charset="0"/>
          <a:ea typeface="ＭＳ Ｐゴシック" charset="0"/>
          <a:cs typeface="Helvetica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charset="0"/>
          <a:ea typeface="ＭＳ Ｐゴシック" charset="0"/>
          <a:cs typeface="Helvetica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charset="0"/>
          <a:ea typeface="ＭＳ Ｐゴシック" charset="0"/>
          <a:cs typeface="Helvetica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charset="0"/>
          <a:ea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charset="0"/>
          <a:ea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charset="0"/>
          <a:ea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charset="0"/>
          <a:ea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1pPr>
      <a:lvl2pPr marL="800100" indent="-342900" algn="l" defTabSz="457200" rtl="0" eaLnBrk="0" fontAlgn="base" hangingPunct="0">
        <a:spcBef>
          <a:spcPct val="20000"/>
        </a:spcBef>
        <a:spcAft>
          <a:spcPct val="0"/>
        </a:spcAft>
        <a:buFont typeface="Courier New" charset="0"/>
        <a:buChar char="o"/>
        <a:defRPr sz="24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Helvetica"/>
          <a:ea typeface="ＭＳ Ｐゴシック" charset="0"/>
          <a:cs typeface="Helvetic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Helvetica"/>
          <a:ea typeface="ＭＳ Ｐゴシック" charset="0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180138"/>
          </a:xfrm>
          <a:prstGeom prst="rect">
            <a:avLst/>
          </a:prstGeom>
          <a:solidFill>
            <a:srgbClr val="E51E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123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249238"/>
            <a:ext cx="1808163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16025"/>
          </a:xfrm>
          <a:prstGeom prst="rect">
            <a:avLst/>
          </a:prstGeom>
          <a:solidFill>
            <a:srgbClr val="E51E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099" name="Espace réservé du titre 2"/>
          <p:cNvSpPr>
            <a:spLocks noGrp="1"/>
          </p:cNvSpPr>
          <p:nvPr>
            <p:ph type="title"/>
          </p:nvPr>
        </p:nvSpPr>
        <p:spPr bwMode="auto">
          <a:xfrm>
            <a:off x="0" y="44450"/>
            <a:ext cx="90392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et modifiez le titre</a:t>
            </a:r>
            <a:endParaRPr lang="en-GB"/>
          </a:p>
        </p:txBody>
      </p:sp>
      <p:pic>
        <p:nvPicPr>
          <p:cNvPr id="4100" name="Image 3" descr="IDDRI_logo-black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184900"/>
            <a:ext cx="1709738" cy="68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3498850" y="63452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B007B08-5873-6744-BB47-2E85EB0AC40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  <p:sp>
        <p:nvSpPr>
          <p:cNvPr id="4102" name="Espace réservé du texte 7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pic>
        <p:nvPicPr>
          <p:cNvPr id="4103" name="Image 8" descr="logo asca.pn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93100" y="6245225"/>
            <a:ext cx="746125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4089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bg1"/>
          </a:solidFill>
          <a:latin typeface="Helvetica"/>
          <a:ea typeface="ＭＳ Ｐゴシック" charset="0"/>
          <a:cs typeface="Helvetica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charset="0"/>
          <a:ea typeface="ＭＳ Ｐゴシック" charset="0"/>
          <a:cs typeface="Helvetica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charset="0"/>
          <a:ea typeface="ＭＳ Ｐゴシック" charset="0"/>
          <a:cs typeface="Helvetica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charset="0"/>
          <a:ea typeface="ＭＳ Ｐゴシック" charset="0"/>
          <a:cs typeface="Helvetica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charset="0"/>
          <a:ea typeface="ＭＳ Ｐゴシック" charset="0"/>
          <a:cs typeface="Helvetica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charset="0"/>
          <a:ea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charset="0"/>
          <a:ea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charset="0"/>
          <a:ea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charset="0"/>
          <a:ea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1pPr>
      <a:lvl2pPr marL="800100" indent="-342900" algn="l" defTabSz="457200" rtl="0" eaLnBrk="0" fontAlgn="base" hangingPunct="0">
        <a:spcBef>
          <a:spcPct val="20000"/>
        </a:spcBef>
        <a:spcAft>
          <a:spcPct val="0"/>
        </a:spcAft>
        <a:buFont typeface="Courier New" charset="0"/>
        <a:buChar char="o"/>
        <a:defRPr sz="24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Helvetica"/>
          <a:ea typeface="ＭＳ Ｐゴシック" charset="0"/>
          <a:cs typeface="Helvetic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Helvetica"/>
          <a:ea typeface="ＭＳ Ｐゴシック" charset="0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16025"/>
          </a:xfrm>
          <a:prstGeom prst="rect">
            <a:avLst/>
          </a:prstGeom>
          <a:solidFill>
            <a:srgbClr val="E51E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099" name="Espace réservé du titre 2"/>
          <p:cNvSpPr>
            <a:spLocks noGrp="1"/>
          </p:cNvSpPr>
          <p:nvPr>
            <p:ph type="title"/>
          </p:nvPr>
        </p:nvSpPr>
        <p:spPr bwMode="auto">
          <a:xfrm>
            <a:off x="0" y="44450"/>
            <a:ext cx="9039225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et modifiez le titre</a:t>
            </a:r>
            <a:endParaRPr lang="en-GB"/>
          </a:p>
        </p:txBody>
      </p:sp>
      <p:pic>
        <p:nvPicPr>
          <p:cNvPr id="4100" name="Image 3" descr="IDDRI_logo-black.png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84900"/>
            <a:ext cx="1709738" cy="68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3498850" y="63452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B007B08-5873-6744-BB47-2E85EB0AC40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  <p:sp>
        <p:nvSpPr>
          <p:cNvPr id="4102" name="Espace réservé du texte 7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pic>
        <p:nvPicPr>
          <p:cNvPr id="8" name="Picture 2" descr="ogo AScA bleu.png"/>
          <p:cNvPicPr>
            <a:picLocks noChangeAspect="1" noChangeArrowheads="1"/>
          </p:cNvPicPr>
          <p:nvPr userDrawn="1"/>
        </p:nvPicPr>
        <p:blipFill>
          <a:blip r:embed="rId1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9978" y="6226969"/>
            <a:ext cx="749247" cy="56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7948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bg1"/>
          </a:solidFill>
          <a:latin typeface="Helvetica"/>
          <a:ea typeface="ＭＳ Ｐゴシック" charset="0"/>
          <a:cs typeface="Helvetica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charset="0"/>
          <a:ea typeface="ＭＳ Ｐゴシック" charset="0"/>
          <a:cs typeface="Helvetica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charset="0"/>
          <a:ea typeface="ＭＳ Ｐゴシック" charset="0"/>
          <a:cs typeface="Helvetica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charset="0"/>
          <a:ea typeface="ＭＳ Ｐゴシック" charset="0"/>
          <a:cs typeface="Helvetica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charset="0"/>
          <a:ea typeface="ＭＳ Ｐゴシック" charset="0"/>
          <a:cs typeface="Helvetica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charset="0"/>
          <a:ea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charset="0"/>
          <a:ea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charset="0"/>
          <a:ea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charset="0"/>
          <a:ea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1pPr>
      <a:lvl2pPr marL="800100" indent="-342900" algn="l" defTabSz="457200" rtl="0" eaLnBrk="0" fontAlgn="base" hangingPunct="0">
        <a:spcBef>
          <a:spcPct val="20000"/>
        </a:spcBef>
        <a:spcAft>
          <a:spcPct val="0"/>
        </a:spcAft>
        <a:buFont typeface="Courier New" charset="0"/>
        <a:buChar char="o"/>
        <a:defRPr sz="24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Helvetica"/>
          <a:ea typeface="ＭＳ Ｐゴシック" charset="0"/>
          <a:cs typeface="Helvetic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Helvetica"/>
          <a:ea typeface="ＭＳ Ｐゴシック" charset="0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7D95A92-EEF4-5A87-8617-CF06712788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et modifiez le titre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9E38A1F-7E90-9CEA-6083-E9219ADF38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FA24E79-9C7E-1AE3-FB60-3435952057A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fr-FR" altLang="fr-F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2FF6969-6471-521E-7162-5E9B9C645AB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fr-FR" altLang="fr-F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754A2F7-4E43-5744-FB30-B9EF82EB308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D0D5B13-002A-E44E-98EA-BD5F27B8F249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50330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903" r:id="rId2"/>
    <p:sldLayoutId id="2147483904" r:id="rId3"/>
    <p:sldLayoutId id="2147483905" r:id="rId4"/>
    <p:sldLayoutId id="2147483906" r:id="rId5"/>
    <p:sldLayoutId id="2147483907" r:id="rId6"/>
    <p:sldLayoutId id="2147483908" r:id="rId7"/>
    <p:sldLayoutId id="2147483909" r:id="rId8"/>
    <p:sldLayoutId id="2147483910" r:id="rId9"/>
    <p:sldLayoutId id="2147483911" r:id="rId10"/>
    <p:sldLayoutId id="214748391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3" Type="http://schemas.openxmlformats.org/officeDocument/2006/relationships/image" Target="../media/image41.jpg"/><Relationship Id="rId7" Type="http://schemas.openxmlformats.org/officeDocument/2006/relationships/image" Target="../media/image45.jpg"/><Relationship Id="rId2" Type="http://schemas.openxmlformats.org/officeDocument/2006/relationships/image" Target="../media/image40.T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jpg"/><Relationship Id="rId5" Type="http://schemas.openxmlformats.org/officeDocument/2006/relationships/image" Target="../media/image43.jpg"/><Relationship Id="rId4" Type="http://schemas.openxmlformats.org/officeDocument/2006/relationships/image" Target="../media/image42.jpg"/><Relationship Id="rId9" Type="http://schemas.openxmlformats.org/officeDocument/2006/relationships/image" Target="../media/image47.jp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g"/><Relationship Id="rId13" Type="http://schemas.openxmlformats.org/officeDocument/2006/relationships/image" Target="../media/image58.jpg"/><Relationship Id="rId3" Type="http://schemas.openxmlformats.org/officeDocument/2006/relationships/image" Target="../media/image48.tif"/><Relationship Id="rId7" Type="http://schemas.openxmlformats.org/officeDocument/2006/relationships/image" Target="../media/image52.jpg"/><Relationship Id="rId12" Type="http://schemas.openxmlformats.org/officeDocument/2006/relationships/image" Target="../media/image5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1.jpg"/><Relationship Id="rId11" Type="http://schemas.openxmlformats.org/officeDocument/2006/relationships/image" Target="../media/image56.jpg"/><Relationship Id="rId5" Type="http://schemas.openxmlformats.org/officeDocument/2006/relationships/image" Target="../media/image50.jpg"/><Relationship Id="rId10" Type="http://schemas.openxmlformats.org/officeDocument/2006/relationships/image" Target="../media/image55.jpg"/><Relationship Id="rId4" Type="http://schemas.openxmlformats.org/officeDocument/2006/relationships/image" Target="../media/image49.jpg"/><Relationship Id="rId9" Type="http://schemas.openxmlformats.org/officeDocument/2006/relationships/image" Target="../media/image54.jpg"/><Relationship Id="rId14" Type="http://schemas.openxmlformats.org/officeDocument/2006/relationships/image" Target="../media/image47.jp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tiff"/><Relationship Id="rId2" Type="http://schemas.openxmlformats.org/officeDocument/2006/relationships/image" Target="../media/image60.tif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foodsource.org.uk/building-blocks/agricultural-methane-and-its-role-greenhouse-gas" TargetMode="External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tif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2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tiff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ddri.org/tyfa" TargetMode="External"/><Relationship Id="rId2" Type="http://schemas.openxmlformats.org/officeDocument/2006/relationships/hyperlink" Target="https://www.iddri.org/en/project/ten-years-agroecology-europe" TargetMode="External"/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tiff"/><Relationship Id="rId4" Type="http://schemas.openxmlformats.org/officeDocument/2006/relationships/image" Target="../media/image16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/>
          <p:cNvSpPr>
            <a:spLocks noGrp="1"/>
          </p:cNvSpPr>
          <p:nvPr>
            <p:ph type="ctrTitle"/>
          </p:nvPr>
        </p:nvSpPr>
        <p:spPr bwMode="auto">
          <a:xfrm>
            <a:off x="298450" y="1347348"/>
            <a:ext cx="8507412" cy="14700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sz="3200" dirty="0">
                <a:latin typeface="Georgia" charset="0"/>
                <a:cs typeface="Georgia" charset="0"/>
              </a:rPr>
              <a:t>Ten Years For Agroecology in Europe</a:t>
            </a:r>
          </a:p>
        </p:txBody>
      </p:sp>
      <p:sp>
        <p:nvSpPr>
          <p:cNvPr id="9218" name="Subtitle 2"/>
          <p:cNvSpPr>
            <a:spLocks noGrp="1"/>
          </p:cNvSpPr>
          <p:nvPr>
            <p:ph type="subTitle" idx="1"/>
          </p:nvPr>
        </p:nvSpPr>
        <p:spPr bwMode="auto">
          <a:xfrm>
            <a:off x="318294" y="1941073"/>
            <a:ext cx="8507412" cy="17526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sz="3200" i="1" dirty="0"/>
          </a:p>
          <a:p>
            <a:pPr eaLnBrk="1" hangingPunct="1"/>
            <a:r>
              <a:rPr lang="fr-CA" sz="3200" dirty="0">
                <a:latin typeface="Georgia" charset="0"/>
              </a:rPr>
              <a:t>Vers une Europe agroécologique : les enseignements du scénario TYFA</a:t>
            </a:r>
            <a:r>
              <a:rPr lang="fr-FR" sz="3200" dirty="0">
                <a:latin typeface="Georgia" charset="0"/>
              </a:rPr>
              <a:t> </a:t>
            </a:r>
            <a:r>
              <a:rPr lang="fr-FR" sz="3200" i="1" dirty="0"/>
              <a:t> </a:t>
            </a:r>
          </a:p>
          <a:p>
            <a:pPr eaLnBrk="1" hangingPunct="1"/>
            <a:br>
              <a:rPr lang="fr-FR" sz="3200" i="1" dirty="0"/>
            </a:br>
            <a:r>
              <a:rPr lang="fr-FR" sz="2400" i="1" dirty="0"/>
              <a:t>Xavier POUX, </a:t>
            </a:r>
            <a:r>
              <a:rPr lang="fr-FR" sz="2400" i="1" dirty="0" err="1"/>
              <a:t>AScA</a:t>
            </a:r>
            <a:r>
              <a:rPr lang="fr-FR" sz="2400" i="1" dirty="0"/>
              <a:t>-IDDRI</a:t>
            </a:r>
          </a:p>
          <a:p>
            <a:pPr eaLnBrk="1" hangingPunct="1"/>
            <a:r>
              <a:rPr lang="fr-FR" sz="2800" i="1" dirty="0"/>
              <a:t>MS IPAD - Montpellier</a:t>
            </a:r>
          </a:p>
          <a:p>
            <a:pPr eaLnBrk="1" hangingPunct="1"/>
            <a:r>
              <a:rPr lang="fr-FR" sz="2800" i="1" dirty="0">
                <a:latin typeface="Helvetica" charset="0"/>
                <a:cs typeface="Helvetica" charset="0"/>
              </a:rPr>
              <a:t>27 octobre 2023</a:t>
            </a:r>
            <a:endParaRPr lang="en-GB" sz="2800" i="1" dirty="0">
              <a:latin typeface="Helvetica" charset="0"/>
              <a:cs typeface="Helvetica" charset="0"/>
            </a:endParaRPr>
          </a:p>
        </p:txBody>
      </p:sp>
      <p:sp>
        <p:nvSpPr>
          <p:cNvPr id="9219" name="Text Placeholder 3"/>
          <p:cNvSpPr>
            <a:spLocks noGrp="1"/>
          </p:cNvSpPr>
          <p:nvPr>
            <p:ph type="body" sz="quarter" idx="11"/>
          </p:nvPr>
        </p:nvSpPr>
        <p:spPr bwMode="auto">
          <a:xfrm>
            <a:off x="338138" y="6413500"/>
            <a:ext cx="2432050" cy="306388"/>
          </a:xfrm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>
              <a:latin typeface="Helvetica" charset="0"/>
              <a:cs typeface="Helvetica" charset="0"/>
            </a:endParaRPr>
          </a:p>
        </p:txBody>
      </p:sp>
      <p:pic>
        <p:nvPicPr>
          <p:cNvPr id="6" name="Picture 2" descr="ogo AScA bleu.pn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9518" y="217691"/>
            <a:ext cx="886032" cy="67020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0C26F34-D87D-D74C-B5E9-73EEB8F64865}"/>
              </a:ext>
            </a:extLst>
          </p:cNvPr>
          <p:cNvSpPr/>
          <p:nvPr/>
        </p:nvSpPr>
        <p:spPr>
          <a:xfrm>
            <a:off x="0" y="6122721"/>
            <a:ext cx="9144000" cy="735279"/>
          </a:xfrm>
          <a:prstGeom prst="rect">
            <a:avLst/>
          </a:prstGeom>
          <a:solidFill>
            <a:srgbClr val="E51E3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79910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pour une image  9">
            <a:extLst>
              <a:ext uri="{FF2B5EF4-FFF2-40B4-BE49-F238E27FC236}">
                <a16:creationId xmlns:a16="http://schemas.microsoft.com/office/drawing/2014/main" id="{7D482438-257A-154C-9392-A1CE5C9EE14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4333" r="14333"/>
          <a:stretch>
            <a:fillRect/>
          </a:stretch>
        </p:blipFill>
        <p:spPr/>
      </p:pic>
      <p:sp>
        <p:nvSpPr>
          <p:cNvPr id="5" name="Titre 4">
            <a:extLst>
              <a:ext uri="{FF2B5EF4-FFF2-40B4-BE49-F238E27FC236}">
                <a16:creationId xmlns:a16="http://schemas.microsoft.com/office/drawing/2014/main" id="{D9B8031E-E2ED-904A-B137-3299EECAD5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Des éléments techniques fondamentaux</a:t>
            </a:r>
          </a:p>
        </p:txBody>
      </p:sp>
      <p:sp>
        <p:nvSpPr>
          <p:cNvPr id="6" name="Sous-titre 5">
            <a:extLst>
              <a:ext uri="{FF2B5EF4-FFF2-40B4-BE49-F238E27FC236}">
                <a16:creationId xmlns:a16="http://schemas.microsoft.com/office/drawing/2014/main" id="{33C6DF9F-19D4-7F4B-AA44-5DBB60AFB5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A2C8C7CE-62EE-B94F-ADC9-E371ADFE033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9694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-1" y="0"/>
            <a:ext cx="1870363" cy="6288605"/>
          </a:xfrm>
          <a:solidFill>
            <a:srgbClr val="E51E31"/>
          </a:solidFill>
        </p:spPr>
        <p:txBody>
          <a:bodyPr/>
          <a:lstStyle/>
          <a:p>
            <a:r>
              <a:rPr lang="fr-FR" sz="2800" dirty="0"/>
              <a:t>Paysage, systèmes agraires, </a:t>
            </a:r>
            <a:r>
              <a:rPr lang="fr-FR" sz="2800" dirty="0" err="1"/>
              <a:t>biodiver-sité</a:t>
            </a:r>
            <a:endParaRPr lang="fr-FR" sz="28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F428514-20A7-BA4E-90CB-04792E5178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" t="-1" r="1636" b="32005"/>
          <a:stretch/>
        </p:blipFill>
        <p:spPr>
          <a:xfrm>
            <a:off x="1870363" y="0"/>
            <a:ext cx="7273637" cy="675645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043C79D-7AEA-4543-9798-8545B4F9B75B}"/>
              </a:ext>
            </a:extLst>
          </p:cNvPr>
          <p:cNvSpPr/>
          <p:nvPr/>
        </p:nvSpPr>
        <p:spPr>
          <a:xfrm>
            <a:off x="1968649" y="0"/>
            <a:ext cx="634702" cy="4195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409F0C2-0B78-D84B-8AC5-D00490BA69E7}"/>
              </a:ext>
            </a:extLst>
          </p:cNvPr>
          <p:cNvSpPr/>
          <p:nvPr/>
        </p:nvSpPr>
        <p:spPr>
          <a:xfrm>
            <a:off x="6223300" y="32273"/>
            <a:ext cx="2920700" cy="4195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5480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re 1">
            <a:extLst>
              <a:ext uri="{FF2B5EF4-FFF2-40B4-BE49-F238E27FC236}">
                <a16:creationId xmlns:a16="http://schemas.microsoft.com/office/drawing/2014/main" id="{D2FE3B5C-D231-6247-9D11-234C4CD7F9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fr-FR" dirty="0">
                <a:ea typeface="ＭＳ Ｐゴシック" panose="020B0600070205080204" pitchFamily="34" charset="-128"/>
              </a:rPr>
              <a:t>Les facteurs explicatifs de la richesse spécifique</a:t>
            </a:r>
          </a:p>
        </p:txBody>
      </p:sp>
      <p:pic>
        <p:nvPicPr>
          <p:cNvPr id="31746" name="Picture 5" descr="EffetsPaysageBD">
            <a:extLst>
              <a:ext uri="{FF2B5EF4-FFF2-40B4-BE49-F238E27FC236}">
                <a16:creationId xmlns:a16="http://schemas.microsoft.com/office/drawing/2014/main" id="{37452EE2-BFCC-A04F-A5BD-DC432C53488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" b="327"/>
          <a:stretch>
            <a:fillRect/>
          </a:stretch>
        </p:blipFill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EBF1DE"/>
                </a:solidFill>
              </a14:hiddenFill>
            </a:ext>
          </a:extLst>
        </p:spPr>
      </p:pic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39171E8-784B-8C4D-9F61-24F8D3DCBF80}"/>
              </a:ext>
            </a:extLst>
          </p:cNvPr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08/12/2020</a:t>
            </a:r>
            <a:endParaRPr lang="en-GB"/>
          </a:p>
        </p:txBody>
      </p:sp>
      <p:sp>
        <p:nvSpPr>
          <p:cNvPr id="31748" name="Espace réservé du pied de page 2">
            <a:extLst>
              <a:ext uri="{FF2B5EF4-FFF2-40B4-BE49-F238E27FC236}">
                <a16:creationId xmlns:a16="http://schemas.microsoft.com/office/drawing/2014/main" id="{20418350-BAAE-5F4F-9E03-D1A2F4BBAE5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-128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x-none"/>
              <a:t>Politiques agricoles — Xavier POUX</a:t>
            </a:r>
            <a:endParaRPr lang="en-GB" altLang="fr-FR" sz="1200">
              <a:solidFill>
                <a:srgbClr val="898989"/>
              </a:solidFill>
            </a:endParaRPr>
          </a:p>
        </p:txBody>
      </p:sp>
      <p:sp>
        <p:nvSpPr>
          <p:cNvPr id="31749" name="Espace réservé du numéro de diapositive 4">
            <a:extLst>
              <a:ext uri="{FF2B5EF4-FFF2-40B4-BE49-F238E27FC236}">
                <a16:creationId xmlns:a16="http://schemas.microsoft.com/office/drawing/2014/main" id="{703B9AA7-3948-8C4A-BC32-36CD59BB5F1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BBFCC2C-0238-324F-A307-607419130AC2}" type="slidenum">
              <a:rPr lang="en-GB" altLang="fr-F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GB" altLang="fr-FR" sz="1200">
              <a:solidFill>
                <a:srgbClr val="898989"/>
              </a:solidFill>
            </a:endParaRPr>
          </a:p>
        </p:txBody>
      </p:sp>
      <p:sp>
        <p:nvSpPr>
          <p:cNvPr id="4" name="Rectangle à coins arrondis 2">
            <a:extLst>
              <a:ext uri="{FF2B5EF4-FFF2-40B4-BE49-F238E27FC236}">
                <a16:creationId xmlns:a16="http://schemas.microsoft.com/office/drawing/2014/main" id="{25FE3B68-E113-5D95-9F1E-6F243AEEDC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8805" y="4483865"/>
            <a:ext cx="6562839" cy="1124791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077A6C2-CE89-A1B3-DA61-5D2EA62180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5623" y="3955821"/>
            <a:ext cx="2950914" cy="528044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7" name="Rectangle à coins arrondis 2">
            <a:extLst>
              <a:ext uri="{FF2B5EF4-FFF2-40B4-BE49-F238E27FC236}">
                <a16:creationId xmlns:a16="http://schemas.microsoft.com/office/drawing/2014/main" id="{37A61383-2560-64E0-1917-E6B0A9F02E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1813" y="2374134"/>
            <a:ext cx="1120164" cy="1459735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111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re 1">
            <a:extLst>
              <a:ext uri="{FF2B5EF4-FFF2-40B4-BE49-F238E27FC236}">
                <a16:creationId xmlns:a16="http://schemas.microsoft.com/office/drawing/2014/main" id="{D2FE3B5C-D231-6247-9D11-234C4CD7F9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fr-FR" dirty="0">
                <a:ea typeface="ＭＳ Ｐゴシック" panose="020B0600070205080204" pitchFamily="34" charset="-128"/>
              </a:rPr>
              <a:t>Les facteurs explicatifs de la richesse spécifique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39171E8-784B-8C4D-9F61-24F8D3DCBF80}"/>
              </a:ext>
            </a:extLst>
          </p:cNvPr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08/12/2020</a:t>
            </a:r>
            <a:endParaRPr lang="en-GB"/>
          </a:p>
        </p:txBody>
      </p:sp>
      <p:pic>
        <p:nvPicPr>
          <p:cNvPr id="6" name="Picture 5" descr="EffetsPaysageBD">
            <a:extLst>
              <a:ext uri="{FF2B5EF4-FFF2-40B4-BE49-F238E27FC236}">
                <a16:creationId xmlns:a16="http://schemas.microsoft.com/office/drawing/2014/main" id="{8F0EC38A-C3A3-0E82-BC66-38DF2359335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12" t="22336" r="52003" b="35845"/>
          <a:stretch/>
        </p:blipFill>
        <p:spPr>
          <a:xfrm>
            <a:off x="1652709" y="1484688"/>
            <a:ext cx="7159996" cy="471095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EBF1DE"/>
                </a:solidFill>
              </a14:hiddenFill>
            </a:ext>
          </a:extLst>
        </p:spPr>
      </p:pic>
      <p:sp>
        <p:nvSpPr>
          <p:cNvPr id="31748" name="Espace réservé du pied de page 2">
            <a:extLst>
              <a:ext uri="{FF2B5EF4-FFF2-40B4-BE49-F238E27FC236}">
                <a16:creationId xmlns:a16="http://schemas.microsoft.com/office/drawing/2014/main" id="{20418350-BAAE-5F4F-9E03-D1A2F4BBAE5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r" defTabSz="457200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/>
              <a:t>9/10/2023</a:t>
            </a:r>
            <a:endParaRPr lang="en-GB" altLang="fr-FR" sz="1200">
              <a:solidFill>
                <a:srgbClr val="898989"/>
              </a:solidFill>
            </a:endParaRPr>
          </a:p>
        </p:txBody>
      </p:sp>
      <p:sp>
        <p:nvSpPr>
          <p:cNvPr id="31749" name="Espace réservé du numéro de diapositive 4">
            <a:extLst>
              <a:ext uri="{FF2B5EF4-FFF2-40B4-BE49-F238E27FC236}">
                <a16:creationId xmlns:a16="http://schemas.microsoft.com/office/drawing/2014/main" id="{703B9AA7-3948-8C4A-BC32-36CD59BB5F1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BBFCC2C-0238-324F-A307-607419130AC2}" type="slidenum">
              <a:rPr lang="en-GB" altLang="fr-F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GB" altLang="fr-FR" sz="1200">
              <a:solidFill>
                <a:srgbClr val="898989"/>
              </a:solidFill>
            </a:endParaRPr>
          </a:p>
        </p:txBody>
      </p:sp>
      <p:pic>
        <p:nvPicPr>
          <p:cNvPr id="2050" name="Picture 2" descr="La Buse variable, un rapace très commun">
            <a:extLst>
              <a:ext uri="{FF2B5EF4-FFF2-40B4-BE49-F238E27FC236}">
                <a16:creationId xmlns:a16="http://schemas.microsoft.com/office/drawing/2014/main" id="{80644239-A801-B2D4-AC60-11E6F12FFF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80" y="5140976"/>
            <a:ext cx="2679700" cy="1649046"/>
          </a:xfrm>
          <a:prstGeom prst="rect">
            <a:avLst/>
          </a:prstGeom>
          <a:noFill/>
          <a:ln w="762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Untitled Document">
            <a:extLst>
              <a:ext uri="{FF2B5EF4-FFF2-40B4-BE49-F238E27FC236}">
                <a16:creationId xmlns:a16="http://schemas.microsoft.com/office/drawing/2014/main" id="{1E4F3D6A-5162-E7D3-8BAA-61BD3F4FE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458" y="5019623"/>
            <a:ext cx="1914473" cy="1675164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Monoculture : 31 402 images, photos et images vectorielles de stock |  Shutterstock">
            <a:extLst>
              <a:ext uri="{FF2B5EF4-FFF2-40B4-BE49-F238E27FC236}">
                <a16:creationId xmlns:a16="http://schemas.microsoft.com/office/drawing/2014/main" id="{BD3C4CD4-64F6-C463-D696-F980C8A413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98"/>
          <a:stretch/>
        </p:blipFill>
        <p:spPr bwMode="auto">
          <a:xfrm>
            <a:off x="1941413" y="4246788"/>
            <a:ext cx="2152113" cy="1231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B255C903-B673-4E87-9BD2-7193EDD4A7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450" y="2813534"/>
            <a:ext cx="2307287" cy="1532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Office de Tourisme Aubrac-Laguiole - Aubrac-Laguiole-FR">
            <a:extLst>
              <a:ext uri="{FF2B5EF4-FFF2-40B4-BE49-F238E27FC236}">
                <a16:creationId xmlns:a16="http://schemas.microsoft.com/office/drawing/2014/main" id="{CDB6EBAD-9CBA-9F50-6503-4A8F421ACB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615"/>
          <a:stretch/>
        </p:blipFill>
        <p:spPr bwMode="auto">
          <a:xfrm>
            <a:off x="488568" y="1291389"/>
            <a:ext cx="3279619" cy="16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rme libre 6">
            <a:extLst>
              <a:ext uri="{FF2B5EF4-FFF2-40B4-BE49-F238E27FC236}">
                <a16:creationId xmlns:a16="http://schemas.microsoft.com/office/drawing/2014/main" id="{31E68873-DC05-3549-0C43-5EB3EC7077B5}"/>
              </a:ext>
            </a:extLst>
          </p:cNvPr>
          <p:cNvSpPr/>
          <p:nvPr/>
        </p:nvSpPr>
        <p:spPr>
          <a:xfrm>
            <a:off x="11654" y="935532"/>
            <a:ext cx="8912897" cy="3965057"/>
          </a:xfrm>
          <a:custGeom>
            <a:avLst/>
            <a:gdLst>
              <a:gd name="connsiteX0" fmla="*/ 4650287 w 8912897"/>
              <a:gd name="connsiteY0" fmla="*/ 2692088 h 3965057"/>
              <a:gd name="connsiteX1" fmla="*/ 5924451 w 8912897"/>
              <a:gd name="connsiteY1" fmla="*/ 3861320 h 3965057"/>
              <a:gd name="connsiteX2" fmla="*/ 8128005 w 8912897"/>
              <a:gd name="connsiteY2" fmla="*/ 3576507 h 3965057"/>
              <a:gd name="connsiteX3" fmla="*/ 8907494 w 8912897"/>
              <a:gd name="connsiteY3" fmla="*/ 938238 h 3965057"/>
              <a:gd name="connsiteX4" fmla="*/ 7813212 w 8912897"/>
              <a:gd name="connsiteY4" fmla="*/ 173740 h 3965057"/>
              <a:gd name="connsiteX5" fmla="*/ 1217539 w 8912897"/>
              <a:gd name="connsiteY5" fmla="*/ 113779 h 3965057"/>
              <a:gd name="connsiteX6" fmla="*/ 303139 w 8912897"/>
              <a:gd name="connsiteY6" fmla="*/ 158750 h 3965057"/>
              <a:gd name="connsiteX7" fmla="*/ 168228 w 8912897"/>
              <a:gd name="connsiteY7" fmla="*/ 2077491 h 3965057"/>
              <a:gd name="connsiteX8" fmla="*/ 2521684 w 8912897"/>
              <a:gd name="connsiteY8" fmla="*/ 2452245 h 3965057"/>
              <a:gd name="connsiteX9" fmla="*/ 4650287 w 8912897"/>
              <a:gd name="connsiteY9" fmla="*/ 2692088 h 3965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912897" h="3965057">
                <a:moveTo>
                  <a:pt x="4650287" y="2692088"/>
                </a:moveTo>
                <a:cubicBezTo>
                  <a:pt x="5217415" y="2926934"/>
                  <a:pt x="5344831" y="3713917"/>
                  <a:pt x="5924451" y="3861320"/>
                </a:cubicBezTo>
                <a:cubicBezTo>
                  <a:pt x="6504071" y="4008723"/>
                  <a:pt x="7630831" y="4063687"/>
                  <a:pt x="8128005" y="3576507"/>
                </a:cubicBezTo>
                <a:cubicBezTo>
                  <a:pt x="8625179" y="3089327"/>
                  <a:pt x="8959959" y="1505366"/>
                  <a:pt x="8907494" y="938238"/>
                </a:cubicBezTo>
                <a:cubicBezTo>
                  <a:pt x="8855029" y="371110"/>
                  <a:pt x="9094871" y="311150"/>
                  <a:pt x="7813212" y="173740"/>
                </a:cubicBezTo>
                <a:cubicBezTo>
                  <a:pt x="6531553" y="36330"/>
                  <a:pt x="2469218" y="116277"/>
                  <a:pt x="1217539" y="113779"/>
                </a:cubicBezTo>
                <a:cubicBezTo>
                  <a:pt x="-34140" y="111281"/>
                  <a:pt x="478024" y="-168535"/>
                  <a:pt x="303139" y="158750"/>
                </a:cubicBezTo>
                <a:cubicBezTo>
                  <a:pt x="128254" y="486035"/>
                  <a:pt x="-201530" y="1695242"/>
                  <a:pt x="168228" y="2077491"/>
                </a:cubicBezTo>
                <a:cubicBezTo>
                  <a:pt x="537985" y="2459740"/>
                  <a:pt x="1779671" y="2352311"/>
                  <a:pt x="2521684" y="2452245"/>
                </a:cubicBezTo>
                <a:cubicBezTo>
                  <a:pt x="3263697" y="2552179"/>
                  <a:pt x="4083159" y="2457242"/>
                  <a:pt x="4650287" y="2692088"/>
                </a:cubicBezTo>
                <a:close/>
              </a:path>
            </a:pathLst>
          </a:custGeom>
          <a:noFill/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orme libre 9">
            <a:extLst>
              <a:ext uri="{FF2B5EF4-FFF2-40B4-BE49-F238E27FC236}">
                <a16:creationId xmlns:a16="http://schemas.microsoft.com/office/drawing/2014/main" id="{C04DAC1D-8989-94CB-EFC3-14299557E8CE}"/>
              </a:ext>
            </a:extLst>
          </p:cNvPr>
          <p:cNvSpPr/>
          <p:nvPr/>
        </p:nvSpPr>
        <p:spPr>
          <a:xfrm>
            <a:off x="223834" y="644214"/>
            <a:ext cx="8533611" cy="2464146"/>
          </a:xfrm>
          <a:custGeom>
            <a:avLst/>
            <a:gdLst>
              <a:gd name="connsiteX0" fmla="*/ 645596 w 8533611"/>
              <a:gd name="connsiteY0" fmla="*/ 569989 h 2464146"/>
              <a:gd name="connsiteX1" fmla="*/ 135930 w 8533611"/>
              <a:gd name="connsiteY1" fmla="*/ 659930 h 2464146"/>
              <a:gd name="connsiteX2" fmla="*/ 30999 w 8533611"/>
              <a:gd name="connsiteY2" fmla="*/ 1859143 h 2464146"/>
              <a:gd name="connsiteX3" fmla="*/ 600625 w 8533611"/>
              <a:gd name="connsiteY3" fmla="*/ 2353819 h 2464146"/>
              <a:gd name="connsiteX4" fmla="*/ 4498068 w 8533611"/>
              <a:gd name="connsiteY4" fmla="*/ 2458750 h 2464146"/>
              <a:gd name="connsiteX5" fmla="*/ 6027064 w 8533611"/>
              <a:gd name="connsiteY5" fmla="*/ 2248888 h 2464146"/>
              <a:gd name="connsiteX6" fmla="*/ 7705963 w 8533611"/>
              <a:gd name="connsiteY6" fmla="*/ 2278868 h 2464146"/>
              <a:gd name="connsiteX7" fmla="*/ 8335550 w 8533611"/>
              <a:gd name="connsiteY7" fmla="*/ 2113976 h 2464146"/>
              <a:gd name="connsiteX8" fmla="*/ 8320559 w 8533611"/>
              <a:gd name="connsiteY8" fmla="*/ 689911 h 2464146"/>
              <a:gd name="connsiteX9" fmla="*/ 5862173 w 8533611"/>
              <a:gd name="connsiteY9" fmla="*/ 240206 h 2464146"/>
              <a:gd name="connsiteX10" fmla="*/ 2579327 w 8533611"/>
              <a:gd name="connsiteY10" fmla="*/ 363 h 2464146"/>
              <a:gd name="connsiteX11" fmla="*/ 720546 w 8533611"/>
              <a:gd name="connsiteY11" fmla="*/ 195235 h 2464146"/>
              <a:gd name="connsiteX12" fmla="*/ 180900 w 8533611"/>
              <a:gd name="connsiteY12" fmla="*/ 554999 h 2464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533611" h="2464146">
                <a:moveTo>
                  <a:pt x="645596" y="569989"/>
                </a:moveTo>
                <a:cubicBezTo>
                  <a:pt x="441979" y="507530"/>
                  <a:pt x="238363" y="445071"/>
                  <a:pt x="135930" y="659930"/>
                </a:cubicBezTo>
                <a:cubicBezTo>
                  <a:pt x="33497" y="874789"/>
                  <a:pt x="-46450" y="1576828"/>
                  <a:pt x="30999" y="1859143"/>
                </a:cubicBezTo>
                <a:cubicBezTo>
                  <a:pt x="108448" y="2141458"/>
                  <a:pt x="-143887" y="2253885"/>
                  <a:pt x="600625" y="2353819"/>
                </a:cubicBezTo>
                <a:cubicBezTo>
                  <a:pt x="1345137" y="2453754"/>
                  <a:pt x="3593662" y="2476238"/>
                  <a:pt x="4498068" y="2458750"/>
                </a:cubicBezTo>
                <a:cubicBezTo>
                  <a:pt x="5402474" y="2441262"/>
                  <a:pt x="5492415" y="2278868"/>
                  <a:pt x="6027064" y="2248888"/>
                </a:cubicBezTo>
                <a:cubicBezTo>
                  <a:pt x="6561713" y="2218908"/>
                  <a:pt x="7321215" y="2301353"/>
                  <a:pt x="7705963" y="2278868"/>
                </a:cubicBezTo>
                <a:cubicBezTo>
                  <a:pt x="8090711" y="2256383"/>
                  <a:pt x="8233117" y="2378802"/>
                  <a:pt x="8335550" y="2113976"/>
                </a:cubicBezTo>
                <a:cubicBezTo>
                  <a:pt x="8437983" y="1849150"/>
                  <a:pt x="8732788" y="1002206"/>
                  <a:pt x="8320559" y="689911"/>
                </a:cubicBezTo>
                <a:cubicBezTo>
                  <a:pt x="7908330" y="377616"/>
                  <a:pt x="6819045" y="355131"/>
                  <a:pt x="5862173" y="240206"/>
                </a:cubicBezTo>
                <a:cubicBezTo>
                  <a:pt x="4905301" y="125281"/>
                  <a:pt x="3436265" y="7858"/>
                  <a:pt x="2579327" y="363"/>
                </a:cubicBezTo>
                <a:cubicBezTo>
                  <a:pt x="1722389" y="-7132"/>
                  <a:pt x="1120284" y="102796"/>
                  <a:pt x="720546" y="195235"/>
                </a:cubicBezTo>
                <a:cubicBezTo>
                  <a:pt x="320808" y="287674"/>
                  <a:pt x="250854" y="421336"/>
                  <a:pt x="180900" y="554999"/>
                </a:cubicBez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076" name="Picture 4" descr="Les fermes laitières de polyculture-élevage : atouts et défis pour l'avenir">
            <a:extLst>
              <a:ext uri="{FF2B5EF4-FFF2-40B4-BE49-F238E27FC236}">
                <a16:creationId xmlns:a16="http://schemas.microsoft.com/office/drawing/2014/main" id="{4866110E-7FCB-2C5B-5C3A-79CF2947F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176" y="1170771"/>
            <a:ext cx="3046511" cy="1745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2101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re 1">
            <a:extLst>
              <a:ext uri="{FF2B5EF4-FFF2-40B4-BE49-F238E27FC236}">
                <a16:creationId xmlns:a16="http://schemas.microsoft.com/office/drawing/2014/main" id="{D2FE3B5C-D231-6247-9D11-234C4CD7F9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fr-FR" dirty="0">
                <a:ea typeface="ＭＳ Ｐゴシック" panose="020B0600070205080204" pitchFamily="34" charset="-128"/>
              </a:rPr>
              <a:t>Les facteurs explicatifs de la richesse spécifique</a:t>
            </a:r>
          </a:p>
        </p:txBody>
      </p:sp>
      <p:pic>
        <p:nvPicPr>
          <p:cNvPr id="31746" name="Picture 5" descr="EffetsPaysageBD">
            <a:extLst>
              <a:ext uri="{FF2B5EF4-FFF2-40B4-BE49-F238E27FC236}">
                <a16:creationId xmlns:a16="http://schemas.microsoft.com/office/drawing/2014/main" id="{37452EE2-BFCC-A04F-A5BD-DC432C53488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" b="327"/>
          <a:stretch>
            <a:fillRect/>
          </a:stretch>
        </p:blipFill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EBF1DE"/>
                </a:solidFill>
              </a14:hiddenFill>
            </a:ext>
          </a:extLst>
        </p:spPr>
      </p:pic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39171E8-784B-8C4D-9F61-24F8D3DCBF80}"/>
              </a:ext>
            </a:extLst>
          </p:cNvPr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08/12/2020</a:t>
            </a:r>
            <a:endParaRPr lang="en-GB"/>
          </a:p>
        </p:txBody>
      </p:sp>
      <p:sp>
        <p:nvSpPr>
          <p:cNvPr id="31748" name="Espace réservé du pied de page 2">
            <a:extLst>
              <a:ext uri="{FF2B5EF4-FFF2-40B4-BE49-F238E27FC236}">
                <a16:creationId xmlns:a16="http://schemas.microsoft.com/office/drawing/2014/main" id="{20418350-BAAE-5F4F-9E03-D1A2F4BBAE5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-128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x-none"/>
              <a:t>Politiques agricoles — Xavier POUX</a:t>
            </a:r>
            <a:endParaRPr lang="en-GB" altLang="fr-FR" sz="1200">
              <a:solidFill>
                <a:srgbClr val="898989"/>
              </a:solidFill>
            </a:endParaRPr>
          </a:p>
        </p:txBody>
      </p:sp>
      <p:sp>
        <p:nvSpPr>
          <p:cNvPr id="31749" name="Espace réservé du numéro de diapositive 4">
            <a:extLst>
              <a:ext uri="{FF2B5EF4-FFF2-40B4-BE49-F238E27FC236}">
                <a16:creationId xmlns:a16="http://schemas.microsoft.com/office/drawing/2014/main" id="{703B9AA7-3948-8C4A-BC32-36CD59BB5F1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BBFCC2C-0238-324F-A307-607419130AC2}" type="slidenum">
              <a:rPr lang="en-GB" altLang="fr-F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GB" altLang="fr-FR" sz="1200">
              <a:solidFill>
                <a:srgbClr val="898989"/>
              </a:solidFill>
            </a:endParaRPr>
          </a:p>
        </p:txBody>
      </p:sp>
      <p:sp>
        <p:nvSpPr>
          <p:cNvPr id="3" name="Rectangle à coins arrondis 2">
            <a:extLst>
              <a:ext uri="{FF2B5EF4-FFF2-40B4-BE49-F238E27FC236}">
                <a16:creationId xmlns:a16="http://schemas.microsoft.com/office/drawing/2014/main" id="{0F5CAD29-C754-C148-BBA9-2692DB0C0F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8100" y="1600200"/>
            <a:ext cx="2921000" cy="29464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9C68855-8C62-6349-9B47-75612713456F}"/>
              </a:ext>
            </a:extLst>
          </p:cNvPr>
          <p:cNvSpPr txBox="1"/>
          <p:nvPr/>
        </p:nvSpPr>
        <p:spPr>
          <a:xfrm>
            <a:off x="3511550" y="5432425"/>
            <a:ext cx="5441950" cy="923925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fr-FR" dirty="0"/>
              <a:t>Si on veut une richesse biologique systémique,</a:t>
            </a:r>
            <a:br>
              <a:rPr lang="fr-FR" dirty="0"/>
            </a:br>
            <a:r>
              <a:rPr lang="fr-FR" dirty="0"/>
              <a:t>l’extensivité prime sur l’organisation du paysage =</a:t>
            </a:r>
          </a:p>
          <a:p>
            <a:pPr>
              <a:defRPr/>
            </a:pPr>
            <a:r>
              <a:rPr lang="fr-FR" dirty="0"/>
              <a:t>pas de pesticides de synthèse, pas d’engrais de synthèse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CBDC493-8686-8C41-BCF3-C95FED8B30B7}"/>
              </a:ext>
            </a:extLst>
          </p:cNvPr>
          <p:cNvSpPr txBox="1"/>
          <p:nvPr/>
        </p:nvSpPr>
        <p:spPr>
          <a:xfrm>
            <a:off x="3511550" y="6308725"/>
            <a:ext cx="3624263" cy="369888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fr-FR" dirty="0"/>
              <a:t>… en outre, les paysages « suivront »</a:t>
            </a:r>
          </a:p>
        </p:txBody>
      </p:sp>
    </p:spTree>
    <p:extLst>
      <p:ext uri="{BB962C8B-B14F-4D97-AF65-F5344CB8AC3E}">
        <p14:creationId xmlns:p14="http://schemas.microsoft.com/office/powerpoint/2010/main" val="639060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99A89F1C-E95F-E346-A9B2-51D195933C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97" r="44607" b="83333"/>
          <a:stretch/>
        </p:blipFill>
        <p:spPr>
          <a:xfrm>
            <a:off x="910479" y="3231326"/>
            <a:ext cx="6856413" cy="3293299"/>
          </a:xfrm>
          <a:prstGeom prst="rect">
            <a:avLst/>
          </a:prstGeom>
        </p:spPr>
      </p:pic>
      <p:sp>
        <p:nvSpPr>
          <p:cNvPr id="32770" name="Flèche courbée vers le haut 2">
            <a:extLst>
              <a:ext uri="{FF2B5EF4-FFF2-40B4-BE49-F238E27FC236}">
                <a16:creationId xmlns:a16="http://schemas.microsoft.com/office/drawing/2014/main" id="{83678BDD-1AC7-7A43-9D3D-3069855E9AB8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5508625" y="3836988"/>
            <a:ext cx="935038" cy="504825"/>
          </a:xfrm>
          <a:prstGeom prst="curvedUpArrow">
            <a:avLst>
              <a:gd name="adj1" fmla="val 24928"/>
              <a:gd name="adj2" fmla="val 49864"/>
              <a:gd name="adj3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>
              <a:spcBef>
                <a:spcPct val="0"/>
              </a:spcBef>
              <a:buFontTx/>
              <a:buNone/>
            </a:pPr>
            <a:endParaRPr lang="fr-FR" altLang="fr-FR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2771" name="Flèche courbée vers le haut 19">
            <a:extLst>
              <a:ext uri="{FF2B5EF4-FFF2-40B4-BE49-F238E27FC236}">
                <a16:creationId xmlns:a16="http://schemas.microsoft.com/office/drawing/2014/main" id="{3FBCC488-25C3-1B47-AD6C-18A4A947BFCB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348038" y="4773613"/>
            <a:ext cx="2087562" cy="504825"/>
          </a:xfrm>
          <a:prstGeom prst="curvedUpArrow">
            <a:avLst>
              <a:gd name="adj1" fmla="val 24945"/>
              <a:gd name="adj2" fmla="val 49910"/>
              <a:gd name="adj3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>
              <a:spcBef>
                <a:spcPct val="0"/>
              </a:spcBef>
              <a:buFontTx/>
              <a:buNone/>
            </a:pPr>
            <a:endParaRPr lang="fr-FR" altLang="fr-FR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2772" name="ZoneTexte 8">
            <a:extLst>
              <a:ext uri="{FF2B5EF4-FFF2-40B4-BE49-F238E27FC236}">
                <a16:creationId xmlns:a16="http://schemas.microsoft.com/office/drawing/2014/main" id="{FC2088C0-D9FC-F147-9B20-9E030C7356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455" y="2919825"/>
            <a:ext cx="68564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dirty="0"/>
              <a:t>Prendre en compte les transferts de fertilité entre </a:t>
            </a:r>
            <a:br>
              <a:rPr lang="fr-FR" altLang="fr-FR" sz="1800" dirty="0"/>
            </a:br>
            <a:r>
              <a:rPr lang="fr-FR" altLang="fr-FR" sz="1800" dirty="0"/>
              <a:t>unités agro-écologiques</a:t>
            </a:r>
          </a:p>
        </p:txBody>
      </p:sp>
      <p:sp>
        <p:nvSpPr>
          <p:cNvPr id="32773" name="ZoneTexte 22">
            <a:extLst>
              <a:ext uri="{FF2B5EF4-FFF2-40B4-BE49-F238E27FC236}">
                <a16:creationId xmlns:a16="http://schemas.microsoft.com/office/drawing/2014/main" id="{B7AF88C9-3B52-ED4D-8F32-6F3A3437C5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455" y="1370377"/>
            <a:ext cx="5508688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dirty="0"/>
              <a:t>- Un paysage riche en biodiversité est souvent composite</a:t>
            </a:r>
            <a:br>
              <a:rPr lang="fr-FR" altLang="fr-FR" sz="1800" dirty="0"/>
            </a:br>
            <a:r>
              <a:rPr lang="fr-FR" altLang="fr-FR" sz="1800" dirty="0"/>
              <a:t>et combine des zones intensives et extensives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1800" dirty="0"/>
              <a:t>- Mais une fraction minimale de zone extensive est </a:t>
            </a:r>
            <a:br>
              <a:rPr lang="fr-FR" altLang="fr-FR" sz="1800" dirty="0"/>
            </a:br>
            <a:r>
              <a:rPr lang="fr-FR" altLang="fr-FR" sz="1800" dirty="0"/>
              <a:t>nécessaire : la prairie seule ne suffit pas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1800" dirty="0"/>
              <a:t>- Et ne pas fertiliser maximise la fixation symbiotique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74266563-B782-1144-BC90-222207AC1404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44450"/>
            <a:ext cx="9039225" cy="114300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bg1"/>
                </a:solidFill>
                <a:latin typeface="Helvetica"/>
                <a:ea typeface="ＭＳ Ｐゴシック" charset="0"/>
                <a:cs typeface="Helvetica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  <a:cs typeface="Helvetica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  <a:cs typeface="Helvetica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  <a:cs typeface="Helvetica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  <a:cs typeface="Helvetica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9pPr>
          </a:lstStyle>
          <a:p>
            <a:pPr eaLnBrk="1" hangingPunct="1"/>
            <a:r>
              <a:rPr lang="fr-FR" altLang="fr-FR" dirty="0">
                <a:ea typeface="ＭＳ Ｐゴシック" panose="020B0600070205080204" pitchFamily="34" charset="-128"/>
              </a:rPr>
              <a:t>Flux d’azote et biodiversité</a:t>
            </a:r>
          </a:p>
        </p:txBody>
      </p:sp>
    </p:spTree>
    <p:extLst>
      <p:ext uri="{BB962C8B-B14F-4D97-AF65-F5344CB8AC3E}">
        <p14:creationId xmlns:p14="http://schemas.microsoft.com/office/powerpoint/2010/main" val="2748665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animBg="1"/>
      <p:bldP spid="32771" grpId="0" animBg="1"/>
      <p:bldP spid="3277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www.academie-agriculture.fr/sites/default/files/styles/actualit_/public/capture_3.jpg?itok=ft1C0Nu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75475"/>
            <a:ext cx="5439428" cy="2656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566803" y="511250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0" i="0">
                <a:solidFill>
                  <a:srgbClr val="222222"/>
                </a:solidFill>
                <a:effectLst/>
                <a:latin typeface="Open Sans" charset="0"/>
              </a:rPr>
              <a:t>Evolution du rendement moyen annuel du blé France entière de 1815 à 2018</a:t>
            </a:r>
          </a:p>
        </p:txBody>
      </p:sp>
      <p:cxnSp>
        <p:nvCxnSpPr>
          <p:cNvPr id="7" name="Connecteur droit 6"/>
          <p:cNvCxnSpPr/>
          <p:nvPr/>
        </p:nvCxnSpPr>
        <p:spPr>
          <a:xfrm flipH="1">
            <a:off x="5096528" y="4774765"/>
            <a:ext cx="685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566803" y="5712824"/>
            <a:ext cx="4572000" cy="34624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825" dirty="0"/>
              <a:t>https://</a:t>
            </a:r>
            <a:r>
              <a:rPr lang="fr-FR" sz="825" dirty="0" err="1"/>
              <a:t>www.academie-agriculture.fr</a:t>
            </a:r>
            <a:r>
              <a:rPr lang="fr-FR" sz="825" dirty="0"/>
              <a:t>/publications/</a:t>
            </a:r>
            <a:r>
              <a:rPr lang="fr-FR" sz="825" dirty="0" err="1"/>
              <a:t>encyclopedie</a:t>
            </a:r>
            <a:r>
              <a:rPr lang="fr-FR" sz="825" dirty="0"/>
              <a:t>/</a:t>
            </a:r>
            <a:r>
              <a:rPr lang="fr-FR" sz="825" dirty="0" err="1"/>
              <a:t>reperes</a:t>
            </a:r>
            <a:r>
              <a:rPr lang="fr-FR" sz="825" dirty="0"/>
              <a:t>/evolution-du-rendement-moyen-annuel-du-ble-france-entiere-de-1815</a:t>
            </a:r>
          </a:p>
        </p:txBody>
      </p:sp>
      <p:sp>
        <p:nvSpPr>
          <p:cNvPr id="11" name="Forme libre 10"/>
          <p:cNvSpPr/>
          <p:nvPr/>
        </p:nvSpPr>
        <p:spPr>
          <a:xfrm>
            <a:off x="4650288" y="2435530"/>
            <a:ext cx="1080370" cy="366386"/>
          </a:xfrm>
          <a:custGeom>
            <a:avLst/>
            <a:gdLst>
              <a:gd name="connsiteX0" fmla="*/ 1440493 w 1440493"/>
              <a:gd name="connsiteY0" fmla="*/ 0 h 488515"/>
              <a:gd name="connsiteX1" fmla="*/ 0 w 1440493"/>
              <a:gd name="connsiteY1" fmla="*/ 488515 h 488515"/>
              <a:gd name="connsiteX2" fmla="*/ 0 w 1440493"/>
              <a:gd name="connsiteY2" fmla="*/ 488515 h 488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40493" h="488515">
                <a:moveTo>
                  <a:pt x="1440493" y="0"/>
                </a:moveTo>
                <a:lnTo>
                  <a:pt x="0" y="488515"/>
                </a:lnTo>
                <a:lnTo>
                  <a:pt x="0" y="488515"/>
                </a:lnTo>
              </a:path>
            </a:pathLst>
          </a:cu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orme libre 12"/>
          <p:cNvSpPr/>
          <p:nvPr/>
        </p:nvSpPr>
        <p:spPr>
          <a:xfrm>
            <a:off x="5091830" y="2841107"/>
            <a:ext cx="591855" cy="580847"/>
          </a:xfrm>
          <a:custGeom>
            <a:avLst/>
            <a:gdLst>
              <a:gd name="connsiteX0" fmla="*/ 0 w 789140"/>
              <a:gd name="connsiteY0" fmla="*/ 35428 h 774463"/>
              <a:gd name="connsiteX1" fmla="*/ 125260 w 789140"/>
              <a:gd name="connsiteY1" fmla="*/ 10376 h 774463"/>
              <a:gd name="connsiteX2" fmla="*/ 200416 w 789140"/>
              <a:gd name="connsiteY2" fmla="*/ 185740 h 774463"/>
              <a:gd name="connsiteX3" fmla="*/ 263046 w 789140"/>
              <a:gd name="connsiteY3" fmla="*/ 22902 h 774463"/>
              <a:gd name="connsiteX4" fmla="*/ 388307 w 789140"/>
              <a:gd name="connsiteY4" fmla="*/ 561521 h 774463"/>
              <a:gd name="connsiteX5" fmla="*/ 475989 w 789140"/>
              <a:gd name="connsiteY5" fmla="*/ 248370 h 774463"/>
              <a:gd name="connsiteX6" fmla="*/ 588723 w 789140"/>
              <a:gd name="connsiteY6" fmla="*/ 599099 h 774463"/>
              <a:gd name="connsiteX7" fmla="*/ 701457 w 789140"/>
              <a:gd name="connsiteY7" fmla="*/ 411209 h 774463"/>
              <a:gd name="connsiteX8" fmla="*/ 789140 w 789140"/>
              <a:gd name="connsiteY8" fmla="*/ 774463 h 774463"/>
              <a:gd name="connsiteX9" fmla="*/ 789140 w 789140"/>
              <a:gd name="connsiteY9" fmla="*/ 774463 h 774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9140" h="774463">
                <a:moveTo>
                  <a:pt x="0" y="35428"/>
                </a:moveTo>
                <a:cubicBezTo>
                  <a:pt x="45928" y="10376"/>
                  <a:pt x="91857" y="-14676"/>
                  <a:pt x="125260" y="10376"/>
                </a:cubicBezTo>
                <a:cubicBezTo>
                  <a:pt x="158663" y="35428"/>
                  <a:pt x="177452" y="183652"/>
                  <a:pt x="200416" y="185740"/>
                </a:cubicBezTo>
                <a:cubicBezTo>
                  <a:pt x="223380" y="187828"/>
                  <a:pt x="231731" y="-39728"/>
                  <a:pt x="263046" y="22902"/>
                </a:cubicBezTo>
                <a:cubicBezTo>
                  <a:pt x="294361" y="85532"/>
                  <a:pt x="352817" y="523943"/>
                  <a:pt x="388307" y="561521"/>
                </a:cubicBezTo>
                <a:cubicBezTo>
                  <a:pt x="423798" y="599099"/>
                  <a:pt x="442586" y="242107"/>
                  <a:pt x="475989" y="248370"/>
                </a:cubicBezTo>
                <a:cubicBezTo>
                  <a:pt x="509392" y="254633"/>
                  <a:pt x="551145" y="571959"/>
                  <a:pt x="588723" y="599099"/>
                </a:cubicBezTo>
                <a:cubicBezTo>
                  <a:pt x="626301" y="626239"/>
                  <a:pt x="668054" y="381982"/>
                  <a:pt x="701457" y="411209"/>
                </a:cubicBezTo>
                <a:cubicBezTo>
                  <a:pt x="734860" y="440436"/>
                  <a:pt x="789140" y="774463"/>
                  <a:pt x="789140" y="774463"/>
                </a:cubicBezTo>
                <a:lnTo>
                  <a:pt x="789140" y="774463"/>
                </a:lnTo>
              </a:path>
            </a:pathLst>
          </a:cu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/>
          <p:cNvSpPr txBox="1"/>
          <p:nvPr/>
        </p:nvSpPr>
        <p:spPr>
          <a:xfrm>
            <a:off x="875863" y="1533164"/>
            <a:ext cx="108876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/>
              <a:t>Le passé lointain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3094535" y="1533164"/>
            <a:ext cx="105990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/>
              <a:t>Le </a:t>
            </a:r>
            <a:r>
              <a:rPr lang="fr-FR" sz="1050"/>
              <a:t>passé proche</a:t>
            </a:r>
            <a:endParaRPr lang="fr-FR" sz="1050" dirty="0"/>
          </a:p>
        </p:txBody>
      </p:sp>
      <p:sp>
        <p:nvSpPr>
          <p:cNvPr id="19" name="ZoneTexte 18"/>
          <p:cNvSpPr txBox="1"/>
          <p:nvPr/>
        </p:nvSpPr>
        <p:spPr>
          <a:xfrm>
            <a:off x="4359161" y="1325415"/>
            <a:ext cx="782587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/>
              <a:t>La rupture </a:t>
            </a:r>
            <a:br>
              <a:rPr lang="fr-FR" sz="1050" dirty="0"/>
            </a:br>
            <a:r>
              <a:rPr lang="fr-FR" sz="1050" dirty="0"/>
              <a:t>du présent</a:t>
            </a:r>
            <a:br>
              <a:rPr lang="fr-FR" sz="1050"/>
            </a:br>
            <a:r>
              <a:rPr lang="fr-FR" sz="1050"/>
              <a:t>caché</a:t>
            </a:r>
            <a:endParaRPr lang="fr-FR" sz="1050" dirty="0"/>
          </a:p>
        </p:txBody>
      </p:sp>
      <p:cxnSp>
        <p:nvCxnSpPr>
          <p:cNvPr id="15" name="Connecteur droit avec flèche 14"/>
          <p:cNvCxnSpPr/>
          <p:nvPr/>
        </p:nvCxnSpPr>
        <p:spPr>
          <a:xfrm>
            <a:off x="566803" y="2017913"/>
            <a:ext cx="2787041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>
            <a:off x="3353844" y="2028872"/>
            <a:ext cx="100531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>
            <a:off x="4359161" y="2031565"/>
            <a:ext cx="73267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/>
          <p:nvPr/>
        </p:nvCxnSpPr>
        <p:spPr>
          <a:xfrm>
            <a:off x="5091830" y="2027307"/>
            <a:ext cx="59185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29"/>
          <p:cNvSpPr txBox="1"/>
          <p:nvPr/>
        </p:nvSpPr>
        <p:spPr>
          <a:xfrm>
            <a:off x="5091831" y="1544795"/>
            <a:ext cx="109356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/>
              <a:t>Les anticipations</a:t>
            </a:r>
          </a:p>
        </p:txBody>
      </p:sp>
      <p:cxnSp>
        <p:nvCxnSpPr>
          <p:cNvPr id="31" name="Connecteur droit 30"/>
          <p:cNvCxnSpPr/>
          <p:nvPr/>
        </p:nvCxnSpPr>
        <p:spPr>
          <a:xfrm flipH="1">
            <a:off x="5782328" y="4774765"/>
            <a:ext cx="685800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/>
          <p:cNvSpPr txBox="1"/>
          <p:nvPr/>
        </p:nvSpPr>
        <p:spPr>
          <a:xfrm rot="18319847">
            <a:off x="5584196" y="4855678"/>
            <a:ext cx="396262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25"/>
              <a:t>2050</a:t>
            </a:r>
          </a:p>
        </p:txBody>
      </p:sp>
      <p:sp>
        <p:nvSpPr>
          <p:cNvPr id="33" name="ZoneTexte 32"/>
          <p:cNvSpPr txBox="1"/>
          <p:nvPr/>
        </p:nvSpPr>
        <p:spPr>
          <a:xfrm rot="18319847">
            <a:off x="6216720" y="4855677"/>
            <a:ext cx="396262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25" dirty="0"/>
              <a:t>2100</a:t>
            </a:r>
          </a:p>
        </p:txBody>
      </p:sp>
      <p:sp>
        <p:nvSpPr>
          <p:cNvPr id="34" name="Forme libre 33"/>
          <p:cNvSpPr/>
          <p:nvPr/>
        </p:nvSpPr>
        <p:spPr>
          <a:xfrm>
            <a:off x="5683685" y="3395282"/>
            <a:ext cx="591855" cy="364611"/>
          </a:xfrm>
          <a:custGeom>
            <a:avLst/>
            <a:gdLst>
              <a:gd name="connsiteX0" fmla="*/ 0 w 789140"/>
              <a:gd name="connsiteY0" fmla="*/ 35428 h 774463"/>
              <a:gd name="connsiteX1" fmla="*/ 125260 w 789140"/>
              <a:gd name="connsiteY1" fmla="*/ 10376 h 774463"/>
              <a:gd name="connsiteX2" fmla="*/ 200416 w 789140"/>
              <a:gd name="connsiteY2" fmla="*/ 185740 h 774463"/>
              <a:gd name="connsiteX3" fmla="*/ 263046 w 789140"/>
              <a:gd name="connsiteY3" fmla="*/ 22902 h 774463"/>
              <a:gd name="connsiteX4" fmla="*/ 388307 w 789140"/>
              <a:gd name="connsiteY4" fmla="*/ 561521 h 774463"/>
              <a:gd name="connsiteX5" fmla="*/ 475989 w 789140"/>
              <a:gd name="connsiteY5" fmla="*/ 248370 h 774463"/>
              <a:gd name="connsiteX6" fmla="*/ 588723 w 789140"/>
              <a:gd name="connsiteY6" fmla="*/ 599099 h 774463"/>
              <a:gd name="connsiteX7" fmla="*/ 701457 w 789140"/>
              <a:gd name="connsiteY7" fmla="*/ 411209 h 774463"/>
              <a:gd name="connsiteX8" fmla="*/ 789140 w 789140"/>
              <a:gd name="connsiteY8" fmla="*/ 774463 h 774463"/>
              <a:gd name="connsiteX9" fmla="*/ 789140 w 789140"/>
              <a:gd name="connsiteY9" fmla="*/ 774463 h 774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9140" h="774463">
                <a:moveTo>
                  <a:pt x="0" y="35428"/>
                </a:moveTo>
                <a:cubicBezTo>
                  <a:pt x="45928" y="10376"/>
                  <a:pt x="91857" y="-14676"/>
                  <a:pt x="125260" y="10376"/>
                </a:cubicBezTo>
                <a:cubicBezTo>
                  <a:pt x="158663" y="35428"/>
                  <a:pt x="177452" y="183652"/>
                  <a:pt x="200416" y="185740"/>
                </a:cubicBezTo>
                <a:cubicBezTo>
                  <a:pt x="223380" y="187828"/>
                  <a:pt x="231731" y="-39728"/>
                  <a:pt x="263046" y="22902"/>
                </a:cubicBezTo>
                <a:cubicBezTo>
                  <a:pt x="294361" y="85532"/>
                  <a:pt x="352817" y="523943"/>
                  <a:pt x="388307" y="561521"/>
                </a:cubicBezTo>
                <a:cubicBezTo>
                  <a:pt x="423798" y="599099"/>
                  <a:pt x="442586" y="242107"/>
                  <a:pt x="475989" y="248370"/>
                </a:cubicBezTo>
                <a:cubicBezTo>
                  <a:pt x="509392" y="254633"/>
                  <a:pt x="551145" y="571959"/>
                  <a:pt x="588723" y="599099"/>
                </a:cubicBezTo>
                <a:cubicBezTo>
                  <a:pt x="626301" y="626239"/>
                  <a:pt x="668054" y="381982"/>
                  <a:pt x="701457" y="411209"/>
                </a:cubicBezTo>
                <a:cubicBezTo>
                  <a:pt x="734860" y="440436"/>
                  <a:pt x="789140" y="774463"/>
                  <a:pt x="789140" y="774463"/>
                </a:cubicBezTo>
                <a:lnTo>
                  <a:pt x="789140" y="774463"/>
                </a:lnTo>
              </a:path>
            </a:pathLst>
          </a:custGeom>
          <a:noFill/>
          <a:ln w="28575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ZoneTexte 22"/>
          <p:cNvSpPr txBox="1"/>
          <p:nvPr/>
        </p:nvSpPr>
        <p:spPr>
          <a:xfrm>
            <a:off x="5818752" y="2692745"/>
            <a:ext cx="3201839" cy="58477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fr-FR" sz="1600" dirty="0"/>
              <a:t>Le risque qu’on peut/doit tout à fait </a:t>
            </a:r>
            <a:br>
              <a:rPr lang="fr-FR" sz="1600" dirty="0"/>
            </a:br>
            <a:r>
              <a:rPr lang="fr-FR" sz="1600" dirty="0"/>
              <a:t>aussi envisager</a:t>
            </a:r>
          </a:p>
        </p:txBody>
      </p:sp>
      <p:sp>
        <p:nvSpPr>
          <p:cNvPr id="4" name="Forme libre 3"/>
          <p:cNvSpPr/>
          <p:nvPr/>
        </p:nvSpPr>
        <p:spPr>
          <a:xfrm>
            <a:off x="5098774" y="2869924"/>
            <a:ext cx="1222514" cy="619741"/>
          </a:xfrm>
          <a:custGeom>
            <a:avLst/>
            <a:gdLst>
              <a:gd name="connsiteX0" fmla="*/ 0 w 1630018"/>
              <a:gd name="connsiteY0" fmla="*/ 0 h 826321"/>
              <a:gd name="connsiteX1" fmla="*/ 39757 w 1630018"/>
              <a:gd name="connsiteY1" fmla="*/ 347870 h 826321"/>
              <a:gd name="connsiteX2" fmla="*/ 79513 w 1630018"/>
              <a:gd name="connsiteY2" fmla="*/ 238539 h 826321"/>
              <a:gd name="connsiteX3" fmla="*/ 168965 w 1630018"/>
              <a:gd name="connsiteY3" fmla="*/ 387626 h 826321"/>
              <a:gd name="connsiteX4" fmla="*/ 278296 w 1630018"/>
              <a:gd name="connsiteY4" fmla="*/ 367748 h 826321"/>
              <a:gd name="connsiteX5" fmla="*/ 308113 w 1630018"/>
              <a:gd name="connsiteY5" fmla="*/ 566531 h 826321"/>
              <a:gd name="connsiteX6" fmla="*/ 526774 w 1630018"/>
              <a:gd name="connsiteY6" fmla="*/ 606287 h 826321"/>
              <a:gd name="connsiteX7" fmla="*/ 546652 w 1630018"/>
              <a:gd name="connsiteY7" fmla="*/ 735496 h 826321"/>
              <a:gd name="connsiteX8" fmla="*/ 655983 w 1630018"/>
              <a:gd name="connsiteY8" fmla="*/ 824948 h 826321"/>
              <a:gd name="connsiteX9" fmla="*/ 695739 w 1630018"/>
              <a:gd name="connsiteY9" fmla="*/ 665922 h 826321"/>
              <a:gd name="connsiteX10" fmla="*/ 864705 w 1630018"/>
              <a:gd name="connsiteY10" fmla="*/ 795131 h 826321"/>
              <a:gd name="connsiteX11" fmla="*/ 954157 w 1630018"/>
              <a:gd name="connsiteY11" fmla="*/ 665922 h 826321"/>
              <a:gd name="connsiteX12" fmla="*/ 1162878 w 1630018"/>
              <a:gd name="connsiteY12" fmla="*/ 775252 h 826321"/>
              <a:gd name="connsiteX13" fmla="*/ 1242392 w 1630018"/>
              <a:gd name="connsiteY13" fmla="*/ 655983 h 826321"/>
              <a:gd name="connsiteX14" fmla="*/ 1361661 w 1630018"/>
              <a:gd name="connsiteY14" fmla="*/ 765313 h 826321"/>
              <a:gd name="connsiteX15" fmla="*/ 1480931 w 1630018"/>
              <a:gd name="connsiteY15" fmla="*/ 636105 h 826321"/>
              <a:gd name="connsiteX16" fmla="*/ 1630018 w 1630018"/>
              <a:gd name="connsiteY16" fmla="*/ 765313 h 826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30018" h="826321">
                <a:moveTo>
                  <a:pt x="0" y="0"/>
                </a:moveTo>
                <a:cubicBezTo>
                  <a:pt x="13252" y="154057"/>
                  <a:pt x="26505" y="308114"/>
                  <a:pt x="39757" y="347870"/>
                </a:cubicBezTo>
                <a:cubicBezTo>
                  <a:pt x="53009" y="387626"/>
                  <a:pt x="57978" y="231913"/>
                  <a:pt x="79513" y="238539"/>
                </a:cubicBezTo>
                <a:cubicBezTo>
                  <a:pt x="101048" y="245165"/>
                  <a:pt x="135835" y="366091"/>
                  <a:pt x="168965" y="387626"/>
                </a:cubicBezTo>
                <a:cubicBezTo>
                  <a:pt x="202095" y="409161"/>
                  <a:pt x="255105" y="337931"/>
                  <a:pt x="278296" y="367748"/>
                </a:cubicBezTo>
                <a:cubicBezTo>
                  <a:pt x="301487" y="397565"/>
                  <a:pt x="266700" y="526775"/>
                  <a:pt x="308113" y="566531"/>
                </a:cubicBezTo>
                <a:cubicBezTo>
                  <a:pt x="349526" y="606287"/>
                  <a:pt x="487018" y="578126"/>
                  <a:pt x="526774" y="606287"/>
                </a:cubicBezTo>
                <a:cubicBezTo>
                  <a:pt x="566530" y="634448"/>
                  <a:pt x="525117" y="699053"/>
                  <a:pt x="546652" y="735496"/>
                </a:cubicBezTo>
                <a:cubicBezTo>
                  <a:pt x="568187" y="771939"/>
                  <a:pt x="631135" y="836544"/>
                  <a:pt x="655983" y="824948"/>
                </a:cubicBezTo>
                <a:cubicBezTo>
                  <a:pt x="680831" y="813352"/>
                  <a:pt x="660952" y="670892"/>
                  <a:pt x="695739" y="665922"/>
                </a:cubicBezTo>
                <a:cubicBezTo>
                  <a:pt x="730526" y="660952"/>
                  <a:pt x="821635" y="795131"/>
                  <a:pt x="864705" y="795131"/>
                </a:cubicBezTo>
                <a:cubicBezTo>
                  <a:pt x="907775" y="795131"/>
                  <a:pt x="904462" y="669235"/>
                  <a:pt x="954157" y="665922"/>
                </a:cubicBezTo>
                <a:cubicBezTo>
                  <a:pt x="1003852" y="662609"/>
                  <a:pt x="1114839" y="776908"/>
                  <a:pt x="1162878" y="775252"/>
                </a:cubicBezTo>
                <a:cubicBezTo>
                  <a:pt x="1210917" y="773596"/>
                  <a:pt x="1209262" y="657639"/>
                  <a:pt x="1242392" y="655983"/>
                </a:cubicBezTo>
                <a:cubicBezTo>
                  <a:pt x="1275522" y="654327"/>
                  <a:pt x="1321905" y="768626"/>
                  <a:pt x="1361661" y="765313"/>
                </a:cubicBezTo>
                <a:cubicBezTo>
                  <a:pt x="1401417" y="762000"/>
                  <a:pt x="1436205" y="636105"/>
                  <a:pt x="1480931" y="636105"/>
                </a:cubicBezTo>
                <a:cubicBezTo>
                  <a:pt x="1525657" y="636105"/>
                  <a:pt x="1630018" y="765313"/>
                  <a:pt x="1630018" y="765313"/>
                </a:cubicBezTo>
              </a:path>
            </a:pathLst>
          </a:custGeom>
          <a:noFill/>
          <a:ln w="28575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ZoneTexte 27"/>
          <p:cNvSpPr txBox="1"/>
          <p:nvPr/>
        </p:nvSpPr>
        <p:spPr>
          <a:xfrm>
            <a:off x="6444693" y="3345679"/>
            <a:ext cx="2575898" cy="584775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fr-FR" sz="1600" dirty="0"/>
              <a:t>L’agroécologie : stabiliser les </a:t>
            </a:r>
            <a:br>
              <a:rPr lang="fr-FR" sz="1600"/>
            </a:br>
            <a:r>
              <a:rPr lang="fr-FR" sz="1600"/>
              <a:t>rendements à </a:t>
            </a:r>
            <a:r>
              <a:rPr lang="fr-FR" sz="1600" dirty="0"/>
              <a:t>moyen terme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5439428" y="4053673"/>
            <a:ext cx="3353867" cy="58477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fr-FR" sz="1600" dirty="0"/>
              <a:t>… alors que </a:t>
            </a:r>
            <a:r>
              <a:rPr lang="fr-FR" sz="1600"/>
              <a:t>la techno conventionnelle</a:t>
            </a:r>
            <a:br>
              <a:rPr lang="fr-FR" sz="1600" dirty="0"/>
            </a:br>
            <a:r>
              <a:rPr lang="fr-FR" sz="1600" dirty="0"/>
              <a:t>continue de dégrader </a:t>
            </a:r>
            <a:r>
              <a:rPr lang="fr-FR" sz="1600"/>
              <a:t>les écosystèmes</a:t>
            </a:r>
            <a:endParaRPr lang="fr-FR" sz="1600" dirty="0"/>
          </a:p>
        </p:txBody>
      </p:sp>
      <p:sp>
        <p:nvSpPr>
          <p:cNvPr id="32" name="ZoneTexte 31"/>
          <p:cNvSpPr txBox="1"/>
          <p:nvPr/>
        </p:nvSpPr>
        <p:spPr>
          <a:xfrm>
            <a:off x="5842324" y="1787726"/>
            <a:ext cx="2962405" cy="58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1600" dirty="0"/>
              <a:t>La promesse techno </a:t>
            </a:r>
            <a:r>
              <a:rPr lang="fr-FR" sz="1600" dirty="0" err="1"/>
              <a:t>smarto</a:t>
            </a:r>
            <a:r>
              <a:rPr lang="fr-FR" sz="1600" dirty="0"/>
              <a:t>-conventionnelle</a:t>
            </a:r>
          </a:p>
        </p:txBody>
      </p:sp>
      <p:sp>
        <p:nvSpPr>
          <p:cNvPr id="35" name="Titre 5"/>
          <p:cNvSpPr txBox="1">
            <a:spLocks/>
          </p:cNvSpPr>
          <p:nvPr/>
        </p:nvSpPr>
        <p:spPr>
          <a:xfrm>
            <a:off x="121605" y="44450"/>
            <a:ext cx="8917620" cy="114300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bg1"/>
                </a:solidFill>
                <a:latin typeface="Helvetica"/>
                <a:ea typeface="ＭＳ Ｐゴシック" charset="0"/>
                <a:cs typeface="Helvetica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  <a:cs typeface="Helvetica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  <a:cs typeface="Helvetica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  <a:cs typeface="Helvetica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  <a:cs typeface="Helvetica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fr-FR" sz="3600" dirty="0"/>
              <a:t>(au passage, pourquoi la biodiversité c’est important pour la production)</a:t>
            </a:r>
          </a:p>
        </p:txBody>
      </p:sp>
    </p:spTree>
    <p:extLst>
      <p:ext uri="{BB962C8B-B14F-4D97-AF65-F5344CB8AC3E}">
        <p14:creationId xmlns:p14="http://schemas.microsoft.com/office/powerpoint/2010/main" val="1288122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30" grpId="0"/>
      <p:bldP spid="34" grpId="0" animBg="1"/>
      <p:bldP spid="23" grpId="0" animBg="1"/>
      <p:bldP spid="4" grpId="0" animBg="1"/>
      <p:bldP spid="28" grpId="0" animBg="1"/>
      <p:bldP spid="29" grpId="0" animBg="1"/>
      <p:bldP spid="3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BCF8F49-9D76-3FAA-40CA-319711E7D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B3012-EB61-6D4A-843A-02D7DED689C0}" type="slidenum">
              <a:rPr lang="fr-FR" smtClean="0"/>
              <a:t>17</a:t>
            </a:fld>
            <a:endParaRPr lang="fr-FR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B617038-4F96-EF0D-A85D-59F5087402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0"/>
            <a:ext cx="84121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74350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2">
            <a:extLst>
              <a:ext uri="{FF2B5EF4-FFF2-40B4-BE49-F238E27FC236}">
                <a16:creationId xmlns:a16="http://schemas.microsoft.com/office/drawing/2014/main" id="{B151BDAB-A16E-E653-662E-01917D6FC5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6350" y="252757"/>
            <a:ext cx="9144000" cy="762000"/>
          </a:xfrm>
        </p:spPr>
        <p:txBody>
          <a:bodyPr/>
          <a:lstStyle/>
          <a:p>
            <a:pPr eaLnBrk="1" hangingPunct="1"/>
            <a:r>
              <a:rPr lang="en-GB" altLang="fr-FR" sz="4000" dirty="0">
                <a:ea typeface="ＭＳ Ｐゴシック" panose="020B0600070205080204" pitchFamily="34" charset="-128"/>
              </a:rPr>
              <a:t>Le lien entre </a:t>
            </a:r>
            <a:r>
              <a:rPr lang="en-GB" altLang="fr-FR" sz="4000" dirty="0" err="1">
                <a:ea typeface="ＭＳ Ｐゴシック" panose="020B0600070205080204" pitchFamily="34" charset="-128"/>
              </a:rPr>
              <a:t>l’agroécosystème</a:t>
            </a:r>
            <a:br>
              <a:rPr lang="en-GB" altLang="fr-FR" sz="4000" dirty="0">
                <a:ea typeface="ＭＳ Ｐゴシック" panose="020B0600070205080204" pitchFamily="34" charset="-128"/>
              </a:rPr>
            </a:br>
            <a:r>
              <a:rPr lang="en-GB" altLang="fr-FR" sz="4000" dirty="0">
                <a:ea typeface="ＭＳ Ｐゴシック" panose="020B0600070205080204" pitchFamily="34" charset="-128"/>
              </a:rPr>
              <a:t>et le </a:t>
            </a:r>
            <a:r>
              <a:rPr lang="en-GB" altLang="fr-FR" sz="4000" dirty="0" err="1">
                <a:ea typeface="ＭＳ Ｐゴシック" panose="020B0600070205080204" pitchFamily="34" charset="-128"/>
              </a:rPr>
              <a:t>système</a:t>
            </a:r>
            <a:r>
              <a:rPr lang="en-GB" altLang="fr-FR" sz="4000" dirty="0">
                <a:ea typeface="ＭＳ Ｐゴシック" panose="020B0600070205080204" pitchFamily="34" charset="-128"/>
              </a:rPr>
              <a:t> de production</a:t>
            </a:r>
          </a:p>
        </p:txBody>
      </p:sp>
      <p:sp>
        <p:nvSpPr>
          <p:cNvPr id="104450" name="Rectangle 3">
            <a:extLst>
              <a:ext uri="{FF2B5EF4-FFF2-40B4-BE49-F238E27FC236}">
                <a16:creationId xmlns:a16="http://schemas.microsoft.com/office/drawing/2014/main" id="{2647896F-6165-A69B-ACBD-38E131BB17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5913" y="1524000"/>
            <a:ext cx="6138862" cy="557213"/>
          </a:xfrm>
          <a:prstGeom prst="rect">
            <a:avLst/>
          </a:prstGeom>
          <a:solidFill>
            <a:srgbClr val="FFFFFF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1800"/>
          </a:p>
        </p:txBody>
      </p:sp>
      <p:sp>
        <p:nvSpPr>
          <p:cNvPr id="104451" name="Rectangle 4">
            <a:extLst>
              <a:ext uri="{FF2B5EF4-FFF2-40B4-BE49-F238E27FC236}">
                <a16:creationId xmlns:a16="http://schemas.microsoft.com/office/drawing/2014/main" id="{C39E6DB7-F87E-DEB5-2451-984C075667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8313" y="1644650"/>
            <a:ext cx="5707062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100" b="1">
                <a:solidFill>
                  <a:srgbClr val="000000"/>
                </a:solidFill>
                <a:latin typeface="Helvetica" pitchFamily="2" charset="0"/>
              </a:rPr>
              <a:t>Le système polyculture-élevage </a:t>
            </a:r>
            <a:r>
              <a:rPr lang="ja-JP" altLang="fr-FR" sz="2100" b="1">
                <a:solidFill>
                  <a:srgbClr val="000000"/>
                </a:solidFill>
                <a:latin typeface="Arial" panose="020B0604020202020204" pitchFamily="34" charset="0"/>
              </a:rPr>
              <a:t>“</a:t>
            </a:r>
            <a:r>
              <a:rPr lang="fr-FR" altLang="ja-JP" sz="2100" b="1">
                <a:solidFill>
                  <a:srgbClr val="000000"/>
                </a:solidFill>
                <a:latin typeface="Helvetica" pitchFamily="2" charset="0"/>
              </a:rPr>
              <a:t>archétypal</a:t>
            </a:r>
            <a:r>
              <a:rPr lang="ja-JP" altLang="fr-FR" sz="2100" b="1">
                <a:solidFill>
                  <a:srgbClr val="000000"/>
                </a:solidFill>
                <a:latin typeface="Arial" panose="020B0604020202020204" pitchFamily="34" charset="0"/>
              </a:rPr>
              <a:t>”</a:t>
            </a:r>
            <a:endParaRPr lang="fr-FR" altLang="fr-FR" sz="1800">
              <a:latin typeface="Times" pitchFamily="2" charset="0"/>
            </a:endParaRPr>
          </a:p>
        </p:txBody>
      </p:sp>
      <p:sp>
        <p:nvSpPr>
          <p:cNvPr id="104452" name="Oval 5">
            <a:extLst>
              <a:ext uri="{FF2B5EF4-FFF2-40B4-BE49-F238E27FC236}">
                <a16:creationId xmlns:a16="http://schemas.microsoft.com/office/drawing/2014/main" id="{17888C6C-A7E4-735F-E6CE-3C7BD6C0A0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6688" y="2857500"/>
            <a:ext cx="2198687" cy="1343025"/>
          </a:xfrm>
          <a:prstGeom prst="ellipse">
            <a:avLst/>
          </a:prstGeom>
          <a:solidFill>
            <a:srgbClr val="FFFFFF"/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1800"/>
          </a:p>
        </p:txBody>
      </p:sp>
      <p:sp>
        <p:nvSpPr>
          <p:cNvPr id="104453" name="Oval 6">
            <a:extLst>
              <a:ext uri="{FF2B5EF4-FFF2-40B4-BE49-F238E27FC236}">
                <a16:creationId xmlns:a16="http://schemas.microsoft.com/office/drawing/2014/main" id="{34AF7E34-AABD-85EA-0911-00A204B63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7838" y="2857500"/>
            <a:ext cx="2200275" cy="1343025"/>
          </a:xfrm>
          <a:prstGeom prst="ellipse">
            <a:avLst/>
          </a:prstGeom>
          <a:solidFill>
            <a:srgbClr val="FFFFFF"/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1800"/>
          </a:p>
        </p:txBody>
      </p:sp>
      <p:sp>
        <p:nvSpPr>
          <p:cNvPr id="104454" name="Oval 7">
            <a:extLst>
              <a:ext uri="{FF2B5EF4-FFF2-40B4-BE49-F238E27FC236}">
                <a16:creationId xmlns:a16="http://schemas.microsoft.com/office/drawing/2014/main" id="{4B1D8681-94D7-9BD3-A0C7-C4F96365B0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9350" y="4967288"/>
            <a:ext cx="2198688" cy="1343025"/>
          </a:xfrm>
          <a:prstGeom prst="ellipse">
            <a:avLst/>
          </a:prstGeom>
          <a:solidFill>
            <a:srgbClr val="FFFFFF"/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1800"/>
          </a:p>
        </p:txBody>
      </p:sp>
      <p:sp>
        <p:nvSpPr>
          <p:cNvPr id="104455" name="Rectangle 8">
            <a:extLst>
              <a:ext uri="{FF2B5EF4-FFF2-40B4-BE49-F238E27FC236}">
                <a16:creationId xmlns:a16="http://schemas.microsoft.com/office/drawing/2014/main" id="{836C085C-F76A-CE59-F6D5-72EAD67D9A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2013" y="2536825"/>
            <a:ext cx="827087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100" b="1">
                <a:solidFill>
                  <a:srgbClr val="000000"/>
                </a:solidFill>
                <a:latin typeface="Arial Narrow" panose="020B0604020202020204" pitchFamily="34" charset="0"/>
              </a:rPr>
              <a:t>Élevage</a:t>
            </a:r>
            <a:endParaRPr lang="fr-FR" altLang="fr-FR" sz="1800">
              <a:latin typeface="Times" pitchFamily="2" charset="0"/>
            </a:endParaRPr>
          </a:p>
        </p:txBody>
      </p:sp>
      <p:sp>
        <p:nvSpPr>
          <p:cNvPr id="104456" name="Rectangle 9">
            <a:extLst>
              <a:ext uri="{FF2B5EF4-FFF2-40B4-BE49-F238E27FC236}">
                <a16:creationId xmlns:a16="http://schemas.microsoft.com/office/drawing/2014/main" id="{A9B8E48E-E674-42A6-5A61-C03D194F73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2536825"/>
            <a:ext cx="254635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100" b="1">
                <a:solidFill>
                  <a:srgbClr val="000000"/>
                </a:solidFill>
                <a:latin typeface="Arial Narrow" panose="020B0604020202020204" pitchFamily="34" charset="0"/>
              </a:rPr>
              <a:t>Terres cultivées = AGER</a:t>
            </a:r>
            <a:endParaRPr lang="fr-FR" altLang="fr-FR" sz="1800">
              <a:latin typeface="Times" pitchFamily="2" charset="0"/>
            </a:endParaRPr>
          </a:p>
        </p:txBody>
      </p:sp>
      <p:sp>
        <p:nvSpPr>
          <p:cNvPr id="104457" name="Rectangle 10">
            <a:extLst>
              <a:ext uri="{FF2B5EF4-FFF2-40B4-BE49-F238E27FC236}">
                <a16:creationId xmlns:a16="http://schemas.microsoft.com/office/drawing/2014/main" id="{42288224-4D92-B355-3C46-C0D1B48BB1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6378575"/>
            <a:ext cx="325120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100" b="1">
                <a:solidFill>
                  <a:srgbClr val="000000"/>
                </a:solidFill>
                <a:latin typeface="Arial Narrow" panose="020B0604020202020204" pitchFamily="34" charset="0"/>
              </a:rPr>
              <a:t>Terres non cultivées = SALTUS</a:t>
            </a:r>
            <a:endParaRPr lang="fr-FR" altLang="fr-FR" sz="1800">
              <a:latin typeface="Times" pitchFamily="2" charset="0"/>
            </a:endParaRPr>
          </a:p>
        </p:txBody>
      </p:sp>
      <p:grpSp>
        <p:nvGrpSpPr>
          <p:cNvPr id="104458" name="Group 11">
            <a:extLst>
              <a:ext uri="{FF2B5EF4-FFF2-40B4-BE49-F238E27FC236}">
                <a16:creationId xmlns:a16="http://schemas.microsoft.com/office/drawing/2014/main" id="{66B309A0-2F9B-2C7B-7D3F-4309A9B447AF}"/>
              </a:ext>
            </a:extLst>
          </p:cNvPr>
          <p:cNvGrpSpPr>
            <a:grpSpLocks/>
          </p:cNvGrpSpPr>
          <p:nvPr/>
        </p:nvGrpSpPr>
        <p:grpSpPr bwMode="auto">
          <a:xfrm>
            <a:off x="1776413" y="3025775"/>
            <a:ext cx="1050925" cy="587375"/>
            <a:chOff x="1119" y="1462"/>
            <a:chExt cx="662" cy="370"/>
          </a:xfrm>
        </p:grpSpPr>
        <p:sp>
          <p:nvSpPr>
            <p:cNvPr id="104514" name="Freeform 12">
              <a:extLst>
                <a:ext uri="{FF2B5EF4-FFF2-40B4-BE49-F238E27FC236}">
                  <a16:creationId xmlns:a16="http://schemas.microsoft.com/office/drawing/2014/main" id="{9D5BE2D6-D943-2B88-DF63-98EFB8548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9" y="1462"/>
              <a:ext cx="662" cy="370"/>
            </a:xfrm>
            <a:custGeom>
              <a:avLst/>
              <a:gdLst>
                <a:gd name="T0" fmla="*/ 509 w 662"/>
                <a:gd name="T1" fmla="*/ 39 h 370"/>
                <a:gd name="T2" fmla="*/ 335 w 662"/>
                <a:gd name="T3" fmla="*/ 39 h 370"/>
                <a:gd name="T4" fmla="*/ 234 w 662"/>
                <a:gd name="T5" fmla="*/ 39 h 370"/>
                <a:gd name="T6" fmla="*/ 60 w 662"/>
                <a:gd name="T7" fmla="*/ 39 h 370"/>
                <a:gd name="T8" fmla="*/ 40 w 662"/>
                <a:gd name="T9" fmla="*/ 59 h 370"/>
                <a:gd name="T10" fmla="*/ 40 w 662"/>
                <a:gd name="T11" fmla="*/ 158 h 370"/>
                <a:gd name="T12" fmla="*/ 40 w 662"/>
                <a:gd name="T13" fmla="*/ 185 h 370"/>
                <a:gd name="T14" fmla="*/ 0 w 662"/>
                <a:gd name="T15" fmla="*/ 224 h 370"/>
                <a:gd name="T16" fmla="*/ 0 w 662"/>
                <a:gd name="T17" fmla="*/ 238 h 370"/>
                <a:gd name="T18" fmla="*/ 33 w 662"/>
                <a:gd name="T19" fmla="*/ 224 h 370"/>
                <a:gd name="T20" fmla="*/ 47 w 662"/>
                <a:gd name="T21" fmla="*/ 198 h 370"/>
                <a:gd name="T22" fmla="*/ 54 w 662"/>
                <a:gd name="T23" fmla="*/ 105 h 370"/>
                <a:gd name="T24" fmla="*/ 60 w 662"/>
                <a:gd name="T25" fmla="*/ 112 h 370"/>
                <a:gd name="T26" fmla="*/ 67 w 662"/>
                <a:gd name="T27" fmla="*/ 185 h 370"/>
                <a:gd name="T28" fmla="*/ 60 w 662"/>
                <a:gd name="T29" fmla="*/ 224 h 370"/>
                <a:gd name="T30" fmla="*/ 67 w 662"/>
                <a:gd name="T31" fmla="*/ 337 h 370"/>
                <a:gd name="T32" fmla="*/ 67 w 662"/>
                <a:gd name="T33" fmla="*/ 343 h 370"/>
                <a:gd name="T34" fmla="*/ 100 w 662"/>
                <a:gd name="T35" fmla="*/ 370 h 370"/>
                <a:gd name="T36" fmla="*/ 87 w 662"/>
                <a:gd name="T37" fmla="*/ 343 h 370"/>
                <a:gd name="T38" fmla="*/ 100 w 662"/>
                <a:gd name="T39" fmla="*/ 251 h 370"/>
                <a:gd name="T40" fmla="*/ 100 w 662"/>
                <a:gd name="T41" fmla="*/ 224 h 370"/>
                <a:gd name="T42" fmla="*/ 140 w 662"/>
                <a:gd name="T43" fmla="*/ 191 h 370"/>
                <a:gd name="T44" fmla="*/ 201 w 662"/>
                <a:gd name="T45" fmla="*/ 191 h 370"/>
                <a:gd name="T46" fmla="*/ 254 w 662"/>
                <a:gd name="T47" fmla="*/ 218 h 370"/>
                <a:gd name="T48" fmla="*/ 274 w 662"/>
                <a:gd name="T49" fmla="*/ 224 h 370"/>
                <a:gd name="T50" fmla="*/ 341 w 662"/>
                <a:gd name="T51" fmla="*/ 244 h 370"/>
                <a:gd name="T52" fmla="*/ 375 w 662"/>
                <a:gd name="T53" fmla="*/ 238 h 370"/>
                <a:gd name="T54" fmla="*/ 395 w 662"/>
                <a:gd name="T55" fmla="*/ 257 h 370"/>
                <a:gd name="T56" fmla="*/ 395 w 662"/>
                <a:gd name="T57" fmla="*/ 264 h 370"/>
                <a:gd name="T58" fmla="*/ 401 w 662"/>
                <a:gd name="T59" fmla="*/ 357 h 370"/>
                <a:gd name="T60" fmla="*/ 401 w 662"/>
                <a:gd name="T61" fmla="*/ 370 h 370"/>
                <a:gd name="T62" fmla="*/ 415 w 662"/>
                <a:gd name="T63" fmla="*/ 350 h 370"/>
                <a:gd name="T64" fmla="*/ 422 w 662"/>
                <a:gd name="T65" fmla="*/ 310 h 370"/>
                <a:gd name="T66" fmla="*/ 428 w 662"/>
                <a:gd name="T67" fmla="*/ 251 h 370"/>
                <a:gd name="T68" fmla="*/ 448 w 662"/>
                <a:gd name="T69" fmla="*/ 244 h 370"/>
                <a:gd name="T70" fmla="*/ 488 w 662"/>
                <a:gd name="T71" fmla="*/ 224 h 370"/>
                <a:gd name="T72" fmla="*/ 509 w 662"/>
                <a:gd name="T73" fmla="*/ 205 h 370"/>
                <a:gd name="T74" fmla="*/ 529 w 662"/>
                <a:gd name="T75" fmla="*/ 152 h 370"/>
                <a:gd name="T76" fmla="*/ 549 w 662"/>
                <a:gd name="T77" fmla="*/ 132 h 370"/>
                <a:gd name="T78" fmla="*/ 616 w 662"/>
                <a:gd name="T79" fmla="*/ 125 h 370"/>
                <a:gd name="T80" fmla="*/ 636 w 662"/>
                <a:gd name="T81" fmla="*/ 132 h 370"/>
                <a:gd name="T82" fmla="*/ 662 w 662"/>
                <a:gd name="T83" fmla="*/ 112 h 370"/>
                <a:gd name="T84" fmla="*/ 662 w 662"/>
                <a:gd name="T85" fmla="*/ 99 h 370"/>
                <a:gd name="T86" fmla="*/ 602 w 662"/>
                <a:gd name="T87" fmla="*/ 33 h 370"/>
                <a:gd name="T88" fmla="*/ 609 w 662"/>
                <a:gd name="T89" fmla="*/ 19 h 370"/>
                <a:gd name="T90" fmla="*/ 569 w 662"/>
                <a:gd name="T91" fmla="*/ 39 h 370"/>
                <a:gd name="T92" fmla="*/ 562 w 662"/>
                <a:gd name="T93" fmla="*/ 39 h 37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662" h="370">
                  <a:moveTo>
                    <a:pt x="562" y="39"/>
                  </a:moveTo>
                  <a:lnTo>
                    <a:pt x="509" y="39"/>
                  </a:lnTo>
                  <a:lnTo>
                    <a:pt x="428" y="39"/>
                  </a:lnTo>
                  <a:lnTo>
                    <a:pt x="335" y="39"/>
                  </a:lnTo>
                  <a:lnTo>
                    <a:pt x="234" y="39"/>
                  </a:lnTo>
                  <a:lnTo>
                    <a:pt x="134" y="33"/>
                  </a:lnTo>
                  <a:lnTo>
                    <a:pt x="60" y="39"/>
                  </a:lnTo>
                  <a:lnTo>
                    <a:pt x="40" y="59"/>
                  </a:lnTo>
                  <a:lnTo>
                    <a:pt x="40" y="66"/>
                  </a:lnTo>
                  <a:lnTo>
                    <a:pt x="40" y="158"/>
                  </a:lnTo>
                  <a:lnTo>
                    <a:pt x="40" y="185"/>
                  </a:lnTo>
                  <a:lnTo>
                    <a:pt x="20" y="205"/>
                  </a:lnTo>
                  <a:lnTo>
                    <a:pt x="0" y="224"/>
                  </a:lnTo>
                  <a:lnTo>
                    <a:pt x="0" y="238"/>
                  </a:lnTo>
                  <a:lnTo>
                    <a:pt x="20" y="238"/>
                  </a:lnTo>
                  <a:lnTo>
                    <a:pt x="33" y="224"/>
                  </a:lnTo>
                  <a:lnTo>
                    <a:pt x="47" y="198"/>
                  </a:lnTo>
                  <a:lnTo>
                    <a:pt x="54" y="172"/>
                  </a:lnTo>
                  <a:lnTo>
                    <a:pt x="54" y="105"/>
                  </a:lnTo>
                  <a:lnTo>
                    <a:pt x="60" y="112"/>
                  </a:lnTo>
                  <a:lnTo>
                    <a:pt x="60" y="145"/>
                  </a:lnTo>
                  <a:lnTo>
                    <a:pt x="67" y="185"/>
                  </a:lnTo>
                  <a:lnTo>
                    <a:pt x="60" y="224"/>
                  </a:lnTo>
                  <a:lnTo>
                    <a:pt x="60" y="257"/>
                  </a:lnTo>
                  <a:lnTo>
                    <a:pt x="67" y="337"/>
                  </a:lnTo>
                  <a:lnTo>
                    <a:pt x="67" y="343"/>
                  </a:lnTo>
                  <a:lnTo>
                    <a:pt x="67" y="370"/>
                  </a:lnTo>
                  <a:lnTo>
                    <a:pt x="100" y="370"/>
                  </a:lnTo>
                  <a:lnTo>
                    <a:pt x="87" y="343"/>
                  </a:lnTo>
                  <a:lnTo>
                    <a:pt x="87" y="271"/>
                  </a:lnTo>
                  <a:lnTo>
                    <a:pt x="100" y="251"/>
                  </a:lnTo>
                  <a:lnTo>
                    <a:pt x="100" y="224"/>
                  </a:lnTo>
                  <a:lnTo>
                    <a:pt x="120" y="205"/>
                  </a:lnTo>
                  <a:lnTo>
                    <a:pt x="140" y="191"/>
                  </a:lnTo>
                  <a:lnTo>
                    <a:pt x="201" y="191"/>
                  </a:lnTo>
                  <a:lnTo>
                    <a:pt x="227" y="205"/>
                  </a:lnTo>
                  <a:lnTo>
                    <a:pt x="254" y="218"/>
                  </a:lnTo>
                  <a:lnTo>
                    <a:pt x="274" y="224"/>
                  </a:lnTo>
                  <a:lnTo>
                    <a:pt x="314" y="238"/>
                  </a:lnTo>
                  <a:lnTo>
                    <a:pt x="341" y="244"/>
                  </a:lnTo>
                  <a:lnTo>
                    <a:pt x="375" y="238"/>
                  </a:lnTo>
                  <a:lnTo>
                    <a:pt x="388" y="244"/>
                  </a:lnTo>
                  <a:lnTo>
                    <a:pt x="395" y="257"/>
                  </a:lnTo>
                  <a:lnTo>
                    <a:pt x="395" y="264"/>
                  </a:lnTo>
                  <a:lnTo>
                    <a:pt x="395" y="350"/>
                  </a:lnTo>
                  <a:lnTo>
                    <a:pt x="401" y="357"/>
                  </a:lnTo>
                  <a:lnTo>
                    <a:pt x="401" y="370"/>
                  </a:lnTo>
                  <a:lnTo>
                    <a:pt x="428" y="370"/>
                  </a:lnTo>
                  <a:lnTo>
                    <a:pt x="415" y="350"/>
                  </a:lnTo>
                  <a:lnTo>
                    <a:pt x="422" y="310"/>
                  </a:lnTo>
                  <a:lnTo>
                    <a:pt x="428" y="264"/>
                  </a:lnTo>
                  <a:lnTo>
                    <a:pt x="428" y="251"/>
                  </a:lnTo>
                  <a:lnTo>
                    <a:pt x="448" y="244"/>
                  </a:lnTo>
                  <a:lnTo>
                    <a:pt x="468" y="244"/>
                  </a:lnTo>
                  <a:lnTo>
                    <a:pt x="488" y="224"/>
                  </a:lnTo>
                  <a:lnTo>
                    <a:pt x="509" y="205"/>
                  </a:lnTo>
                  <a:lnTo>
                    <a:pt x="522" y="178"/>
                  </a:lnTo>
                  <a:lnTo>
                    <a:pt x="529" y="152"/>
                  </a:lnTo>
                  <a:lnTo>
                    <a:pt x="549" y="132"/>
                  </a:lnTo>
                  <a:lnTo>
                    <a:pt x="589" y="112"/>
                  </a:lnTo>
                  <a:lnTo>
                    <a:pt x="616" y="125"/>
                  </a:lnTo>
                  <a:lnTo>
                    <a:pt x="636" y="132"/>
                  </a:lnTo>
                  <a:lnTo>
                    <a:pt x="662" y="132"/>
                  </a:lnTo>
                  <a:lnTo>
                    <a:pt x="662" y="112"/>
                  </a:lnTo>
                  <a:lnTo>
                    <a:pt x="662" y="99"/>
                  </a:lnTo>
                  <a:lnTo>
                    <a:pt x="662" y="92"/>
                  </a:lnTo>
                  <a:lnTo>
                    <a:pt x="602" y="33"/>
                  </a:lnTo>
                  <a:lnTo>
                    <a:pt x="609" y="19"/>
                  </a:lnTo>
                  <a:lnTo>
                    <a:pt x="609" y="0"/>
                  </a:lnTo>
                  <a:lnTo>
                    <a:pt x="569" y="39"/>
                  </a:lnTo>
                  <a:lnTo>
                    <a:pt x="562" y="39"/>
                  </a:lnTo>
                  <a:close/>
                </a:path>
              </a:pathLst>
            </a:cu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4515" name="Freeform 13">
              <a:extLst>
                <a:ext uri="{FF2B5EF4-FFF2-40B4-BE49-F238E27FC236}">
                  <a16:creationId xmlns:a16="http://schemas.microsoft.com/office/drawing/2014/main" id="{00F48746-E3A0-0924-BC1B-3A214B2F90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9" y="1462"/>
              <a:ext cx="662" cy="370"/>
            </a:xfrm>
            <a:custGeom>
              <a:avLst/>
              <a:gdLst>
                <a:gd name="T0" fmla="*/ 509 w 662"/>
                <a:gd name="T1" fmla="*/ 39 h 370"/>
                <a:gd name="T2" fmla="*/ 335 w 662"/>
                <a:gd name="T3" fmla="*/ 39 h 370"/>
                <a:gd name="T4" fmla="*/ 134 w 662"/>
                <a:gd name="T5" fmla="*/ 33 h 370"/>
                <a:gd name="T6" fmla="*/ 40 w 662"/>
                <a:gd name="T7" fmla="*/ 59 h 370"/>
                <a:gd name="T8" fmla="*/ 40 w 662"/>
                <a:gd name="T9" fmla="*/ 158 h 370"/>
                <a:gd name="T10" fmla="*/ 20 w 662"/>
                <a:gd name="T11" fmla="*/ 205 h 370"/>
                <a:gd name="T12" fmla="*/ 0 w 662"/>
                <a:gd name="T13" fmla="*/ 238 h 370"/>
                <a:gd name="T14" fmla="*/ 33 w 662"/>
                <a:gd name="T15" fmla="*/ 224 h 370"/>
                <a:gd name="T16" fmla="*/ 54 w 662"/>
                <a:gd name="T17" fmla="*/ 172 h 370"/>
                <a:gd name="T18" fmla="*/ 60 w 662"/>
                <a:gd name="T19" fmla="*/ 112 h 370"/>
                <a:gd name="T20" fmla="*/ 67 w 662"/>
                <a:gd name="T21" fmla="*/ 185 h 370"/>
                <a:gd name="T22" fmla="*/ 60 w 662"/>
                <a:gd name="T23" fmla="*/ 257 h 370"/>
                <a:gd name="T24" fmla="*/ 67 w 662"/>
                <a:gd name="T25" fmla="*/ 343 h 370"/>
                <a:gd name="T26" fmla="*/ 100 w 662"/>
                <a:gd name="T27" fmla="*/ 370 h 370"/>
                <a:gd name="T28" fmla="*/ 87 w 662"/>
                <a:gd name="T29" fmla="*/ 271 h 370"/>
                <a:gd name="T30" fmla="*/ 100 w 662"/>
                <a:gd name="T31" fmla="*/ 224 h 370"/>
                <a:gd name="T32" fmla="*/ 140 w 662"/>
                <a:gd name="T33" fmla="*/ 191 h 370"/>
                <a:gd name="T34" fmla="*/ 227 w 662"/>
                <a:gd name="T35" fmla="*/ 205 h 370"/>
                <a:gd name="T36" fmla="*/ 274 w 662"/>
                <a:gd name="T37" fmla="*/ 224 h 370"/>
                <a:gd name="T38" fmla="*/ 341 w 662"/>
                <a:gd name="T39" fmla="*/ 244 h 370"/>
                <a:gd name="T40" fmla="*/ 388 w 662"/>
                <a:gd name="T41" fmla="*/ 244 h 370"/>
                <a:gd name="T42" fmla="*/ 395 w 662"/>
                <a:gd name="T43" fmla="*/ 264 h 370"/>
                <a:gd name="T44" fmla="*/ 401 w 662"/>
                <a:gd name="T45" fmla="*/ 357 h 370"/>
                <a:gd name="T46" fmla="*/ 428 w 662"/>
                <a:gd name="T47" fmla="*/ 370 h 370"/>
                <a:gd name="T48" fmla="*/ 422 w 662"/>
                <a:gd name="T49" fmla="*/ 310 h 370"/>
                <a:gd name="T50" fmla="*/ 428 w 662"/>
                <a:gd name="T51" fmla="*/ 251 h 370"/>
                <a:gd name="T52" fmla="*/ 468 w 662"/>
                <a:gd name="T53" fmla="*/ 244 h 370"/>
                <a:gd name="T54" fmla="*/ 509 w 662"/>
                <a:gd name="T55" fmla="*/ 205 h 370"/>
                <a:gd name="T56" fmla="*/ 529 w 662"/>
                <a:gd name="T57" fmla="*/ 152 h 370"/>
                <a:gd name="T58" fmla="*/ 589 w 662"/>
                <a:gd name="T59" fmla="*/ 112 h 370"/>
                <a:gd name="T60" fmla="*/ 636 w 662"/>
                <a:gd name="T61" fmla="*/ 132 h 370"/>
                <a:gd name="T62" fmla="*/ 662 w 662"/>
                <a:gd name="T63" fmla="*/ 112 h 370"/>
                <a:gd name="T64" fmla="*/ 662 w 662"/>
                <a:gd name="T65" fmla="*/ 92 h 370"/>
                <a:gd name="T66" fmla="*/ 609 w 662"/>
                <a:gd name="T67" fmla="*/ 19 h 370"/>
                <a:gd name="T68" fmla="*/ 569 w 662"/>
                <a:gd name="T69" fmla="*/ 39 h 370"/>
                <a:gd name="T70" fmla="*/ 562 w 662"/>
                <a:gd name="T71" fmla="*/ 39 h 37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62" h="370">
                  <a:moveTo>
                    <a:pt x="562" y="39"/>
                  </a:moveTo>
                  <a:lnTo>
                    <a:pt x="509" y="39"/>
                  </a:lnTo>
                  <a:lnTo>
                    <a:pt x="428" y="39"/>
                  </a:lnTo>
                  <a:lnTo>
                    <a:pt x="335" y="39"/>
                  </a:lnTo>
                  <a:lnTo>
                    <a:pt x="234" y="39"/>
                  </a:lnTo>
                  <a:lnTo>
                    <a:pt x="134" y="33"/>
                  </a:lnTo>
                  <a:lnTo>
                    <a:pt x="60" y="39"/>
                  </a:lnTo>
                  <a:lnTo>
                    <a:pt x="40" y="59"/>
                  </a:lnTo>
                  <a:lnTo>
                    <a:pt x="40" y="66"/>
                  </a:lnTo>
                  <a:lnTo>
                    <a:pt x="40" y="158"/>
                  </a:lnTo>
                  <a:lnTo>
                    <a:pt x="40" y="185"/>
                  </a:lnTo>
                  <a:lnTo>
                    <a:pt x="20" y="205"/>
                  </a:lnTo>
                  <a:lnTo>
                    <a:pt x="0" y="224"/>
                  </a:lnTo>
                  <a:lnTo>
                    <a:pt x="0" y="238"/>
                  </a:lnTo>
                  <a:lnTo>
                    <a:pt x="20" y="238"/>
                  </a:lnTo>
                  <a:lnTo>
                    <a:pt x="33" y="224"/>
                  </a:lnTo>
                  <a:lnTo>
                    <a:pt x="47" y="198"/>
                  </a:lnTo>
                  <a:lnTo>
                    <a:pt x="54" y="172"/>
                  </a:lnTo>
                  <a:lnTo>
                    <a:pt x="54" y="105"/>
                  </a:lnTo>
                  <a:lnTo>
                    <a:pt x="60" y="112"/>
                  </a:lnTo>
                  <a:lnTo>
                    <a:pt x="60" y="145"/>
                  </a:lnTo>
                  <a:lnTo>
                    <a:pt x="67" y="185"/>
                  </a:lnTo>
                  <a:lnTo>
                    <a:pt x="60" y="224"/>
                  </a:lnTo>
                  <a:lnTo>
                    <a:pt x="60" y="257"/>
                  </a:lnTo>
                  <a:lnTo>
                    <a:pt x="67" y="337"/>
                  </a:lnTo>
                  <a:lnTo>
                    <a:pt x="67" y="343"/>
                  </a:lnTo>
                  <a:lnTo>
                    <a:pt x="67" y="370"/>
                  </a:lnTo>
                  <a:lnTo>
                    <a:pt x="100" y="370"/>
                  </a:lnTo>
                  <a:lnTo>
                    <a:pt x="87" y="343"/>
                  </a:lnTo>
                  <a:lnTo>
                    <a:pt x="87" y="271"/>
                  </a:lnTo>
                  <a:lnTo>
                    <a:pt x="100" y="251"/>
                  </a:lnTo>
                  <a:lnTo>
                    <a:pt x="100" y="224"/>
                  </a:lnTo>
                  <a:lnTo>
                    <a:pt x="120" y="205"/>
                  </a:lnTo>
                  <a:lnTo>
                    <a:pt x="140" y="191"/>
                  </a:lnTo>
                  <a:lnTo>
                    <a:pt x="201" y="191"/>
                  </a:lnTo>
                  <a:lnTo>
                    <a:pt x="227" y="205"/>
                  </a:lnTo>
                  <a:lnTo>
                    <a:pt x="254" y="218"/>
                  </a:lnTo>
                  <a:lnTo>
                    <a:pt x="274" y="224"/>
                  </a:lnTo>
                  <a:lnTo>
                    <a:pt x="314" y="238"/>
                  </a:lnTo>
                  <a:lnTo>
                    <a:pt x="341" y="244"/>
                  </a:lnTo>
                  <a:lnTo>
                    <a:pt x="375" y="238"/>
                  </a:lnTo>
                  <a:lnTo>
                    <a:pt x="388" y="244"/>
                  </a:lnTo>
                  <a:lnTo>
                    <a:pt x="395" y="257"/>
                  </a:lnTo>
                  <a:lnTo>
                    <a:pt x="395" y="264"/>
                  </a:lnTo>
                  <a:lnTo>
                    <a:pt x="395" y="350"/>
                  </a:lnTo>
                  <a:lnTo>
                    <a:pt x="401" y="357"/>
                  </a:lnTo>
                  <a:lnTo>
                    <a:pt x="401" y="370"/>
                  </a:lnTo>
                  <a:lnTo>
                    <a:pt x="428" y="370"/>
                  </a:lnTo>
                  <a:lnTo>
                    <a:pt x="415" y="350"/>
                  </a:lnTo>
                  <a:lnTo>
                    <a:pt x="422" y="310"/>
                  </a:lnTo>
                  <a:lnTo>
                    <a:pt x="428" y="264"/>
                  </a:lnTo>
                  <a:lnTo>
                    <a:pt x="428" y="251"/>
                  </a:lnTo>
                  <a:lnTo>
                    <a:pt x="448" y="244"/>
                  </a:lnTo>
                  <a:lnTo>
                    <a:pt x="468" y="244"/>
                  </a:lnTo>
                  <a:lnTo>
                    <a:pt x="488" y="224"/>
                  </a:lnTo>
                  <a:lnTo>
                    <a:pt x="509" y="205"/>
                  </a:lnTo>
                  <a:lnTo>
                    <a:pt x="522" y="178"/>
                  </a:lnTo>
                  <a:lnTo>
                    <a:pt x="529" y="152"/>
                  </a:lnTo>
                  <a:lnTo>
                    <a:pt x="549" y="132"/>
                  </a:lnTo>
                  <a:lnTo>
                    <a:pt x="589" y="112"/>
                  </a:lnTo>
                  <a:lnTo>
                    <a:pt x="616" y="125"/>
                  </a:lnTo>
                  <a:lnTo>
                    <a:pt x="636" y="132"/>
                  </a:lnTo>
                  <a:lnTo>
                    <a:pt x="662" y="132"/>
                  </a:lnTo>
                  <a:lnTo>
                    <a:pt x="662" y="112"/>
                  </a:lnTo>
                  <a:lnTo>
                    <a:pt x="662" y="99"/>
                  </a:lnTo>
                  <a:lnTo>
                    <a:pt x="662" y="92"/>
                  </a:lnTo>
                  <a:lnTo>
                    <a:pt x="602" y="33"/>
                  </a:lnTo>
                  <a:lnTo>
                    <a:pt x="609" y="19"/>
                  </a:lnTo>
                  <a:lnTo>
                    <a:pt x="609" y="0"/>
                  </a:lnTo>
                  <a:lnTo>
                    <a:pt x="569" y="39"/>
                  </a:lnTo>
                  <a:lnTo>
                    <a:pt x="562" y="39"/>
                  </a:lnTo>
                  <a:close/>
                </a:path>
              </a:pathLst>
            </a:custGeom>
            <a:solidFill>
              <a:srgbClr val="000000"/>
            </a:solidFill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04516" name="Freeform 14">
              <a:extLst>
                <a:ext uri="{FF2B5EF4-FFF2-40B4-BE49-F238E27FC236}">
                  <a16:creationId xmlns:a16="http://schemas.microsoft.com/office/drawing/2014/main" id="{B714AF9E-8C8B-6661-FB23-2D5E666843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3" y="1640"/>
              <a:ext cx="120" cy="86"/>
            </a:xfrm>
            <a:custGeom>
              <a:avLst/>
              <a:gdLst>
                <a:gd name="T0" fmla="*/ 6 w 120"/>
                <a:gd name="T1" fmla="*/ 20 h 86"/>
                <a:gd name="T2" fmla="*/ 60 w 120"/>
                <a:gd name="T3" fmla="*/ 0 h 86"/>
                <a:gd name="T4" fmla="*/ 60 w 120"/>
                <a:gd name="T5" fmla="*/ 0 h 86"/>
                <a:gd name="T6" fmla="*/ 100 w 120"/>
                <a:gd name="T7" fmla="*/ 20 h 86"/>
                <a:gd name="T8" fmla="*/ 100 w 120"/>
                <a:gd name="T9" fmla="*/ 20 h 86"/>
                <a:gd name="T10" fmla="*/ 107 w 120"/>
                <a:gd name="T11" fmla="*/ 33 h 86"/>
                <a:gd name="T12" fmla="*/ 107 w 120"/>
                <a:gd name="T13" fmla="*/ 33 h 86"/>
                <a:gd name="T14" fmla="*/ 107 w 120"/>
                <a:gd name="T15" fmla="*/ 40 h 86"/>
                <a:gd name="T16" fmla="*/ 107 w 120"/>
                <a:gd name="T17" fmla="*/ 40 h 86"/>
                <a:gd name="T18" fmla="*/ 107 w 120"/>
                <a:gd name="T19" fmla="*/ 46 h 86"/>
                <a:gd name="T20" fmla="*/ 107 w 120"/>
                <a:gd name="T21" fmla="*/ 46 h 86"/>
                <a:gd name="T22" fmla="*/ 120 w 120"/>
                <a:gd name="T23" fmla="*/ 66 h 86"/>
                <a:gd name="T24" fmla="*/ 120 w 120"/>
                <a:gd name="T25" fmla="*/ 66 h 86"/>
                <a:gd name="T26" fmla="*/ 100 w 120"/>
                <a:gd name="T27" fmla="*/ 73 h 86"/>
                <a:gd name="T28" fmla="*/ 100 w 120"/>
                <a:gd name="T29" fmla="*/ 73 h 86"/>
                <a:gd name="T30" fmla="*/ 100 w 120"/>
                <a:gd name="T31" fmla="*/ 60 h 86"/>
                <a:gd name="T32" fmla="*/ 100 w 120"/>
                <a:gd name="T33" fmla="*/ 60 h 86"/>
                <a:gd name="T34" fmla="*/ 87 w 120"/>
                <a:gd name="T35" fmla="*/ 60 h 86"/>
                <a:gd name="T36" fmla="*/ 87 w 120"/>
                <a:gd name="T37" fmla="*/ 60 h 86"/>
                <a:gd name="T38" fmla="*/ 80 w 120"/>
                <a:gd name="T39" fmla="*/ 66 h 86"/>
                <a:gd name="T40" fmla="*/ 80 w 120"/>
                <a:gd name="T41" fmla="*/ 66 h 86"/>
                <a:gd name="T42" fmla="*/ 87 w 120"/>
                <a:gd name="T43" fmla="*/ 79 h 86"/>
                <a:gd name="T44" fmla="*/ 87 w 120"/>
                <a:gd name="T45" fmla="*/ 79 h 86"/>
                <a:gd name="T46" fmla="*/ 80 w 120"/>
                <a:gd name="T47" fmla="*/ 79 h 86"/>
                <a:gd name="T48" fmla="*/ 80 w 120"/>
                <a:gd name="T49" fmla="*/ 79 h 86"/>
                <a:gd name="T50" fmla="*/ 73 w 120"/>
                <a:gd name="T51" fmla="*/ 66 h 86"/>
                <a:gd name="T52" fmla="*/ 73 w 120"/>
                <a:gd name="T53" fmla="*/ 66 h 86"/>
                <a:gd name="T54" fmla="*/ 60 w 120"/>
                <a:gd name="T55" fmla="*/ 60 h 86"/>
                <a:gd name="T56" fmla="*/ 60 w 120"/>
                <a:gd name="T57" fmla="*/ 60 h 86"/>
                <a:gd name="T58" fmla="*/ 47 w 120"/>
                <a:gd name="T59" fmla="*/ 79 h 86"/>
                <a:gd name="T60" fmla="*/ 47 w 120"/>
                <a:gd name="T61" fmla="*/ 79 h 86"/>
                <a:gd name="T62" fmla="*/ 47 w 120"/>
                <a:gd name="T63" fmla="*/ 86 h 86"/>
                <a:gd name="T64" fmla="*/ 47 w 120"/>
                <a:gd name="T65" fmla="*/ 86 h 86"/>
                <a:gd name="T66" fmla="*/ 40 w 120"/>
                <a:gd name="T67" fmla="*/ 79 h 86"/>
                <a:gd name="T68" fmla="*/ 40 w 120"/>
                <a:gd name="T69" fmla="*/ 79 h 86"/>
                <a:gd name="T70" fmla="*/ 33 w 120"/>
                <a:gd name="T71" fmla="*/ 60 h 86"/>
                <a:gd name="T72" fmla="*/ 33 w 120"/>
                <a:gd name="T73" fmla="*/ 60 h 86"/>
                <a:gd name="T74" fmla="*/ 20 w 120"/>
                <a:gd name="T75" fmla="*/ 60 h 86"/>
                <a:gd name="T76" fmla="*/ 20 w 120"/>
                <a:gd name="T77" fmla="*/ 60 h 86"/>
                <a:gd name="T78" fmla="*/ 20 w 120"/>
                <a:gd name="T79" fmla="*/ 73 h 86"/>
                <a:gd name="T80" fmla="*/ 20 w 120"/>
                <a:gd name="T81" fmla="*/ 73 h 86"/>
                <a:gd name="T82" fmla="*/ 0 w 120"/>
                <a:gd name="T83" fmla="*/ 73 h 86"/>
                <a:gd name="T84" fmla="*/ 0 w 120"/>
                <a:gd name="T85" fmla="*/ 73 h 86"/>
                <a:gd name="T86" fmla="*/ 13 w 120"/>
                <a:gd name="T87" fmla="*/ 53 h 86"/>
                <a:gd name="T88" fmla="*/ 13 w 120"/>
                <a:gd name="T89" fmla="*/ 53 h 86"/>
                <a:gd name="T90" fmla="*/ 6 w 120"/>
                <a:gd name="T91" fmla="*/ 40 h 86"/>
                <a:gd name="T92" fmla="*/ 6 w 120"/>
                <a:gd name="T93" fmla="*/ 40 h 86"/>
                <a:gd name="T94" fmla="*/ 6 w 120"/>
                <a:gd name="T95" fmla="*/ 20 h 86"/>
                <a:gd name="T96" fmla="*/ 6 w 120"/>
                <a:gd name="T97" fmla="*/ 20 h 86"/>
                <a:gd name="T98" fmla="*/ 6 w 120"/>
                <a:gd name="T99" fmla="*/ 20 h 86"/>
                <a:gd name="T100" fmla="*/ 6 w 120"/>
                <a:gd name="T101" fmla="*/ 20 h 8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20" h="86">
                  <a:moveTo>
                    <a:pt x="6" y="20"/>
                  </a:moveTo>
                  <a:lnTo>
                    <a:pt x="60" y="0"/>
                  </a:lnTo>
                  <a:lnTo>
                    <a:pt x="100" y="20"/>
                  </a:lnTo>
                  <a:lnTo>
                    <a:pt x="107" y="33"/>
                  </a:lnTo>
                  <a:lnTo>
                    <a:pt x="107" y="40"/>
                  </a:lnTo>
                  <a:lnTo>
                    <a:pt x="107" y="46"/>
                  </a:lnTo>
                  <a:lnTo>
                    <a:pt x="120" y="66"/>
                  </a:lnTo>
                  <a:lnTo>
                    <a:pt x="100" y="73"/>
                  </a:lnTo>
                  <a:lnTo>
                    <a:pt x="100" y="60"/>
                  </a:lnTo>
                  <a:lnTo>
                    <a:pt x="87" y="60"/>
                  </a:lnTo>
                  <a:lnTo>
                    <a:pt x="80" y="66"/>
                  </a:lnTo>
                  <a:lnTo>
                    <a:pt x="87" y="79"/>
                  </a:lnTo>
                  <a:lnTo>
                    <a:pt x="80" y="79"/>
                  </a:lnTo>
                  <a:lnTo>
                    <a:pt x="73" y="66"/>
                  </a:lnTo>
                  <a:lnTo>
                    <a:pt x="60" y="60"/>
                  </a:lnTo>
                  <a:lnTo>
                    <a:pt x="47" y="79"/>
                  </a:lnTo>
                  <a:lnTo>
                    <a:pt x="47" y="86"/>
                  </a:lnTo>
                  <a:lnTo>
                    <a:pt x="40" y="79"/>
                  </a:lnTo>
                  <a:lnTo>
                    <a:pt x="33" y="60"/>
                  </a:lnTo>
                  <a:lnTo>
                    <a:pt x="20" y="60"/>
                  </a:lnTo>
                  <a:lnTo>
                    <a:pt x="20" y="73"/>
                  </a:lnTo>
                  <a:lnTo>
                    <a:pt x="0" y="73"/>
                  </a:lnTo>
                  <a:lnTo>
                    <a:pt x="13" y="53"/>
                  </a:lnTo>
                  <a:lnTo>
                    <a:pt x="6" y="40"/>
                  </a:lnTo>
                  <a:lnTo>
                    <a:pt x="6" y="20"/>
                  </a:lnTo>
                  <a:close/>
                </a:path>
              </a:pathLst>
            </a:cu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4517" name="Freeform 15">
              <a:extLst>
                <a:ext uri="{FF2B5EF4-FFF2-40B4-BE49-F238E27FC236}">
                  <a16:creationId xmlns:a16="http://schemas.microsoft.com/office/drawing/2014/main" id="{1C4AB06B-2657-243A-1C1C-6BAE95DDE4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3" y="1640"/>
              <a:ext cx="120" cy="86"/>
            </a:xfrm>
            <a:custGeom>
              <a:avLst/>
              <a:gdLst>
                <a:gd name="T0" fmla="*/ 6 w 120"/>
                <a:gd name="T1" fmla="*/ 20 h 86"/>
                <a:gd name="T2" fmla="*/ 60 w 120"/>
                <a:gd name="T3" fmla="*/ 0 h 86"/>
                <a:gd name="T4" fmla="*/ 100 w 120"/>
                <a:gd name="T5" fmla="*/ 20 h 86"/>
                <a:gd name="T6" fmla="*/ 107 w 120"/>
                <a:gd name="T7" fmla="*/ 33 h 86"/>
                <a:gd name="T8" fmla="*/ 107 w 120"/>
                <a:gd name="T9" fmla="*/ 40 h 86"/>
                <a:gd name="T10" fmla="*/ 107 w 120"/>
                <a:gd name="T11" fmla="*/ 46 h 86"/>
                <a:gd name="T12" fmla="*/ 120 w 120"/>
                <a:gd name="T13" fmla="*/ 66 h 86"/>
                <a:gd name="T14" fmla="*/ 100 w 120"/>
                <a:gd name="T15" fmla="*/ 73 h 86"/>
                <a:gd name="T16" fmla="*/ 100 w 120"/>
                <a:gd name="T17" fmla="*/ 60 h 86"/>
                <a:gd name="T18" fmla="*/ 87 w 120"/>
                <a:gd name="T19" fmla="*/ 60 h 86"/>
                <a:gd name="T20" fmla="*/ 80 w 120"/>
                <a:gd name="T21" fmla="*/ 66 h 86"/>
                <a:gd name="T22" fmla="*/ 87 w 120"/>
                <a:gd name="T23" fmla="*/ 79 h 86"/>
                <a:gd name="T24" fmla="*/ 80 w 120"/>
                <a:gd name="T25" fmla="*/ 79 h 86"/>
                <a:gd name="T26" fmla="*/ 73 w 120"/>
                <a:gd name="T27" fmla="*/ 66 h 86"/>
                <a:gd name="T28" fmla="*/ 60 w 120"/>
                <a:gd name="T29" fmla="*/ 60 h 86"/>
                <a:gd name="T30" fmla="*/ 47 w 120"/>
                <a:gd name="T31" fmla="*/ 79 h 86"/>
                <a:gd name="T32" fmla="*/ 47 w 120"/>
                <a:gd name="T33" fmla="*/ 86 h 86"/>
                <a:gd name="T34" fmla="*/ 40 w 120"/>
                <a:gd name="T35" fmla="*/ 79 h 86"/>
                <a:gd name="T36" fmla="*/ 33 w 120"/>
                <a:gd name="T37" fmla="*/ 60 h 86"/>
                <a:gd name="T38" fmla="*/ 20 w 120"/>
                <a:gd name="T39" fmla="*/ 60 h 86"/>
                <a:gd name="T40" fmla="*/ 20 w 120"/>
                <a:gd name="T41" fmla="*/ 73 h 86"/>
                <a:gd name="T42" fmla="*/ 0 w 120"/>
                <a:gd name="T43" fmla="*/ 73 h 86"/>
                <a:gd name="T44" fmla="*/ 13 w 120"/>
                <a:gd name="T45" fmla="*/ 53 h 86"/>
                <a:gd name="T46" fmla="*/ 6 w 120"/>
                <a:gd name="T47" fmla="*/ 40 h 86"/>
                <a:gd name="T48" fmla="*/ 6 w 120"/>
                <a:gd name="T49" fmla="*/ 20 h 86"/>
                <a:gd name="T50" fmla="*/ 6 w 120"/>
                <a:gd name="T51" fmla="*/ 20 h 8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20" h="86">
                  <a:moveTo>
                    <a:pt x="6" y="20"/>
                  </a:moveTo>
                  <a:lnTo>
                    <a:pt x="60" y="0"/>
                  </a:lnTo>
                  <a:lnTo>
                    <a:pt x="100" y="20"/>
                  </a:lnTo>
                  <a:lnTo>
                    <a:pt x="107" y="33"/>
                  </a:lnTo>
                  <a:lnTo>
                    <a:pt x="107" y="40"/>
                  </a:lnTo>
                  <a:lnTo>
                    <a:pt x="107" y="46"/>
                  </a:lnTo>
                  <a:lnTo>
                    <a:pt x="120" y="66"/>
                  </a:lnTo>
                  <a:lnTo>
                    <a:pt x="100" y="73"/>
                  </a:lnTo>
                  <a:lnTo>
                    <a:pt x="100" y="60"/>
                  </a:lnTo>
                  <a:lnTo>
                    <a:pt x="87" y="60"/>
                  </a:lnTo>
                  <a:lnTo>
                    <a:pt x="80" y="66"/>
                  </a:lnTo>
                  <a:lnTo>
                    <a:pt x="87" y="79"/>
                  </a:lnTo>
                  <a:lnTo>
                    <a:pt x="80" y="79"/>
                  </a:lnTo>
                  <a:lnTo>
                    <a:pt x="73" y="66"/>
                  </a:lnTo>
                  <a:lnTo>
                    <a:pt x="60" y="60"/>
                  </a:lnTo>
                  <a:lnTo>
                    <a:pt x="47" y="79"/>
                  </a:lnTo>
                  <a:lnTo>
                    <a:pt x="47" y="86"/>
                  </a:lnTo>
                  <a:lnTo>
                    <a:pt x="40" y="79"/>
                  </a:lnTo>
                  <a:lnTo>
                    <a:pt x="33" y="60"/>
                  </a:lnTo>
                  <a:lnTo>
                    <a:pt x="20" y="60"/>
                  </a:lnTo>
                  <a:lnTo>
                    <a:pt x="20" y="73"/>
                  </a:lnTo>
                  <a:lnTo>
                    <a:pt x="0" y="73"/>
                  </a:lnTo>
                  <a:lnTo>
                    <a:pt x="13" y="53"/>
                  </a:lnTo>
                  <a:lnTo>
                    <a:pt x="6" y="40"/>
                  </a:lnTo>
                  <a:lnTo>
                    <a:pt x="6" y="20"/>
                  </a:lnTo>
                  <a:close/>
                </a:path>
              </a:pathLst>
            </a:custGeom>
            <a:solidFill>
              <a:srgbClr val="000000"/>
            </a:solidFill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04518" name="Freeform 16">
              <a:extLst>
                <a:ext uri="{FF2B5EF4-FFF2-40B4-BE49-F238E27FC236}">
                  <a16:creationId xmlns:a16="http://schemas.microsoft.com/office/drawing/2014/main" id="{CB68506A-F34A-FBB9-A80E-45B6D3D84A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4" y="1693"/>
              <a:ext cx="53" cy="112"/>
            </a:xfrm>
            <a:custGeom>
              <a:avLst/>
              <a:gdLst>
                <a:gd name="T0" fmla="*/ 0 w 53"/>
                <a:gd name="T1" fmla="*/ 0 h 112"/>
                <a:gd name="T2" fmla="*/ 7 w 53"/>
                <a:gd name="T3" fmla="*/ 13 h 112"/>
                <a:gd name="T4" fmla="*/ 7 w 53"/>
                <a:gd name="T5" fmla="*/ 13 h 112"/>
                <a:gd name="T6" fmla="*/ 7 w 53"/>
                <a:gd name="T7" fmla="*/ 20 h 112"/>
                <a:gd name="T8" fmla="*/ 7 w 53"/>
                <a:gd name="T9" fmla="*/ 20 h 112"/>
                <a:gd name="T10" fmla="*/ 13 w 53"/>
                <a:gd name="T11" fmla="*/ 20 h 112"/>
                <a:gd name="T12" fmla="*/ 13 w 53"/>
                <a:gd name="T13" fmla="*/ 20 h 112"/>
                <a:gd name="T14" fmla="*/ 13 w 53"/>
                <a:gd name="T15" fmla="*/ 106 h 112"/>
                <a:gd name="T16" fmla="*/ 13 w 53"/>
                <a:gd name="T17" fmla="*/ 106 h 112"/>
                <a:gd name="T18" fmla="*/ 20 w 53"/>
                <a:gd name="T19" fmla="*/ 106 h 112"/>
                <a:gd name="T20" fmla="*/ 20 w 53"/>
                <a:gd name="T21" fmla="*/ 106 h 112"/>
                <a:gd name="T22" fmla="*/ 20 w 53"/>
                <a:gd name="T23" fmla="*/ 112 h 112"/>
                <a:gd name="T24" fmla="*/ 20 w 53"/>
                <a:gd name="T25" fmla="*/ 112 h 112"/>
                <a:gd name="T26" fmla="*/ 47 w 53"/>
                <a:gd name="T27" fmla="*/ 112 h 112"/>
                <a:gd name="T28" fmla="*/ 47 w 53"/>
                <a:gd name="T29" fmla="*/ 112 h 112"/>
                <a:gd name="T30" fmla="*/ 33 w 53"/>
                <a:gd name="T31" fmla="*/ 99 h 112"/>
                <a:gd name="T32" fmla="*/ 33 w 53"/>
                <a:gd name="T33" fmla="*/ 99 h 112"/>
                <a:gd name="T34" fmla="*/ 33 w 53"/>
                <a:gd name="T35" fmla="*/ 60 h 112"/>
                <a:gd name="T36" fmla="*/ 33 w 53"/>
                <a:gd name="T37" fmla="*/ 60 h 112"/>
                <a:gd name="T38" fmla="*/ 40 w 53"/>
                <a:gd name="T39" fmla="*/ 20 h 112"/>
                <a:gd name="T40" fmla="*/ 40 w 53"/>
                <a:gd name="T41" fmla="*/ 20 h 112"/>
                <a:gd name="T42" fmla="*/ 40 w 53"/>
                <a:gd name="T43" fmla="*/ 20 h 112"/>
                <a:gd name="T44" fmla="*/ 40 w 53"/>
                <a:gd name="T45" fmla="*/ 20 h 112"/>
                <a:gd name="T46" fmla="*/ 53 w 53"/>
                <a:gd name="T47" fmla="*/ 0 h 112"/>
                <a:gd name="T48" fmla="*/ 53 w 53"/>
                <a:gd name="T49" fmla="*/ 0 h 11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3" h="112">
                  <a:moveTo>
                    <a:pt x="0" y="0"/>
                  </a:moveTo>
                  <a:lnTo>
                    <a:pt x="7" y="13"/>
                  </a:lnTo>
                  <a:lnTo>
                    <a:pt x="7" y="20"/>
                  </a:lnTo>
                  <a:lnTo>
                    <a:pt x="13" y="20"/>
                  </a:lnTo>
                  <a:lnTo>
                    <a:pt x="13" y="106"/>
                  </a:lnTo>
                  <a:lnTo>
                    <a:pt x="20" y="106"/>
                  </a:lnTo>
                  <a:lnTo>
                    <a:pt x="20" y="112"/>
                  </a:lnTo>
                  <a:lnTo>
                    <a:pt x="47" y="112"/>
                  </a:lnTo>
                  <a:lnTo>
                    <a:pt x="33" y="99"/>
                  </a:lnTo>
                  <a:lnTo>
                    <a:pt x="33" y="60"/>
                  </a:lnTo>
                  <a:lnTo>
                    <a:pt x="40" y="20"/>
                  </a:lnTo>
                  <a:lnTo>
                    <a:pt x="53" y="0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4519" name="Freeform 17">
              <a:extLst>
                <a:ext uri="{FF2B5EF4-FFF2-40B4-BE49-F238E27FC236}">
                  <a16:creationId xmlns:a16="http://schemas.microsoft.com/office/drawing/2014/main" id="{531EED10-08D3-C2A5-FA93-5C9422950C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4" y="1693"/>
              <a:ext cx="53" cy="112"/>
            </a:xfrm>
            <a:custGeom>
              <a:avLst/>
              <a:gdLst>
                <a:gd name="T0" fmla="*/ 0 w 53"/>
                <a:gd name="T1" fmla="*/ 0 h 112"/>
                <a:gd name="T2" fmla="*/ 7 w 53"/>
                <a:gd name="T3" fmla="*/ 13 h 112"/>
                <a:gd name="T4" fmla="*/ 7 w 53"/>
                <a:gd name="T5" fmla="*/ 20 h 112"/>
                <a:gd name="T6" fmla="*/ 13 w 53"/>
                <a:gd name="T7" fmla="*/ 20 h 112"/>
                <a:gd name="T8" fmla="*/ 13 w 53"/>
                <a:gd name="T9" fmla="*/ 106 h 112"/>
                <a:gd name="T10" fmla="*/ 20 w 53"/>
                <a:gd name="T11" fmla="*/ 106 h 112"/>
                <a:gd name="T12" fmla="*/ 20 w 53"/>
                <a:gd name="T13" fmla="*/ 112 h 112"/>
                <a:gd name="T14" fmla="*/ 47 w 53"/>
                <a:gd name="T15" fmla="*/ 112 h 112"/>
                <a:gd name="T16" fmla="*/ 33 w 53"/>
                <a:gd name="T17" fmla="*/ 99 h 112"/>
                <a:gd name="T18" fmla="*/ 33 w 53"/>
                <a:gd name="T19" fmla="*/ 60 h 112"/>
                <a:gd name="T20" fmla="*/ 40 w 53"/>
                <a:gd name="T21" fmla="*/ 20 h 112"/>
                <a:gd name="T22" fmla="*/ 40 w 53"/>
                <a:gd name="T23" fmla="*/ 20 h 112"/>
                <a:gd name="T24" fmla="*/ 53 w 53"/>
                <a:gd name="T25" fmla="*/ 0 h 112"/>
                <a:gd name="T26" fmla="*/ 0 w 53"/>
                <a:gd name="T27" fmla="*/ 0 h 11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3" h="112">
                  <a:moveTo>
                    <a:pt x="0" y="0"/>
                  </a:moveTo>
                  <a:lnTo>
                    <a:pt x="7" y="13"/>
                  </a:lnTo>
                  <a:lnTo>
                    <a:pt x="7" y="20"/>
                  </a:lnTo>
                  <a:lnTo>
                    <a:pt x="13" y="20"/>
                  </a:lnTo>
                  <a:lnTo>
                    <a:pt x="13" y="106"/>
                  </a:lnTo>
                  <a:lnTo>
                    <a:pt x="20" y="106"/>
                  </a:lnTo>
                  <a:lnTo>
                    <a:pt x="20" y="112"/>
                  </a:lnTo>
                  <a:lnTo>
                    <a:pt x="47" y="112"/>
                  </a:lnTo>
                  <a:lnTo>
                    <a:pt x="33" y="99"/>
                  </a:lnTo>
                  <a:lnTo>
                    <a:pt x="33" y="60"/>
                  </a:lnTo>
                  <a:lnTo>
                    <a:pt x="40" y="20"/>
                  </a:lnTo>
                  <a:lnTo>
                    <a:pt x="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04520" name="Freeform 18">
              <a:extLst>
                <a:ext uri="{FF2B5EF4-FFF2-40B4-BE49-F238E27FC236}">
                  <a16:creationId xmlns:a16="http://schemas.microsoft.com/office/drawing/2014/main" id="{E6AB2F01-E259-CC85-5806-530C6C88D4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4" y="1686"/>
              <a:ext cx="53" cy="119"/>
            </a:xfrm>
            <a:custGeom>
              <a:avLst/>
              <a:gdLst>
                <a:gd name="T0" fmla="*/ 0 w 53"/>
                <a:gd name="T1" fmla="*/ 7 h 119"/>
                <a:gd name="T2" fmla="*/ 7 w 53"/>
                <a:gd name="T3" fmla="*/ 20 h 119"/>
                <a:gd name="T4" fmla="*/ 7 w 53"/>
                <a:gd name="T5" fmla="*/ 20 h 119"/>
                <a:gd name="T6" fmla="*/ 7 w 53"/>
                <a:gd name="T7" fmla="*/ 20 h 119"/>
                <a:gd name="T8" fmla="*/ 7 w 53"/>
                <a:gd name="T9" fmla="*/ 20 h 119"/>
                <a:gd name="T10" fmla="*/ 13 w 53"/>
                <a:gd name="T11" fmla="*/ 27 h 119"/>
                <a:gd name="T12" fmla="*/ 13 w 53"/>
                <a:gd name="T13" fmla="*/ 27 h 119"/>
                <a:gd name="T14" fmla="*/ 13 w 53"/>
                <a:gd name="T15" fmla="*/ 113 h 119"/>
                <a:gd name="T16" fmla="*/ 13 w 53"/>
                <a:gd name="T17" fmla="*/ 113 h 119"/>
                <a:gd name="T18" fmla="*/ 20 w 53"/>
                <a:gd name="T19" fmla="*/ 113 h 119"/>
                <a:gd name="T20" fmla="*/ 20 w 53"/>
                <a:gd name="T21" fmla="*/ 113 h 119"/>
                <a:gd name="T22" fmla="*/ 20 w 53"/>
                <a:gd name="T23" fmla="*/ 119 h 119"/>
                <a:gd name="T24" fmla="*/ 20 w 53"/>
                <a:gd name="T25" fmla="*/ 119 h 119"/>
                <a:gd name="T26" fmla="*/ 47 w 53"/>
                <a:gd name="T27" fmla="*/ 119 h 119"/>
                <a:gd name="T28" fmla="*/ 47 w 53"/>
                <a:gd name="T29" fmla="*/ 119 h 119"/>
                <a:gd name="T30" fmla="*/ 33 w 53"/>
                <a:gd name="T31" fmla="*/ 106 h 119"/>
                <a:gd name="T32" fmla="*/ 33 w 53"/>
                <a:gd name="T33" fmla="*/ 106 h 119"/>
                <a:gd name="T34" fmla="*/ 33 w 53"/>
                <a:gd name="T35" fmla="*/ 67 h 119"/>
                <a:gd name="T36" fmla="*/ 33 w 53"/>
                <a:gd name="T37" fmla="*/ 67 h 119"/>
                <a:gd name="T38" fmla="*/ 40 w 53"/>
                <a:gd name="T39" fmla="*/ 27 h 119"/>
                <a:gd name="T40" fmla="*/ 40 w 53"/>
                <a:gd name="T41" fmla="*/ 27 h 119"/>
                <a:gd name="T42" fmla="*/ 40 w 53"/>
                <a:gd name="T43" fmla="*/ 20 h 119"/>
                <a:gd name="T44" fmla="*/ 40 w 53"/>
                <a:gd name="T45" fmla="*/ 20 h 119"/>
                <a:gd name="T46" fmla="*/ 53 w 53"/>
                <a:gd name="T47" fmla="*/ 7 h 119"/>
                <a:gd name="T48" fmla="*/ 53 w 53"/>
                <a:gd name="T49" fmla="*/ 7 h 119"/>
                <a:gd name="T50" fmla="*/ 47 w 53"/>
                <a:gd name="T51" fmla="*/ 0 h 119"/>
                <a:gd name="T52" fmla="*/ 47 w 53"/>
                <a:gd name="T53" fmla="*/ 0 h 11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53" h="119">
                  <a:moveTo>
                    <a:pt x="0" y="7"/>
                  </a:moveTo>
                  <a:lnTo>
                    <a:pt x="7" y="20"/>
                  </a:lnTo>
                  <a:lnTo>
                    <a:pt x="13" y="27"/>
                  </a:lnTo>
                  <a:lnTo>
                    <a:pt x="13" y="113"/>
                  </a:lnTo>
                  <a:lnTo>
                    <a:pt x="20" y="113"/>
                  </a:lnTo>
                  <a:lnTo>
                    <a:pt x="20" y="119"/>
                  </a:lnTo>
                  <a:lnTo>
                    <a:pt x="47" y="119"/>
                  </a:lnTo>
                  <a:lnTo>
                    <a:pt x="33" y="106"/>
                  </a:lnTo>
                  <a:lnTo>
                    <a:pt x="33" y="67"/>
                  </a:lnTo>
                  <a:lnTo>
                    <a:pt x="40" y="27"/>
                  </a:lnTo>
                  <a:lnTo>
                    <a:pt x="40" y="20"/>
                  </a:lnTo>
                  <a:lnTo>
                    <a:pt x="53" y="7"/>
                  </a:lnTo>
                  <a:lnTo>
                    <a:pt x="47" y="0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4521" name="Freeform 19">
              <a:extLst>
                <a:ext uri="{FF2B5EF4-FFF2-40B4-BE49-F238E27FC236}">
                  <a16:creationId xmlns:a16="http://schemas.microsoft.com/office/drawing/2014/main" id="{DF801CF7-EE56-6D51-C7C9-C9509E688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4" y="1686"/>
              <a:ext cx="53" cy="119"/>
            </a:xfrm>
            <a:custGeom>
              <a:avLst/>
              <a:gdLst>
                <a:gd name="T0" fmla="*/ 0 w 53"/>
                <a:gd name="T1" fmla="*/ 7 h 119"/>
                <a:gd name="T2" fmla="*/ 7 w 53"/>
                <a:gd name="T3" fmla="*/ 20 h 119"/>
                <a:gd name="T4" fmla="*/ 7 w 53"/>
                <a:gd name="T5" fmla="*/ 20 h 119"/>
                <a:gd name="T6" fmla="*/ 13 w 53"/>
                <a:gd name="T7" fmla="*/ 27 h 119"/>
                <a:gd name="T8" fmla="*/ 13 w 53"/>
                <a:gd name="T9" fmla="*/ 113 h 119"/>
                <a:gd name="T10" fmla="*/ 20 w 53"/>
                <a:gd name="T11" fmla="*/ 113 h 119"/>
                <a:gd name="T12" fmla="*/ 20 w 53"/>
                <a:gd name="T13" fmla="*/ 119 h 119"/>
                <a:gd name="T14" fmla="*/ 47 w 53"/>
                <a:gd name="T15" fmla="*/ 119 h 119"/>
                <a:gd name="T16" fmla="*/ 33 w 53"/>
                <a:gd name="T17" fmla="*/ 106 h 119"/>
                <a:gd name="T18" fmla="*/ 33 w 53"/>
                <a:gd name="T19" fmla="*/ 67 h 119"/>
                <a:gd name="T20" fmla="*/ 40 w 53"/>
                <a:gd name="T21" fmla="*/ 27 h 119"/>
                <a:gd name="T22" fmla="*/ 40 w 53"/>
                <a:gd name="T23" fmla="*/ 20 h 119"/>
                <a:gd name="T24" fmla="*/ 53 w 53"/>
                <a:gd name="T25" fmla="*/ 7 h 119"/>
                <a:gd name="T26" fmla="*/ 47 w 53"/>
                <a:gd name="T27" fmla="*/ 0 h 119"/>
                <a:gd name="T28" fmla="*/ 0 w 53"/>
                <a:gd name="T29" fmla="*/ 7 h 11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53" h="119">
                  <a:moveTo>
                    <a:pt x="0" y="7"/>
                  </a:moveTo>
                  <a:lnTo>
                    <a:pt x="7" y="20"/>
                  </a:lnTo>
                  <a:lnTo>
                    <a:pt x="13" y="27"/>
                  </a:lnTo>
                  <a:lnTo>
                    <a:pt x="13" y="113"/>
                  </a:lnTo>
                  <a:lnTo>
                    <a:pt x="20" y="113"/>
                  </a:lnTo>
                  <a:lnTo>
                    <a:pt x="20" y="119"/>
                  </a:lnTo>
                  <a:lnTo>
                    <a:pt x="47" y="119"/>
                  </a:lnTo>
                  <a:lnTo>
                    <a:pt x="33" y="106"/>
                  </a:lnTo>
                  <a:lnTo>
                    <a:pt x="33" y="67"/>
                  </a:lnTo>
                  <a:lnTo>
                    <a:pt x="40" y="27"/>
                  </a:lnTo>
                  <a:lnTo>
                    <a:pt x="40" y="20"/>
                  </a:lnTo>
                  <a:lnTo>
                    <a:pt x="53" y="7"/>
                  </a:lnTo>
                  <a:lnTo>
                    <a:pt x="47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04522" name="Freeform 20">
              <a:extLst>
                <a:ext uri="{FF2B5EF4-FFF2-40B4-BE49-F238E27FC236}">
                  <a16:creationId xmlns:a16="http://schemas.microsoft.com/office/drawing/2014/main" id="{19635F47-F54D-9172-ED7E-75A7CDA78E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9" y="1653"/>
              <a:ext cx="54" cy="139"/>
            </a:xfrm>
            <a:custGeom>
              <a:avLst/>
              <a:gdLst>
                <a:gd name="T0" fmla="*/ 0 w 54"/>
                <a:gd name="T1" fmla="*/ 7 h 139"/>
                <a:gd name="T2" fmla="*/ 7 w 54"/>
                <a:gd name="T3" fmla="*/ 20 h 139"/>
                <a:gd name="T4" fmla="*/ 7 w 54"/>
                <a:gd name="T5" fmla="*/ 20 h 139"/>
                <a:gd name="T6" fmla="*/ 7 w 54"/>
                <a:gd name="T7" fmla="*/ 27 h 139"/>
                <a:gd name="T8" fmla="*/ 7 w 54"/>
                <a:gd name="T9" fmla="*/ 27 h 139"/>
                <a:gd name="T10" fmla="*/ 14 w 54"/>
                <a:gd name="T11" fmla="*/ 33 h 139"/>
                <a:gd name="T12" fmla="*/ 14 w 54"/>
                <a:gd name="T13" fmla="*/ 33 h 139"/>
                <a:gd name="T14" fmla="*/ 14 w 54"/>
                <a:gd name="T15" fmla="*/ 133 h 139"/>
                <a:gd name="T16" fmla="*/ 14 w 54"/>
                <a:gd name="T17" fmla="*/ 133 h 139"/>
                <a:gd name="T18" fmla="*/ 20 w 54"/>
                <a:gd name="T19" fmla="*/ 133 h 139"/>
                <a:gd name="T20" fmla="*/ 20 w 54"/>
                <a:gd name="T21" fmla="*/ 133 h 139"/>
                <a:gd name="T22" fmla="*/ 20 w 54"/>
                <a:gd name="T23" fmla="*/ 139 h 139"/>
                <a:gd name="T24" fmla="*/ 20 w 54"/>
                <a:gd name="T25" fmla="*/ 139 h 139"/>
                <a:gd name="T26" fmla="*/ 54 w 54"/>
                <a:gd name="T27" fmla="*/ 139 h 139"/>
                <a:gd name="T28" fmla="*/ 54 w 54"/>
                <a:gd name="T29" fmla="*/ 139 h 139"/>
                <a:gd name="T30" fmla="*/ 34 w 54"/>
                <a:gd name="T31" fmla="*/ 126 h 139"/>
                <a:gd name="T32" fmla="*/ 34 w 54"/>
                <a:gd name="T33" fmla="*/ 126 h 139"/>
                <a:gd name="T34" fmla="*/ 34 w 54"/>
                <a:gd name="T35" fmla="*/ 80 h 139"/>
                <a:gd name="T36" fmla="*/ 34 w 54"/>
                <a:gd name="T37" fmla="*/ 80 h 139"/>
                <a:gd name="T38" fmla="*/ 40 w 54"/>
                <a:gd name="T39" fmla="*/ 33 h 139"/>
                <a:gd name="T40" fmla="*/ 40 w 54"/>
                <a:gd name="T41" fmla="*/ 33 h 139"/>
                <a:gd name="T42" fmla="*/ 47 w 54"/>
                <a:gd name="T43" fmla="*/ 27 h 139"/>
                <a:gd name="T44" fmla="*/ 47 w 54"/>
                <a:gd name="T45" fmla="*/ 27 h 139"/>
                <a:gd name="T46" fmla="*/ 54 w 54"/>
                <a:gd name="T47" fmla="*/ 7 h 139"/>
                <a:gd name="T48" fmla="*/ 54 w 54"/>
                <a:gd name="T49" fmla="*/ 7 h 139"/>
                <a:gd name="T50" fmla="*/ 54 w 54"/>
                <a:gd name="T51" fmla="*/ 0 h 139"/>
                <a:gd name="T52" fmla="*/ 54 w 54"/>
                <a:gd name="T53" fmla="*/ 0 h 13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54" h="139">
                  <a:moveTo>
                    <a:pt x="0" y="7"/>
                  </a:moveTo>
                  <a:lnTo>
                    <a:pt x="7" y="20"/>
                  </a:lnTo>
                  <a:lnTo>
                    <a:pt x="7" y="27"/>
                  </a:lnTo>
                  <a:lnTo>
                    <a:pt x="14" y="33"/>
                  </a:lnTo>
                  <a:lnTo>
                    <a:pt x="14" y="133"/>
                  </a:lnTo>
                  <a:lnTo>
                    <a:pt x="20" y="133"/>
                  </a:lnTo>
                  <a:lnTo>
                    <a:pt x="20" y="139"/>
                  </a:lnTo>
                  <a:lnTo>
                    <a:pt x="54" y="139"/>
                  </a:lnTo>
                  <a:lnTo>
                    <a:pt x="34" y="126"/>
                  </a:lnTo>
                  <a:lnTo>
                    <a:pt x="34" y="80"/>
                  </a:lnTo>
                  <a:lnTo>
                    <a:pt x="40" y="33"/>
                  </a:lnTo>
                  <a:lnTo>
                    <a:pt x="47" y="27"/>
                  </a:lnTo>
                  <a:lnTo>
                    <a:pt x="54" y="7"/>
                  </a:lnTo>
                  <a:lnTo>
                    <a:pt x="54" y="0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4523" name="Freeform 21">
              <a:extLst>
                <a:ext uri="{FF2B5EF4-FFF2-40B4-BE49-F238E27FC236}">
                  <a16:creationId xmlns:a16="http://schemas.microsoft.com/office/drawing/2014/main" id="{321484E6-036F-BF15-BD86-FA627712EF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9" y="1653"/>
              <a:ext cx="54" cy="139"/>
            </a:xfrm>
            <a:custGeom>
              <a:avLst/>
              <a:gdLst>
                <a:gd name="T0" fmla="*/ 0 w 54"/>
                <a:gd name="T1" fmla="*/ 7 h 139"/>
                <a:gd name="T2" fmla="*/ 7 w 54"/>
                <a:gd name="T3" fmla="*/ 20 h 139"/>
                <a:gd name="T4" fmla="*/ 7 w 54"/>
                <a:gd name="T5" fmla="*/ 27 h 139"/>
                <a:gd name="T6" fmla="*/ 14 w 54"/>
                <a:gd name="T7" fmla="*/ 33 h 139"/>
                <a:gd name="T8" fmla="*/ 14 w 54"/>
                <a:gd name="T9" fmla="*/ 133 h 139"/>
                <a:gd name="T10" fmla="*/ 20 w 54"/>
                <a:gd name="T11" fmla="*/ 133 h 139"/>
                <a:gd name="T12" fmla="*/ 20 w 54"/>
                <a:gd name="T13" fmla="*/ 139 h 139"/>
                <a:gd name="T14" fmla="*/ 54 w 54"/>
                <a:gd name="T15" fmla="*/ 139 h 139"/>
                <a:gd name="T16" fmla="*/ 34 w 54"/>
                <a:gd name="T17" fmla="*/ 126 h 139"/>
                <a:gd name="T18" fmla="*/ 34 w 54"/>
                <a:gd name="T19" fmla="*/ 80 h 139"/>
                <a:gd name="T20" fmla="*/ 40 w 54"/>
                <a:gd name="T21" fmla="*/ 33 h 139"/>
                <a:gd name="T22" fmla="*/ 47 w 54"/>
                <a:gd name="T23" fmla="*/ 27 h 139"/>
                <a:gd name="T24" fmla="*/ 54 w 54"/>
                <a:gd name="T25" fmla="*/ 7 h 139"/>
                <a:gd name="T26" fmla="*/ 54 w 54"/>
                <a:gd name="T27" fmla="*/ 0 h 139"/>
                <a:gd name="T28" fmla="*/ 0 w 54"/>
                <a:gd name="T29" fmla="*/ 7 h 13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54" h="139">
                  <a:moveTo>
                    <a:pt x="0" y="7"/>
                  </a:moveTo>
                  <a:lnTo>
                    <a:pt x="7" y="20"/>
                  </a:lnTo>
                  <a:lnTo>
                    <a:pt x="7" y="27"/>
                  </a:lnTo>
                  <a:lnTo>
                    <a:pt x="14" y="33"/>
                  </a:lnTo>
                  <a:lnTo>
                    <a:pt x="14" y="133"/>
                  </a:lnTo>
                  <a:lnTo>
                    <a:pt x="20" y="133"/>
                  </a:lnTo>
                  <a:lnTo>
                    <a:pt x="20" y="139"/>
                  </a:lnTo>
                  <a:lnTo>
                    <a:pt x="54" y="139"/>
                  </a:lnTo>
                  <a:lnTo>
                    <a:pt x="34" y="126"/>
                  </a:lnTo>
                  <a:lnTo>
                    <a:pt x="34" y="80"/>
                  </a:lnTo>
                  <a:lnTo>
                    <a:pt x="40" y="33"/>
                  </a:lnTo>
                  <a:lnTo>
                    <a:pt x="47" y="27"/>
                  </a:lnTo>
                  <a:lnTo>
                    <a:pt x="54" y="7"/>
                  </a:lnTo>
                  <a:lnTo>
                    <a:pt x="54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04524" name="Freeform 22">
              <a:extLst>
                <a:ext uri="{FF2B5EF4-FFF2-40B4-BE49-F238E27FC236}">
                  <a16:creationId xmlns:a16="http://schemas.microsoft.com/office/drawing/2014/main" id="{BEAF78A3-0402-81B1-94AD-746E39AE56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3" y="1640"/>
              <a:ext cx="120" cy="86"/>
            </a:xfrm>
            <a:custGeom>
              <a:avLst/>
              <a:gdLst>
                <a:gd name="T0" fmla="*/ 6 w 120"/>
                <a:gd name="T1" fmla="*/ 20 h 86"/>
                <a:gd name="T2" fmla="*/ 60 w 120"/>
                <a:gd name="T3" fmla="*/ 0 h 86"/>
                <a:gd name="T4" fmla="*/ 60 w 120"/>
                <a:gd name="T5" fmla="*/ 0 h 86"/>
                <a:gd name="T6" fmla="*/ 100 w 120"/>
                <a:gd name="T7" fmla="*/ 20 h 86"/>
                <a:gd name="T8" fmla="*/ 100 w 120"/>
                <a:gd name="T9" fmla="*/ 20 h 86"/>
                <a:gd name="T10" fmla="*/ 107 w 120"/>
                <a:gd name="T11" fmla="*/ 33 h 86"/>
                <a:gd name="T12" fmla="*/ 107 w 120"/>
                <a:gd name="T13" fmla="*/ 33 h 86"/>
                <a:gd name="T14" fmla="*/ 107 w 120"/>
                <a:gd name="T15" fmla="*/ 40 h 86"/>
                <a:gd name="T16" fmla="*/ 107 w 120"/>
                <a:gd name="T17" fmla="*/ 40 h 86"/>
                <a:gd name="T18" fmla="*/ 107 w 120"/>
                <a:gd name="T19" fmla="*/ 46 h 86"/>
                <a:gd name="T20" fmla="*/ 107 w 120"/>
                <a:gd name="T21" fmla="*/ 46 h 86"/>
                <a:gd name="T22" fmla="*/ 120 w 120"/>
                <a:gd name="T23" fmla="*/ 66 h 86"/>
                <a:gd name="T24" fmla="*/ 120 w 120"/>
                <a:gd name="T25" fmla="*/ 66 h 86"/>
                <a:gd name="T26" fmla="*/ 100 w 120"/>
                <a:gd name="T27" fmla="*/ 73 h 86"/>
                <a:gd name="T28" fmla="*/ 100 w 120"/>
                <a:gd name="T29" fmla="*/ 73 h 86"/>
                <a:gd name="T30" fmla="*/ 100 w 120"/>
                <a:gd name="T31" fmla="*/ 60 h 86"/>
                <a:gd name="T32" fmla="*/ 100 w 120"/>
                <a:gd name="T33" fmla="*/ 60 h 86"/>
                <a:gd name="T34" fmla="*/ 87 w 120"/>
                <a:gd name="T35" fmla="*/ 60 h 86"/>
                <a:gd name="T36" fmla="*/ 87 w 120"/>
                <a:gd name="T37" fmla="*/ 60 h 86"/>
                <a:gd name="T38" fmla="*/ 80 w 120"/>
                <a:gd name="T39" fmla="*/ 66 h 86"/>
                <a:gd name="T40" fmla="*/ 80 w 120"/>
                <a:gd name="T41" fmla="*/ 66 h 86"/>
                <a:gd name="T42" fmla="*/ 87 w 120"/>
                <a:gd name="T43" fmla="*/ 79 h 86"/>
                <a:gd name="T44" fmla="*/ 87 w 120"/>
                <a:gd name="T45" fmla="*/ 79 h 86"/>
                <a:gd name="T46" fmla="*/ 80 w 120"/>
                <a:gd name="T47" fmla="*/ 79 h 86"/>
                <a:gd name="T48" fmla="*/ 80 w 120"/>
                <a:gd name="T49" fmla="*/ 79 h 86"/>
                <a:gd name="T50" fmla="*/ 73 w 120"/>
                <a:gd name="T51" fmla="*/ 66 h 86"/>
                <a:gd name="T52" fmla="*/ 73 w 120"/>
                <a:gd name="T53" fmla="*/ 66 h 86"/>
                <a:gd name="T54" fmla="*/ 60 w 120"/>
                <a:gd name="T55" fmla="*/ 60 h 86"/>
                <a:gd name="T56" fmla="*/ 60 w 120"/>
                <a:gd name="T57" fmla="*/ 60 h 86"/>
                <a:gd name="T58" fmla="*/ 47 w 120"/>
                <a:gd name="T59" fmla="*/ 79 h 86"/>
                <a:gd name="T60" fmla="*/ 47 w 120"/>
                <a:gd name="T61" fmla="*/ 79 h 86"/>
                <a:gd name="T62" fmla="*/ 47 w 120"/>
                <a:gd name="T63" fmla="*/ 86 h 86"/>
                <a:gd name="T64" fmla="*/ 47 w 120"/>
                <a:gd name="T65" fmla="*/ 86 h 86"/>
                <a:gd name="T66" fmla="*/ 40 w 120"/>
                <a:gd name="T67" fmla="*/ 79 h 86"/>
                <a:gd name="T68" fmla="*/ 40 w 120"/>
                <a:gd name="T69" fmla="*/ 79 h 86"/>
                <a:gd name="T70" fmla="*/ 33 w 120"/>
                <a:gd name="T71" fmla="*/ 60 h 86"/>
                <a:gd name="T72" fmla="*/ 33 w 120"/>
                <a:gd name="T73" fmla="*/ 60 h 86"/>
                <a:gd name="T74" fmla="*/ 20 w 120"/>
                <a:gd name="T75" fmla="*/ 60 h 86"/>
                <a:gd name="T76" fmla="*/ 20 w 120"/>
                <a:gd name="T77" fmla="*/ 60 h 86"/>
                <a:gd name="T78" fmla="*/ 20 w 120"/>
                <a:gd name="T79" fmla="*/ 73 h 86"/>
                <a:gd name="T80" fmla="*/ 20 w 120"/>
                <a:gd name="T81" fmla="*/ 73 h 86"/>
                <a:gd name="T82" fmla="*/ 0 w 120"/>
                <a:gd name="T83" fmla="*/ 73 h 86"/>
                <a:gd name="T84" fmla="*/ 0 w 120"/>
                <a:gd name="T85" fmla="*/ 73 h 86"/>
                <a:gd name="T86" fmla="*/ 13 w 120"/>
                <a:gd name="T87" fmla="*/ 53 h 86"/>
                <a:gd name="T88" fmla="*/ 13 w 120"/>
                <a:gd name="T89" fmla="*/ 53 h 86"/>
                <a:gd name="T90" fmla="*/ 6 w 120"/>
                <a:gd name="T91" fmla="*/ 40 h 86"/>
                <a:gd name="T92" fmla="*/ 6 w 120"/>
                <a:gd name="T93" fmla="*/ 40 h 86"/>
                <a:gd name="T94" fmla="*/ 6 w 120"/>
                <a:gd name="T95" fmla="*/ 20 h 86"/>
                <a:gd name="T96" fmla="*/ 6 w 120"/>
                <a:gd name="T97" fmla="*/ 20 h 86"/>
                <a:gd name="T98" fmla="*/ 0 w 120"/>
                <a:gd name="T99" fmla="*/ 20 h 86"/>
                <a:gd name="T100" fmla="*/ 0 w 120"/>
                <a:gd name="T101" fmla="*/ 20 h 86"/>
                <a:gd name="T102" fmla="*/ 6 w 120"/>
                <a:gd name="T103" fmla="*/ 20 h 86"/>
                <a:gd name="T104" fmla="*/ 6 w 120"/>
                <a:gd name="T105" fmla="*/ 20 h 8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20" h="86">
                  <a:moveTo>
                    <a:pt x="6" y="20"/>
                  </a:moveTo>
                  <a:lnTo>
                    <a:pt x="60" y="0"/>
                  </a:lnTo>
                  <a:lnTo>
                    <a:pt x="100" y="20"/>
                  </a:lnTo>
                  <a:lnTo>
                    <a:pt x="107" y="33"/>
                  </a:lnTo>
                  <a:lnTo>
                    <a:pt x="107" y="40"/>
                  </a:lnTo>
                  <a:lnTo>
                    <a:pt x="107" y="46"/>
                  </a:lnTo>
                  <a:lnTo>
                    <a:pt x="120" y="66"/>
                  </a:lnTo>
                  <a:lnTo>
                    <a:pt x="100" y="73"/>
                  </a:lnTo>
                  <a:lnTo>
                    <a:pt x="100" y="60"/>
                  </a:lnTo>
                  <a:lnTo>
                    <a:pt x="87" y="60"/>
                  </a:lnTo>
                  <a:lnTo>
                    <a:pt x="80" y="66"/>
                  </a:lnTo>
                  <a:lnTo>
                    <a:pt x="87" y="79"/>
                  </a:lnTo>
                  <a:lnTo>
                    <a:pt x="80" y="79"/>
                  </a:lnTo>
                  <a:lnTo>
                    <a:pt x="73" y="66"/>
                  </a:lnTo>
                  <a:lnTo>
                    <a:pt x="60" y="60"/>
                  </a:lnTo>
                  <a:lnTo>
                    <a:pt x="47" y="79"/>
                  </a:lnTo>
                  <a:lnTo>
                    <a:pt x="47" y="86"/>
                  </a:lnTo>
                  <a:lnTo>
                    <a:pt x="40" y="79"/>
                  </a:lnTo>
                  <a:lnTo>
                    <a:pt x="33" y="60"/>
                  </a:lnTo>
                  <a:lnTo>
                    <a:pt x="20" y="60"/>
                  </a:lnTo>
                  <a:lnTo>
                    <a:pt x="20" y="73"/>
                  </a:lnTo>
                  <a:lnTo>
                    <a:pt x="0" y="73"/>
                  </a:lnTo>
                  <a:lnTo>
                    <a:pt x="13" y="53"/>
                  </a:lnTo>
                  <a:lnTo>
                    <a:pt x="6" y="40"/>
                  </a:lnTo>
                  <a:lnTo>
                    <a:pt x="6" y="20"/>
                  </a:lnTo>
                  <a:lnTo>
                    <a:pt x="0" y="20"/>
                  </a:lnTo>
                  <a:lnTo>
                    <a:pt x="6" y="20"/>
                  </a:lnTo>
                  <a:close/>
                </a:path>
              </a:pathLst>
            </a:cu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4525" name="Freeform 23">
              <a:extLst>
                <a:ext uri="{FF2B5EF4-FFF2-40B4-BE49-F238E27FC236}">
                  <a16:creationId xmlns:a16="http://schemas.microsoft.com/office/drawing/2014/main" id="{9D712B47-CA24-9600-D145-DC2A1BB165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3" y="1640"/>
              <a:ext cx="120" cy="86"/>
            </a:xfrm>
            <a:custGeom>
              <a:avLst/>
              <a:gdLst>
                <a:gd name="T0" fmla="*/ 6 w 120"/>
                <a:gd name="T1" fmla="*/ 20 h 86"/>
                <a:gd name="T2" fmla="*/ 60 w 120"/>
                <a:gd name="T3" fmla="*/ 0 h 86"/>
                <a:gd name="T4" fmla="*/ 100 w 120"/>
                <a:gd name="T5" fmla="*/ 20 h 86"/>
                <a:gd name="T6" fmla="*/ 107 w 120"/>
                <a:gd name="T7" fmla="*/ 33 h 86"/>
                <a:gd name="T8" fmla="*/ 107 w 120"/>
                <a:gd name="T9" fmla="*/ 40 h 86"/>
                <a:gd name="T10" fmla="*/ 107 w 120"/>
                <a:gd name="T11" fmla="*/ 46 h 86"/>
                <a:gd name="T12" fmla="*/ 120 w 120"/>
                <a:gd name="T13" fmla="*/ 66 h 86"/>
                <a:gd name="T14" fmla="*/ 100 w 120"/>
                <a:gd name="T15" fmla="*/ 73 h 86"/>
                <a:gd name="T16" fmla="*/ 100 w 120"/>
                <a:gd name="T17" fmla="*/ 60 h 86"/>
                <a:gd name="T18" fmla="*/ 87 w 120"/>
                <a:gd name="T19" fmla="*/ 60 h 86"/>
                <a:gd name="T20" fmla="*/ 80 w 120"/>
                <a:gd name="T21" fmla="*/ 66 h 86"/>
                <a:gd name="T22" fmla="*/ 87 w 120"/>
                <a:gd name="T23" fmla="*/ 79 h 86"/>
                <a:gd name="T24" fmla="*/ 80 w 120"/>
                <a:gd name="T25" fmla="*/ 79 h 86"/>
                <a:gd name="T26" fmla="*/ 73 w 120"/>
                <a:gd name="T27" fmla="*/ 66 h 86"/>
                <a:gd name="T28" fmla="*/ 60 w 120"/>
                <a:gd name="T29" fmla="*/ 60 h 86"/>
                <a:gd name="T30" fmla="*/ 47 w 120"/>
                <a:gd name="T31" fmla="*/ 79 h 86"/>
                <a:gd name="T32" fmla="*/ 47 w 120"/>
                <a:gd name="T33" fmla="*/ 86 h 86"/>
                <a:gd name="T34" fmla="*/ 40 w 120"/>
                <a:gd name="T35" fmla="*/ 79 h 86"/>
                <a:gd name="T36" fmla="*/ 33 w 120"/>
                <a:gd name="T37" fmla="*/ 60 h 86"/>
                <a:gd name="T38" fmla="*/ 20 w 120"/>
                <a:gd name="T39" fmla="*/ 60 h 86"/>
                <a:gd name="T40" fmla="*/ 20 w 120"/>
                <a:gd name="T41" fmla="*/ 73 h 86"/>
                <a:gd name="T42" fmla="*/ 0 w 120"/>
                <a:gd name="T43" fmla="*/ 73 h 86"/>
                <a:gd name="T44" fmla="*/ 13 w 120"/>
                <a:gd name="T45" fmla="*/ 53 h 86"/>
                <a:gd name="T46" fmla="*/ 6 w 120"/>
                <a:gd name="T47" fmla="*/ 40 h 86"/>
                <a:gd name="T48" fmla="*/ 6 w 120"/>
                <a:gd name="T49" fmla="*/ 20 h 86"/>
                <a:gd name="T50" fmla="*/ 0 w 120"/>
                <a:gd name="T51" fmla="*/ 20 h 86"/>
                <a:gd name="T52" fmla="*/ 6 w 120"/>
                <a:gd name="T53" fmla="*/ 20 h 8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20" h="86">
                  <a:moveTo>
                    <a:pt x="6" y="20"/>
                  </a:moveTo>
                  <a:lnTo>
                    <a:pt x="60" y="0"/>
                  </a:lnTo>
                  <a:lnTo>
                    <a:pt x="100" y="20"/>
                  </a:lnTo>
                  <a:lnTo>
                    <a:pt x="107" y="33"/>
                  </a:lnTo>
                  <a:lnTo>
                    <a:pt x="107" y="40"/>
                  </a:lnTo>
                  <a:lnTo>
                    <a:pt x="107" y="46"/>
                  </a:lnTo>
                  <a:lnTo>
                    <a:pt x="120" y="66"/>
                  </a:lnTo>
                  <a:lnTo>
                    <a:pt x="100" y="73"/>
                  </a:lnTo>
                  <a:lnTo>
                    <a:pt x="100" y="60"/>
                  </a:lnTo>
                  <a:lnTo>
                    <a:pt x="87" y="60"/>
                  </a:lnTo>
                  <a:lnTo>
                    <a:pt x="80" y="66"/>
                  </a:lnTo>
                  <a:lnTo>
                    <a:pt x="87" y="79"/>
                  </a:lnTo>
                  <a:lnTo>
                    <a:pt x="80" y="79"/>
                  </a:lnTo>
                  <a:lnTo>
                    <a:pt x="73" y="66"/>
                  </a:lnTo>
                  <a:lnTo>
                    <a:pt x="60" y="60"/>
                  </a:lnTo>
                  <a:lnTo>
                    <a:pt x="47" y="79"/>
                  </a:lnTo>
                  <a:lnTo>
                    <a:pt x="47" y="86"/>
                  </a:lnTo>
                  <a:lnTo>
                    <a:pt x="40" y="79"/>
                  </a:lnTo>
                  <a:lnTo>
                    <a:pt x="33" y="60"/>
                  </a:lnTo>
                  <a:lnTo>
                    <a:pt x="20" y="60"/>
                  </a:lnTo>
                  <a:lnTo>
                    <a:pt x="20" y="73"/>
                  </a:lnTo>
                  <a:lnTo>
                    <a:pt x="0" y="73"/>
                  </a:lnTo>
                  <a:lnTo>
                    <a:pt x="13" y="53"/>
                  </a:lnTo>
                  <a:lnTo>
                    <a:pt x="6" y="40"/>
                  </a:lnTo>
                  <a:lnTo>
                    <a:pt x="6" y="20"/>
                  </a:lnTo>
                  <a:lnTo>
                    <a:pt x="0" y="20"/>
                  </a:lnTo>
                  <a:lnTo>
                    <a:pt x="6" y="20"/>
                  </a:lnTo>
                  <a:close/>
                </a:path>
              </a:pathLst>
            </a:custGeom>
            <a:solidFill>
              <a:srgbClr val="000000"/>
            </a:solidFill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04459" name="Group 24">
            <a:extLst>
              <a:ext uri="{FF2B5EF4-FFF2-40B4-BE49-F238E27FC236}">
                <a16:creationId xmlns:a16="http://schemas.microsoft.com/office/drawing/2014/main" id="{9714DCBB-01C6-1928-09CB-35BB390B37DB}"/>
              </a:ext>
            </a:extLst>
          </p:cNvPr>
          <p:cNvGrpSpPr>
            <a:grpSpLocks/>
          </p:cNvGrpSpPr>
          <p:nvPr/>
        </p:nvGrpSpPr>
        <p:grpSpPr bwMode="auto">
          <a:xfrm>
            <a:off x="2116138" y="3654425"/>
            <a:ext cx="722312" cy="461963"/>
            <a:chOff x="1333" y="1858"/>
            <a:chExt cx="455" cy="291"/>
          </a:xfrm>
        </p:grpSpPr>
        <p:sp>
          <p:nvSpPr>
            <p:cNvPr id="104506" name="Freeform 25">
              <a:extLst>
                <a:ext uri="{FF2B5EF4-FFF2-40B4-BE49-F238E27FC236}">
                  <a16:creationId xmlns:a16="http://schemas.microsoft.com/office/drawing/2014/main" id="{13B5DD1C-E3C2-C509-E68E-9A6FB9BC5A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3" y="1858"/>
              <a:ext cx="415" cy="291"/>
            </a:xfrm>
            <a:custGeom>
              <a:avLst/>
              <a:gdLst>
                <a:gd name="T0" fmla="*/ 342 w 415"/>
                <a:gd name="T1" fmla="*/ 93 h 291"/>
                <a:gd name="T2" fmla="*/ 342 w 415"/>
                <a:gd name="T3" fmla="*/ 99 h 291"/>
                <a:gd name="T4" fmla="*/ 355 w 415"/>
                <a:gd name="T5" fmla="*/ 99 h 291"/>
                <a:gd name="T6" fmla="*/ 362 w 415"/>
                <a:gd name="T7" fmla="*/ 106 h 291"/>
                <a:gd name="T8" fmla="*/ 368 w 415"/>
                <a:gd name="T9" fmla="*/ 133 h 291"/>
                <a:gd name="T10" fmla="*/ 388 w 415"/>
                <a:gd name="T11" fmla="*/ 139 h 291"/>
                <a:gd name="T12" fmla="*/ 408 w 415"/>
                <a:gd name="T13" fmla="*/ 139 h 291"/>
                <a:gd name="T14" fmla="*/ 415 w 415"/>
                <a:gd name="T15" fmla="*/ 133 h 291"/>
                <a:gd name="T16" fmla="*/ 415 w 415"/>
                <a:gd name="T17" fmla="*/ 179 h 291"/>
                <a:gd name="T18" fmla="*/ 408 w 415"/>
                <a:gd name="T19" fmla="*/ 179 h 291"/>
                <a:gd name="T20" fmla="*/ 395 w 415"/>
                <a:gd name="T21" fmla="*/ 179 h 291"/>
                <a:gd name="T22" fmla="*/ 375 w 415"/>
                <a:gd name="T23" fmla="*/ 179 h 291"/>
                <a:gd name="T24" fmla="*/ 355 w 415"/>
                <a:gd name="T25" fmla="*/ 192 h 291"/>
                <a:gd name="T26" fmla="*/ 342 w 415"/>
                <a:gd name="T27" fmla="*/ 192 h 291"/>
                <a:gd name="T28" fmla="*/ 321 w 415"/>
                <a:gd name="T29" fmla="*/ 192 h 291"/>
                <a:gd name="T30" fmla="*/ 308 w 415"/>
                <a:gd name="T31" fmla="*/ 205 h 291"/>
                <a:gd name="T32" fmla="*/ 295 w 415"/>
                <a:gd name="T33" fmla="*/ 218 h 291"/>
                <a:gd name="T34" fmla="*/ 288 w 415"/>
                <a:gd name="T35" fmla="*/ 218 h 291"/>
                <a:gd name="T36" fmla="*/ 281 w 415"/>
                <a:gd name="T37" fmla="*/ 271 h 291"/>
                <a:gd name="T38" fmla="*/ 281 w 415"/>
                <a:gd name="T39" fmla="*/ 291 h 291"/>
                <a:gd name="T40" fmla="*/ 261 w 415"/>
                <a:gd name="T41" fmla="*/ 291 h 291"/>
                <a:gd name="T42" fmla="*/ 261 w 415"/>
                <a:gd name="T43" fmla="*/ 205 h 291"/>
                <a:gd name="T44" fmla="*/ 234 w 415"/>
                <a:gd name="T45" fmla="*/ 212 h 291"/>
                <a:gd name="T46" fmla="*/ 208 w 415"/>
                <a:gd name="T47" fmla="*/ 225 h 291"/>
                <a:gd name="T48" fmla="*/ 181 w 415"/>
                <a:gd name="T49" fmla="*/ 225 h 291"/>
                <a:gd name="T50" fmla="*/ 154 w 415"/>
                <a:gd name="T51" fmla="*/ 225 h 291"/>
                <a:gd name="T52" fmla="*/ 127 w 415"/>
                <a:gd name="T53" fmla="*/ 225 h 291"/>
                <a:gd name="T54" fmla="*/ 101 w 415"/>
                <a:gd name="T55" fmla="*/ 218 h 291"/>
                <a:gd name="T56" fmla="*/ 81 w 415"/>
                <a:gd name="T57" fmla="*/ 212 h 291"/>
                <a:gd name="T58" fmla="*/ 81 w 415"/>
                <a:gd name="T59" fmla="*/ 212 h 291"/>
                <a:gd name="T60" fmla="*/ 74 w 415"/>
                <a:gd name="T61" fmla="*/ 218 h 291"/>
                <a:gd name="T62" fmla="*/ 81 w 415"/>
                <a:gd name="T63" fmla="*/ 265 h 291"/>
                <a:gd name="T64" fmla="*/ 87 w 415"/>
                <a:gd name="T65" fmla="*/ 291 h 291"/>
                <a:gd name="T66" fmla="*/ 74 w 415"/>
                <a:gd name="T67" fmla="*/ 291 h 291"/>
                <a:gd name="T68" fmla="*/ 67 w 415"/>
                <a:gd name="T69" fmla="*/ 278 h 291"/>
                <a:gd name="T70" fmla="*/ 60 w 415"/>
                <a:gd name="T71" fmla="*/ 258 h 291"/>
                <a:gd name="T72" fmla="*/ 40 w 415"/>
                <a:gd name="T73" fmla="*/ 218 h 291"/>
                <a:gd name="T74" fmla="*/ 34 w 415"/>
                <a:gd name="T75" fmla="*/ 199 h 291"/>
                <a:gd name="T76" fmla="*/ 27 w 415"/>
                <a:gd name="T77" fmla="*/ 179 h 291"/>
                <a:gd name="T78" fmla="*/ 20 w 415"/>
                <a:gd name="T79" fmla="*/ 172 h 291"/>
                <a:gd name="T80" fmla="*/ 0 w 415"/>
                <a:gd name="T81" fmla="*/ 133 h 291"/>
                <a:gd name="T82" fmla="*/ 7 w 415"/>
                <a:gd name="T83" fmla="*/ 93 h 291"/>
                <a:gd name="T84" fmla="*/ 20 w 415"/>
                <a:gd name="T85" fmla="*/ 66 h 291"/>
                <a:gd name="T86" fmla="*/ 47 w 415"/>
                <a:gd name="T87" fmla="*/ 33 h 291"/>
                <a:gd name="T88" fmla="*/ 87 w 415"/>
                <a:gd name="T89" fmla="*/ 20 h 291"/>
                <a:gd name="T90" fmla="*/ 141 w 415"/>
                <a:gd name="T91" fmla="*/ 0 h 291"/>
                <a:gd name="T92" fmla="*/ 181 w 415"/>
                <a:gd name="T93" fmla="*/ 0 h 291"/>
                <a:gd name="T94" fmla="*/ 214 w 415"/>
                <a:gd name="T95" fmla="*/ 7 h 291"/>
                <a:gd name="T96" fmla="*/ 248 w 415"/>
                <a:gd name="T97" fmla="*/ 20 h 291"/>
                <a:gd name="T98" fmla="*/ 288 w 415"/>
                <a:gd name="T99" fmla="*/ 47 h 291"/>
                <a:gd name="T100" fmla="*/ 315 w 415"/>
                <a:gd name="T101" fmla="*/ 80 h 291"/>
                <a:gd name="T102" fmla="*/ 321 w 415"/>
                <a:gd name="T103" fmla="*/ 86 h 291"/>
                <a:gd name="T104" fmla="*/ 335 w 415"/>
                <a:gd name="T105" fmla="*/ 66 h 291"/>
                <a:gd name="T106" fmla="*/ 355 w 415"/>
                <a:gd name="T107" fmla="*/ 60 h 291"/>
                <a:gd name="T108" fmla="*/ 362 w 415"/>
                <a:gd name="T109" fmla="*/ 60 h 291"/>
                <a:gd name="T110" fmla="*/ 342 w 415"/>
                <a:gd name="T111" fmla="*/ 93 h 291"/>
                <a:gd name="T112" fmla="*/ 342 w 415"/>
                <a:gd name="T113" fmla="*/ 93 h 29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415" h="291">
                  <a:moveTo>
                    <a:pt x="342" y="93"/>
                  </a:moveTo>
                  <a:lnTo>
                    <a:pt x="342" y="99"/>
                  </a:lnTo>
                  <a:lnTo>
                    <a:pt x="355" y="99"/>
                  </a:lnTo>
                  <a:lnTo>
                    <a:pt x="362" y="106"/>
                  </a:lnTo>
                  <a:lnTo>
                    <a:pt x="368" y="133"/>
                  </a:lnTo>
                  <a:lnTo>
                    <a:pt x="388" y="139"/>
                  </a:lnTo>
                  <a:lnTo>
                    <a:pt x="408" y="139"/>
                  </a:lnTo>
                  <a:lnTo>
                    <a:pt x="415" y="133"/>
                  </a:lnTo>
                  <a:lnTo>
                    <a:pt x="415" y="179"/>
                  </a:lnTo>
                  <a:lnTo>
                    <a:pt x="408" y="179"/>
                  </a:lnTo>
                  <a:lnTo>
                    <a:pt x="395" y="179"/>
                  </a:lnTo>
                  <a:lnTo>
                    <a:pt x="375" y="179"/>
                  </a:lnTo>
                  <a:lnTo>
                    <a:pt x="355" y="192"/>
                  </a:lnTo>
                  <a:lnTo>
                    <a:pt x="342" y="192"/>
                  </a:lnTo>
                  <a:lnTo>
                    <a:pt x="321" y="192"/>
                  </a:lnTo>
                  <a:lnTo>
                    <a:pt x="308" y="205"/>
                  </a:lnTo>
                  <a:lnTo>
                    <a:pt x="295" y="218"/>
                  </a:lnTo>
                  <a:lnTo>
                    <a:pt x="288" y="218"/>
                  </a:lnTo>
                  <a:lnTo>
                    <a:pt x="281" y="271"/>
                  </a:lnTo>
                  <a:lnTo>
                    <a:pt x="281" y="291"/>
                  </a:lnTo>
                  <a:lnTo>
                    <a:pt x="261" y="291"/>
                  </a:lnTo>
                  <a:lnTo>
                    <a:pt x="261" y="205"/>
                  </a:lnTo>
                  <a:lnTo>
                    <a:pt x="234" y="212"/>
                  </a:lnTo>
                  <a:lnTo>
                    <a:pt x="208" y="225"/>
                  </a:lnTo>
                  <a:lnTo>
                    <a:pt x="181" y="225"/>
                  </a:lnTo>
                  <a:lnTo>
                    <a:pt x="154" y="225"/>
                  </a:lnTo>
                  <a:lnTo>
                    <a:pt x="127" y="225"/>
                  </a:lnTo>
                  <a:lnTo>
                    <a:pt x="101" y="218"/>
                  </a:lnTo>
                  <a:lnTo>
                    <a:pt x="81" y="212"/>
                  </a:lnTo>
                  <a:lnTo>
                    <a:pt x="74" y="218"/>
                  </a:lnTo>
                  <a:lnTo>
                    <a:pt x="81" y="265"/>
                  </a:lnTo>
                  <a:lnTo>
                    <a:pt x="87" y="291"/>
                  </a:lnTo>
                  <a:lnTo>
                    <a:pt x="74" y="291"/>
                  </a:lnTo>
                  <a:lnTo>
                    <a:pt x="67" y="278"/>
                  </a:lnTo>
                  <a:lnTo>
                    <a:pt x="60" y="258"/>
                  </a:lnTo>
                  <a:lnTo>
                    <a:pt x="40" y="218"/>
                  </a:lnTo>
                  <a:lnTo>
                    <a:pt x="34" y="199"/>
                  </a:lnTo>
                  <a:lnTo>
                    <a:pt x="27" y="179"/>
                  </a:lnTo>
                  <a:lnTo>
                    <a:pt x="20" y="172"/>
                  </a:lnTo>
                  <a:lnTo>
                    <a:pt x="0" y="133"/>
                  </a:lnTo>
                  <a:lnTo>
                    <a:pt x="7" y="93"/>
                  </a:lnTo>
                  <a:lnTo>
                    <a:pt x="20" y="66"/>
                  </a:lnTo>
                  <a:lnTo>
                    <a:pt x="47" y="33"/>
                  </a:lnTo>
                  <a:lnTo>
                    <a:pt x="87" y="20"/>
                  </a:lnTo>
                  <a:lnTo>
                    <a:pt x="141" y="0"/>
                  </a:lnTo>
                  <a:lnTo>
                    <a:pt x="181" y="0"/>
                  </a:lnTo>
                  <a:lnTo>
                    <a:pt x="214" y="7"/>
                  </a:lnTo>
                  <a:lnTo>
                    <a:pt x="248" y="20"/>
                  </a:lnTo>
                  <a:lnTo>
                    <a:pt x="288" y="47"/>
                  </a:lnTo>
                  <a:lnTo>
                    <a:pt x="315" y="80"/>
                  </a:lnTo>
                  <a:lnTo>
                    <a:pt x="321" y="86"/>
                  </a:lnTo>
                  <a:lnTo>
                    <a:pt x="335" y="66"/>
                  </a:lnTo>
                  <a:lnTo>
                    <a:pt x="355" y="60"/>
                  </a:lnTo>
                  <a:lnTo>
                    <a:pt x="362" y="60"/>
                  </a:lnTo>
                  <a:lnTo>
                    <a:pt x="342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104507" name="Group 26">
              <a:extLst>
                <a:ext uri="{FF2B5EF4-FFF2-40B4-BE49-F238E27FC236}">
                  <a16:creationId xmlns:a16="http://schemas.microsoft.com/office/drawing/2014/main" id="{7101B36E-A1B1-83D6-5732-F0E9108C632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33" y="1911"/>
              <a:ext cx="47" cy="60"/>
              <a:chOff x="1333" y="1911"/>
              <a:chExt cx="47" cy="60"/>
            </a:xfrm>
          </p:grpSpPr>
          <p:sp>
            <p:nvSpPr>
              <p:cNvPr id="104508" name="Freeform 27">
                <a:extLst>
                  <a:ext uri="{FF2B5EF4-FFF2-40B4-BE49-F238E27FC236}">
                    <a16:creationId xmlns:a16="http://schemas.microsoft.com/office/drawing/2014/main" id="{4DF4AF58-91A3-317D-74B4-83DD9A83D1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3" y="1911"/>
                <a:ext cx="47" cy="60"/>
              </a:xfrm>
              <a:custGeom>
                <a:avLst/>
                <a:gdLst>
                  <a:gd name="T0" fmla="*/ 47 w 47"/>
                  <a:gd name="T1" fmla="*/ 46 h 60"/>
                  <a:gd name="T2" fmla="*/ 34 w 47"/>
                  <a:gd name="T3" fmla="*/ 33 h 60"/>
                  <a:gd name="T4" fmla="*/ 20 w 47"/>
                  <a:gd name="T5" fmla="*/ 60 h 60"/>
                  <a:gd name="T6" fmla="*/ 40 w 47"/>
                  <a:gd name="T7" fmla="*/ 60 h 60"/>
                  <a:gd name="T8" fmla="*/ 34 w 47"/>
                  <a:gd name="T9" fmla="*/ 27 h 60"/>
                  <a:gd name="T10" fmla="*/ 7 w 47"/>
                  <a:gd name="T11" fmla="*/ 20 h 60"/>
                  <a:gd name="T12" fmla="*/ 0 w 47"/>
                  <a:gd name="T13" fmla="*/ 33 h 60"/>
                  <a:gd name="T14" fmla="*/ 7 w 47"/>
                  <a:gd name="T15" fmla="*/ 46 h 60"/>
                  <a:gd name="T16" fmla="*/ 13 w 47"/>
                  <a:gd name="T17" fmla="*/ 46 h 60"/>
                  <a:gd name="T18" fmla="*/ 27 w 47"/>
                  <a:gd name="T19" fmla="*/ 27 h 60"/>
                  <a:gd name="T20" fmla="*/ 7 w 47"/>
                  <a:gd name="T21" fmla="*/ 13 h 60"/>
                  <a:gd name="T22" fmla="*/ 0 w 47"/>
                  <a:gd name="T23" fmla="*/ 0 h 60"/>
                  <a:gd name="T24" fmla="*/ 47 w 47"/>
                  <a:gd name="T25" fmla="*/ 46 h 6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7" h="60">
                    <a:moveTo>
                      <a:pt x="47" y="46"/>
                    </a:moveTo>
                    <a:lnTo>
                      <a:pt x="34" y="33"/>
                    </a:lnTo>
                    <a:lnTo>
                      <a:pt x="20" y="60"/>
                    </a:lnTo>
                    <a:lnTo>
                      <a:pt x="40" y="60"/>
                    </a:lnTo>
                    <a:lnTo>
                      <a:pt x="34" y="27"/>
                    </a:lnTo>
                    <a:lnTo>
                      <a:pt x="7" y="20"/>
                    </a:lnTo>
                    <a:lnTo>
                      <a:pt x="0" y="33"/>
                    </a:lnTo>
                    <a:lnTo>
                      <a:pt x="7" y="46"/>
                    </a:lnTo>
                    <a:lnTo>
                      <a:pt x="13" y="46"/>
                    </a:lnTo>
                    <a:lnTo>
                      <a:pt x="27" y="27"/>
                    </a:lnTo>
                    <a:lnTo>
                      <a:pt x="7" y="13"/>
                    </a:lnTo>
                    <a:lnTo>
                      <a:pt x="0" y="0"/>
                    </a:lnTo>
                    <a:lnTo>
                      <a:pt x="47" y="46"/>
                    </a:lnTo>
                    <a:close/>
                  </a:path>
                </a:pathLst>
              </a:custGeom>
              <a:solidFill>
                <a:srgbClr val="000000"/>
              </a:solidFill>
              <a:ln w="158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4509" name="Freeform 28">
                <a:extLst>
                  <a:ext uri="{FF2B5EF4-FFF2-40B4-BE49-F238E27FC236}">
                    <a16:creationId xmlns:a16="http://schemas.microsoft.com/office/drawing/2014/main" id="{F200ECBD-67F4-D602-754B-6E6A87FD57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3" y="1911"/>
                <a:ext cx="47" cy="60"/>
              </a:xfrm>
              <a:custGeom>
                <a:avLst/>
                <a:gdLst>
                  <a:gd name="T0" fmla="*/ 47 w 47"/>
                  <a:gd name="T1" fmla="*/ 46 h 60"/>
                  <a:gd name="T2" fmla="*/ 34 w 47"/>
                  <a:gd name="T3" fmla="*/ 33 h 60"/>
                  <a:gd name="T4" fmla="*/ 34 w 47"/>
                  <a:gd name="T5" fmla="*/ 33 h 60"/>
                  <a:gd name="T6" fmla="*/ 20 w 47"/>
                  <a:gd name="T7" fmla="*/ 60 h 60"/>
                  <a:gd name="T8" fmla="*/ 20 w 47"/>
                  <a:gd name="T9" fmla="*/ 60 h 60"/>
                  <a:gd name="T10" fmla="*/ 40 w 47"/>
                  <a:gd name="T11" fmla="*/ 60 h 60"/>
                  <a:gd name="T12" fmla="*/ 40 w 47"/>
                  <a:gd name="T13" fmla="*/ 60 h 60"/>
                  <a:gd name="T14" fmla="*/ 34 w 47"/>
                  <a:gd name="T15" fmla="*/ 27 h 60"/>
                  <a:gd name="T16" fmla="*/ 34 w 47"/>
                  <a:gd name="T17" fmla="*/ 27 h 60"/>
                  <a:gd name="T18" fmla="*/ 7 w 47"/>
                  <a:gd name="T19" fmla="*/ 20 h 60"/>
                  <a:gd name="T20" fmla="*/ 7 w 47"/>
                  <a:gd name="T21" fmla="*/ 20 h 60"/>
                  <a:gd name="T22" fmla="*/ 0 w 47"/>
                  <a:gd name="T23" fmla="*/ 33 h 60"/>
                  <a:gd name="T24" fmla="*/ 0 w 47"/>
                  <a:gd name="T25" fmla="*/ 33 h 60"/>
                  <a:gd name="T26" fmla="*/ 7 w 47"/>
                  <a:gd name="T27" fmla="*/ 46 h 60"/>
                  <a:gd name="T28" fmla="*/ 7 w 47"/>
                  <a:gd name="T29" fmla="*/ 46 h 60"/>
                  <a:gd name="T30" fmla="*/ 13 w 47"/>
                  <a:gd name="T31" fmla="*/ 46 h 60"/>
                  <a:gd name="T32" fmla="*/ 13 w 47"/>
                  <a:gd name="T33" fmla="*/ 46 h 60"/>
                  <a:gd name="T34" fmla="*/ 27 w 47"/>
                  <a:gd name="T35" fmla="*/ 27 h 60"/>
                  <a:gd name="T36" fmla="*/ 27 w 47"/>
                  <a:gd name="T37" fmla="*/ 27 h 60"/>
                  <a:gd name="T38" fmla="*/ 7 w 47"/>
                  <a:gd name="T39" fmla="*/ 13 h 60"/>
                  <a:gd name="T40" fmla="*/ 7 w 47"/>
                  <a:gd name="T41" fmla="*/ 13 h 60"/>
                  <a:gd name="T42" fmla="*/ 0 w 47"/>
                  <a:gd name="T43" fmla="*/ 0 h 60"/>
                  <a:gd name="T44" fmla="*/ 0 w 47"/>
                  <a:gd name="T45" fmla="*/ 0 h 6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47" h="60">
                    <a:moveTo>
                      <a:pt x="47" y="46"/>
                    </a:moveTo>
                    <a:lnTo>
                      <a:pt x="34" y="33"/>
                    </a:lnTo>
                    <a:lnTo>
                      <a:pt x="20" y="60"/>
                    </a:lnTo>
                    <a:lnTo>
                      <a:pt x="40" y="60"/>
                    </a:lnTo>
                    <a:lnTo>
                      <a:pt x="34" y="27"/>
                    </a:lnTo>
                    <a:lnTo>
                      <a:pt x="7" y="20"/>
                    </a:lnTo>
                    <a:lnTo>
                      <a:pt x="0" y="33"/>
                    </a:lnTo>
                    <a:lnTo>
                      <a:pt x="7" y="46"/>
                    </a:lnTo>
                    <a:lnTo>
                      <a:pt x="13" y="46"/>
                    </a:lnTo>
                    <a:lnTo>
                      <a:pt x="27" y="27"/>
                    </a:lnTo>
                    <a:lnTo>
                      <a:pt x="7" y="13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4510" name="Freeform 29">
                <a:extLst>
                  <a:ext uri="{FF2B5EF4-FFF2-40B4-BE49-F238E27FC236}">
                    <a16:creationId xmlns:a16="http://schemas.microsoft.com/office/drawing/2014/main" id="{E031F52D-289A-3504-6478-197289B888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0" y="1944"/>
                <a:ext cx="6" cy="7"/>
              </a:xfrm>
              <a:custGeom>
                <a:avLst/>
                <a:gdLst>
                  <a:gd name="T0" fmla="*/ 6 w 6"/>
                  <a:gd name="T1" fmla="*/ 0 h 7"/>
                  <a:gd name="T2" fmla="*/ 0 w 6"/>
                  <a:gd name="T3" fmla="*/ 7 h 7"/>
                  <a:gd name="T4" fmla="*/ 0 w 6"/>
                  <a:gd name="T5" fmla="*/ 7 h 7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6" h="7">
                    <a:moveTo>
                      <a:pt x="6" y="0"/>
                    </a:moveTo>
                    <a:lnTo>
                      <a:pt x="0" y="7"/>
                    </a:lnTo>
                  </a:path>
                </a:pathLst>
              </a:custGeom>
              <a:noFill/>
              <a:ln w="15875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4511" name="Line 30">
                <a:extLst>
                  <a:ext uri="{FF2B5EF4-FFF2-40B4-BE49-F238E27FC236}">
                    <a16:creationId xmlns:a16="http://schemas.microsoft.com/office/drawing/2014/main" id="{936C1583-57C8-0BDE-F113-44D100781B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340" y="1944"/>
                <a:ext cx="6" cy="7"/>
              </a:xfrm>
              <a:prstGeom prst="line">
                <a:avLst/>
              </a:prstGeom>
              <a:noFill/>
              <a:ln w="15875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4512" name="Line 31">
                <a:extLst>
                  <a:ext uri="{FF2B5EF4-FFF2-40B4-BE49-F238E27FC236}">
                    <a16:creationId xmlns:a16="http://schemas.microsoft.com/office/drawing/2014/main" id="{966D9982-01AB-855B-BB82-14D150D5BC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360" y="1957"/>
                <a:ext cx="1" cy="7"/>
              </a:xfrm>
              <a:prstGeom prst="line">
                <a:avLst/>
              </a:prstGeom>
              <a:noFill/>
              <a:ln w="15875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4513" name="Freeform 32">
                <a:extLst>
                  <a:ext uri="{FF2B5EF4-FFF2-40B4-BE49-F238E27FC236}">
                    <a16:creationId xmlns:a16="http://schemas.microsoft.com/office/drawing/2014/main" id="{31C057A6-3AB7-B28F-5122-D3066090F6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0" y="1957"/>
                <a:ext cx="1" cy="7"/>
              </a:xfrm>
              <a:custGeom>
                <a:avLst/>
                <a:gdLst>
                  <a:gd name="T0" fmla="*/ 0 w 1"/>
                  <a:gd name="T1" fmla="*/ 7 h 7"/>
                  <a:gd name="T2" fmla="*/ 0 w 1"/>
                  <a:gd name="T3" fmla="*/ 0 h 7"/>
                  <a:gd name="T4" fmla="*/ 0 w 1"/>
                  <a:gd name="T5" fmla="*/ 0 h 7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" h="7">
                    <a:moveTo>
                      <a:pt x="0" y="7"/>
                    </a:move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104460" name="Group 33">
            <a:extLst>
              <a:ext uri="{FF2B5EF4-FFF2-40B4-BE49-F238E27FC236}">
                <a16:creationId xmlns:a16="http://schemas.microsoft.com/office/drawing/2014/main" id="{8E6D4ED5-C34F-BCFE-6C79-C0D73BAC1046}"/>
              </a:ext>
            </a:extLst>
          </p:cNvPr>
          <p:cNvGrpSpPr>
            <a:grpSpLocks/>
          </p:cNvGrpSpPr>
          <p:nvPr/>
        </p:nvGrpSpPr>
        <p:grpSpPr bwMode="auto">
          <a:xfrm>
            <a:off x="3209925" y="4221163"/>
            <a:ext cx="690563" cy="808037"/>
            <a:chOff x="2022" y="2215"/>
            <a:chExt cx="435" cy="509"/>
          </a:xfrm>
        </p:grpSpPr>
        <p:sp>
          <p:nvSpPr>
            <p:cNvPr id="104504" name="Freeform 34">
              <a:extLst>
                <a:ext uri="{FF2B5EF4-FFF2-40B4-BE49-F238E27FC236}">
                  <a16:creationId xmlns:a16="http://schemas.microsoft.com/office/drawing/2014/main" id="{3F5C7D1A-BE27-4769-37CC-5D99FFC49F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2" y="2215"/>
              <a:ext cx="141" cy="146"/>
            </a:xfrm>
            <a:custGeom>
              <a:avLst/>
              <a:gdLst>
                <a:gd name="T0" fmla="*/ 0 w 141"/>
                <a:gd name="T1" fmla="*/ 0 h 146"/>
                <a:gd name="T2" fmla="*/ 141 w 141"/>
                <a:gd name="T3" fmla="*/ 66 h 146"/>
                <a:gd name="T4" fmla="*/ 47 w 141"/>
                <a:gd name="T5" fmla="*/ 146 h 146"/>
                <a:gd name="T6" fmla="*/ 0 w 141"/>
                <a:gd name="T7" fmla="*/ 0 h 14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1" h="146">
                  <a:moveTo>
                    <a:pt x="0" y="0"/>
                  </a:moveTo>
                  <a:lnTo>
                    <a:pt x="141" y="66"/>
                  </a:lnTo>
                  <a:lnTo>
                    <a:pt x="47" y="1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4505" name="Line 35">
              <a:extLst>
                <a:ext uri="{FF2B5EF4-FFF2-40B4-BE49-F238E27FC236}">
                  <a16:creationId xmlns:a16="http://schemas.microsoft.com/office/drawing/2014/main" id="{191C97CA-5EC3-1187-6D66-D88170049E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49" y="2255"/>
              <a:ext cx="408" cy="469"/>
            </a:xfrm>
            <a:prstGeom prst="line">
              <a:avLst/>
            </a:prstGeom>
            <a:noFill/>
            <a:ln w="68263">
              <a:solidFill>
                <a:srgbClr val="0044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04461" name="Group 36">
            <a:extLst>
              <a:ext uri="{FF2B5EF4-FFF2-40B4-BE49-F238E27FC236}">
                <a16:creationId xmlns:a16="http://schemas.microsoft.com/office/drawing/2014/main" id="{860C74B9-0865-4B12-6443-74727416AF99}"/>
              </a:ext>
            </a:extLst>
          </p:cNvPr>
          <p:cNvGrpSpPr>
            <a:grpSpLocks/>
          </p:cNvGrpSpPr>
          <p:nvPr/>
        </p:nvGrpSpPr>
        <p:grpSpPr bwMode="auto">
          <a:xfrm>
            <a:off x="3656013" y="3214688"/>
            <a:ext cx="1870075" cy="188912"/>
            <a:chOff x="2303" y="1581"/>
            <a:chExt cx="1178" cy="119"/>
          </a:xfrm>
        </p:grpSpPr>
        <p:sp>
          <p:nvSpPr>
            <p:cNvPr id="104502" name="Freeform 37">
              <a:extLst>
                <a:ext uri="{FF2B5EF4-FFF2-40B4-BE49-F238E27FC236}">
                  <a16:creationId xmlns:a16="http://schemas.microsoft.com/office/drawing/2014/main" id="{D801D5DF-5297-F0EE-3D0F-AC0BD9AE12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4" y="1581"/>
              <a:ext cx="147" cy="119"/>
            </a:xfrm>
            <a:custGeom>
              <a:avLst/>
              <a:gdLst>
                <a:gd name="T0" fmla="*/ 147 w 147"/>
                <a:gd name="T1" fmla="*/ 59 h 119"/>
                <a:gd name="T2" fmla="*/ 0 w 147"/>
                <a:gd name="T3" fmla="*/ 119 h 119"/>
                <a:gd name="T4" fmla="*/ 0 w 147"/>
                <a:gd name="T5" fmla="*/ 0 h 119"/>
                <a:gd name="T6" fmla="*/ 147 w 147"/>
                <a:gd name="T7" fmla="*/ 59 h 1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7" h="119">
                  <a:moveTo>
                    <a:pt x="147" y="59"/>
                  </a:moveTo>
                  <a:lnTo>
                    <a:pt x="0" y="119"/>
                  </a:lnTo>
                  <a:lnTo>
                    <a:pt x="0" y="0"/>
                  </a:lnTo>
                  <a:lnTo>
                    <a:pt x="147" y="59"/>
                  </a:lnTo>
                  <a:close/>
                </a:path>
              </a:pathLst>
            </a:custGeom>
            <a:solidFill>
              <a:srgbClr val="004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4503" name="Line 38">
              <a:extLst>
                <a:ext uri="{FF2B5EF4-FFF2-40B4-BE49-F238E27FC236}">
                  <a16:creationId xmlns:a16="http://schemas.microsoft.com/office/drawing/2014/main" id="{52437446-DDE0-3F76-6F7B-F73C0D3C441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03" y="1620"/>
              <a:ext cx="1078" cy="1"/>
            </a:xfrm>
            <a:prstGeom prst="line">
              <a:avLst/>
            </a:prstGeom>
            <a:noFill/>
            <a:ln w="68263">
              <a:solidFill>
                <a:srgbClr val="0044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04462" name="Group 39">
            <a:extLst>
              <a:ext uri="{FF2B5EF4-FFF2-40B4-BE49-F238E27FC236}">
                <a16:creationId xmlns:a16="http://schemas.microsoft.com/office/drawing/2014/main" id="{404ECC29-80D3-CD6E-8ED0-7F1AF0992BE4}"/>
              </a:ext>
            </a:extLst>
          </p:cNvPr>
          <p:cNvGrpSpPr>
            <a:grpSpLocks/>
          </p:cNvGrpSpPr>
          <p:nvPr/>
        </p:nvGrpSpPr>
        <p:grpSpPr bwMode="auto">
          <a:xfrm>
            <a:off x="5526088" y="4252913"/>
            <a:ext cx="669925" cy="714375"/>
            <a:chOff x="3481" y="2235"/>
            <a:chExt cx="422" cy="450"/>
          </a:xfrm>
        </p:grpSpPr>
        <p:sp>
          <p:nvSpPr>
            <p:cNvPr id="104500" name="Freeform 40">
              <a:extLst>
                <a:ext uri="{FF2B5EF4-FFF2-40B4-BE49-F238E27FC236}">
                  <a16:creationId xmlns:a16="http://schemas.microsoft.com/office/drawing/2014/main" id="{5A48CAEA-2CF5-0F74-80BE-BF2884789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2" y="2235"/>
              <a:ext cx="141" cy="146"/>
            </a:xfrm>
            <a:custGeom>
              <a:avLst/>
              <a:gdLst>
                <a:gd name="T0" fmla="*/ 141 w 141"/>
                <a:gd name="T1" fmla="*/ 0 h 146"/>
                <a:gd name="T2" fmla="*/ 94 w 141"/>
                <a:gd name="T3" fmla="*/ 146 h 146"/>
                <a:gd name="T4" fmla="*/ 0 w 141"/>
                <a:gd name="T5" fmla="*/ 73 h 146"/>
                <a:gd name="T6" fmla="*/ 141 w 141"/>
                <a:gd name="T7" fmla="*/ 0 h 14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1" h="146">
                  <a:moveTo>
                    <a:pt x="141" y="0"/>
                  </a:moveTo>
                  <a:lnTo>
                    <a:pt x="94" y="146"/>
                  </a:lnTo>
                  <a:lnTo>
                    <a:pt x="0" y="73"/>
                  </a:lnTo>
                  <a:lnTo>
                    <a:pt x="141" y="0"/>
                  </a:lnTo>
                  <a:close/>
                </a:path>
              </a:pathLst>
            </a:custGeom>
            <a:solidFill>
              <a:srgbClr val="004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4501" name="Line 41">
              <a:extLst>
                <a:ext uri="{FF2B5EF4-FFF2-40B4-BE49-F238E27FC236}">
                  <a16:creationId xmlns:a16="http://schemas.microsoft.com/office/drawing/2014/main" id="{6A9395B8-4211-FC04-9634-AAE0A5D494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81" y="2275"/>
              <a:ext cx="355" cy="410"/>
            </a:xfrm>
            <a:prstGeom prst="line">
              <a:avLst/>
            </a:prstGeom>
            <a:noFill/>
            <a:ln w="68263">
              <a:solidFill>
                <a:srgbClr val="0044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04463" name="Rectangle 42">
            <a:extLst>
              <a:ext uri="{FF2B5EF4-FFF2-40B4-BE49-F238E27FC236}">
                <a16:creationId xmlns:a16="http://schemas.microsoft.com/office/drawing/2014/main" id="{E15C4DE6-858B-0658-503E-7F4F0FAC44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5538" y="5243513"/>
            <a:ext cx="711200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1">
                <a:solidFill>
                  <a:srgbClr val="000000"/>
                </a:solidFill>
                <a:latin typeface="Helvetica" pitchFamily="2" charset="0"/>
              </a:rPr>
              <a:t>Systèmes</a:t>
            </a:r>
            <a:endParaRPr lang="fr-FR" altLang="fr-FR" sz="1800">
              <a:latin typeface="Times" pitchFamily="2" charset="0"/>
            </a:endParaRPr>
          </a:p>
        </p:txBody>
      </p:sp>
      <p:sp>
        <p:nvSpPr>
          <p:cNvPr id="104464" name="Rectangle 43">
            <a:extLst>
              <a:ext uri="{FF2B5EF4-FFF2-40B4-BE49-F238E27FC236}">
                <a16:creationId xmlns:a16="http://schemas.microsoft.com/office/drawing/2014/main" id="{29F54EA1-3725-DDA6-DC35-10DAB85BF4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5538" y="5400675"/>
            <a:ext cx="55880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1">
                <a:solidFill>
                  <a:srgbClr val="000000"/>
                </a:solidFill>
                <a:latin typeface="Helvetica" pitchFamily="2" charset="0"/>
              </a:rPr>
              <a:t>arborés</a:t>
            </a:r>
            <a:endParaRPr lang="fr-FR" altLang="fr-FR" sz="1800">
              <a:latin typeface="Times" pitchFamily="2" charset="0"/>
            </a:endParaRPr>
          </a:p>
        </p:txBody>
      </p:sp>
      <p:sp>
        <p:nvSpPr>
          <p:cNvPr id="104465" name="Rectangle 44">
            <a:extLst>
              <a:ext uri="{FF2B5EF4-FFF2-40B4-BE49-F238E27FC236}">
                <a16:creationId xmlns:a16="http://schemas.microsoft.com/office/drawing/2014/main" id="{49FCF371-6DF6-38AE-9527-08FD348E6A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9925" y="5842000"/>
            <a:ext cx="49053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1">
                <a:solidFill>
                  <a:srgbClr val="000000"/>
                </a:solidFill>
                <a:latin typeface="Helvetica" pitchFamily="2" charset="0"/>
              </a:rPr>
              <a:t>Zones </a:t>
            </a:r>
            <a:endParaRPr lang="fr-FR" altLang="fr-FR" sz="1800">
              <a:latin typeface="Times" pitchFamily="2" charset="0"/>
            </a:endParaRPr>
          </a:p>
        </p:txBody>
      </p:sp>
      <p:sp>
        <p:nvSpPr>
          <p:cNvPr id="104466" name="Rectangle 45">
            <a:extLst>
              <a:ext uri="{FF2B5EF4-FFF2-40B4-BE49-F238E27FC236}">
                <a16:creationId xmlns:a16="http://schemas.microsoft.com/office/drawing/2014/main" id="{CAC45F86-9C50-A058-5686-5548E5F012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9925" y="5999163"/>
            <a:ext cx="779463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1">
                <a:solidFill>
                  <a:srgbClr val="000000"/>
                </a:solidFill>
                <a:latin typeface="Helvetica" pitchFamily="2" charset="0"/>
              </a:rPr>
              <a:t>humides…</a:t>
            </a:r>
            <a:endParaRPr lang="fr-FR" altLang="fr-FR" sz="1800">
              <a:latin typeface="Times" pitchFamily="2" charset="0"/>
            </a:endParaRPr>
          </a:p>
        </p:txBody>
      </p:sp>
      <p:sp>
        <p:nvSpPr>
          <p:cNvPr id="104467" name="Rectangle 46">
            <a:extLst>
              <a:ext uri="{FF2B5EF4-FFF2-40B4-BE49-F238E27FC236}">
                <a16:creationId xmlns:a16="http://schemas.microsoft.com/office/drawing/2014/main" id="{F15E4D7E-F567-D974-ED39-26AE84756F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9363" y="5359400"/>
            <a:ext cx="601662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1">
                <a:solidFill>
                  <a:srgbClr val="000000"/>
                </a:solidFill>
                <a:latin typeface="Helvetica" pitchFamily="2" charset="0"/>
              </a:rPr>
              <a:t>Prairies </a:t>
            </a:r>
            <a:endParaRPr lang="fr-FR" altLang="fr-FR" sz="1800">
              <a:latin typeface="Times" pitchFamily="2" charset="0"/>
            </a:endParaRPr>
          </a:p>
        </p:txBody>
      </p:sp>
      <p:sp>
        <p:nvSpPr>
          <p:cNvPr id="104468" name="Rectangle 47">
            <a:extLst>
              <a:ext uri="{FF2B5EF4-FFF2-40B4-BE49-F238E27FC236}">
                <a16:creationId xmlns:a16="http://schemas.microsoft.com/office/drawing/2014/main" id="{B236719B-40E2-D694-E13D-C492289CBB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9363" y="5516563"/>
            <a:ext cx="87312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fr-FR" sz="1200" b="1">
                <a:solidFill>
                  <a:srgbClr val="000000"/>
                </a:solidFill>
                <a:latin typeface="Arial" panose="020B0604020202020204" pitchFamily="34" charset="0"/>
              </a:rPr>
              <a:t>“</a:t>
            </a:r>
            <a:r>
              <a:rPr lang="fr-FR" altLang="ja-JP" sz="1200" b="1">
                <a:solidFill>
                  <a:srgbClr val="000000"/>
                </a:solidFill>
                <a:latin typeface="Helvetica" pitchFamily="2" charset="0"/>
              </a:rPr>
              <a:t>naturelles</a:t>
            </a:r>
            <a:r>
              <a:rPr lang="ja-JP" altLang="fr-FR" sz="1200" b="1">
                <a:solidFill>
                  <a:srgbClr val="000000"/>
                </a:solidFill>
                <a:latin typeface="Arial" panose="020B0604020202020204" pitchFamily="34" charset="0"/>
              </a:rPr>
              <a:t>”</a:t>
            </a:r>
            <a:endParaRPr lang="fr-FR" altLang="fr-FR" sz="1800">
              <a:latin typeface="Times" pitchFamily="2" charset="0"/>
            </a:endParaRPr>
          </a:p>
        </p:txBody>
      </p:sp>
      <p:sp>
        <p:nvSpPr>
          <p:cNvPr id="104469" name="Rectangle 48">
            <a:extLst>
              <a:ext uri="{FF2B5EF4-FFF2-40B4-BE49-F238E27FC236}">
                <a16:creationId xmlns:a16="http://schemas.microsoft.com/office/drawing/2014/main" id="{95417AC5-BA1E-B1EB-FA11-85CDF1409B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7075" y="3459163"/>
            <a:ext cx="635000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1">
                <a:solidFill>
                  <a:srgbClr val="000000"/>
                </a:solidFill>
                <a:latin typeface="Helvetica" pitchFamily="2" charset="0"/>
              </a:rPr>
              <a:t>Céréales</a:t>
            </a:r>
            <a:endParaRPr lang="fr-FR" altLang="fr-FR" sz="1800">
              <a:latin typeface="Times" pitchFamily="2" charset="0"/>
            </a:endParaRPr>
          </a:p>
        </p:txBody>
      </p:sp>
      <p:sp>
        <p:nvSpPr>
          <p:cNvPr id="104470" name="Rectangle 49">
            <a:extLst>
              <a:ext uri="{FF2B5EF4-FFF2-40B4-BE49-F238E27FC236}">
                <a16:creationId xmlns:a16="http://schemas.microsoft.com/office/drawing/2014/main" id="{942CA827-2F2F-514D-2562-133542A1DD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7838" y="3575050"/>
            <a:ext cx="58420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1">
                <a:solidFill>
                  <a:srgbClr val="000000"/>
                </a:solidFill>
                <a:latin typeface="Helvetica" pitchFamily="2" charset="0"/>
              </a:rPr>
              <a:t>Plantes </a:t>
            </a:r>
            <a:endParaRPr lang="fr-FR" altLang="fr-FR" sz="1800">
              <a:latin typeface="Times" pitchFamily="2" charset="0"/>
            </a:endParaRPr>
          </a:p>
        </p:txBody>
      </p:sp>
      <p:sp>
        <p:nvSpPr>
          <p:cNvPr id="104471" name="Rectangle 50">
            <a:extLst>
              <a:ext uri="{FF2B5EF4-FFF2-40B4-BE49-F238E27FC236}">
                <a16:creationId xmlns:a16="http://schemas.microsoft.com/office/drawing/2014/main" id="{01E81D75-5F2B-6D36-E06C-E5AD706256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7838" y="3732213"/>
            <a:ext cx="609600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1">
                <a:solidFill>
                  <a:srgbClr val="000000"/>
                </a:solidFill>
                <a:latin typeface="Helvetica" pitchFamily="2" charset="0"/>
              </a:rPr>
              <a:t>sarclées</a:t>
            </a:r>
            <a:endParaRPr lang="fr-FR" altLang="fr-FR" sz="1800">
              <a:latin typeface="Times" pitchFamily="2" charset="0"/>
            </a:endParaRPr>
          </a:p>
        </p:txBody>
      </p:sp>
      <p:sp>
        <p:nvSpPr>
          <p:cNvPr id="104472" name="Rectangle 51">
            <a:extLst>
              <a:ext uri="{FF2B5EF4-FFF2-40B4-BE49-F238E27FC236}">
                <a16:creationId xmlns:a16="http://schemas.microsoft.com/office/drawing/2014/main" id="{AE60E5EA-2285-B0D7-F913-1BF9882AC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7275" y="3071813"/>
            <a:ext cx="1066800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1">
                <a:solidFill>
                  <a:srgbClr val="000000"/>
                </a:solidFill>
                <a:latin typeface="Helvetica" pitchFamily="2" charset="0"/>
              </a:rPr>
              <a:t>Légumineuses</a:t>
            </a:r>
            <a:endParaRPr lang="fr-FR" altLang="fr-FR" sz="1800">
              <a:latin typeface="Times" pitchFamily="2" charset="0"/>
            </a:endParaRPr>
          </a:p>
        </p:txBody>
      </p:sp>
      <p:grpSp>
        <p:nvGrpSpPr>
          <p:cNvPr id="104473" name="Group 52">
            <a:extLst>
              <a:ext uri="{FF2B5EF4-FFF2-40B4-BE49-F238E27FC236}">
                <a16:creationId xmlns:a16="http://schemas.microsoft.com/office/drawing/2014/main" id="{C9BC2C50-508B-AF21-CA7B-5624447C995C}"/>
              </a:ext>
            </a:extLst>
          </p:cNvPr>
          <p:cNvGrpSpPr>
            <a:grpSpLocks/>
          </p:cNvGrpSpPr>
          <p:nvPr/>
        </p:nvGrpSpPr>
        <p:grpSpPr bwMode="auto">
          <a:xfrm>
            <a:off x="746125" y="3381375"/>
            <a:ext cx="520700" cy="252413"/>
            <a:chOff x="470" y="1686"/>
            <a:chExt cx="328" cy="159"/>
          </a:xfrm>
        </p:grpSpPr>
        <p:sp>
          <p:nvSpPr>
            <p:cNvPr id="104498" name="Freeform 53">
              <a:extLst>
                <a:ext uri="{FF2B5EF4-FFF2-40B4-BE49-F238E27FC236}">
                  <a16:creationId xmlns:a16="http://schemas.microsoft.com/office/drawing/2014/main" id="{C01AE316-7C89-F7F8-C30F-E8CC1F03D1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" y="1686"/>
              <a:ext cx="194" cy="159"/>
            </a:xfrm>
            <a:custGeom>
              <a:avLst/>
              <a:gdLst>
                <a:gd name="T0" fmla="*/ 0 w 194"/>
                <a:gd name="T1" fmla="*/ 80 h 159"/>
                <a:gd name="T2" fmla="*/ 194 w 194"/>
                <a:gd name="T3" fmla="*/ 0 h 159"/>
                <a:gd name="T4" fmla="*/ 194 w 194"/>
                <a:gd name="T5" fmla="*/ 159 h 159"/>
                <a:gd name="T6" fmla="*/ 0 w 194"/>
                <a:gd name="T7" fmla="*/ 80 h 15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4" h="159">
                  <a:moveTo>
                    <a:pt x="0" y="80"/>
                  </a:moveTo>
                  <a:lnTo>
                    <a:pt x="194" y="0"/>
                  </a:lnTo>
                  <a:lnTo>
                    <a:pt x="194" y="159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rgbClr val="FF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4499" name="Line 54">
              <a:extLst>
                <a:ext uri="{FF2B5EF4-FFF2-40B4-BE49-F238E27FC236}">
                  <a16:creationId xmlns:a16="http://schemas.microsoft.com/office/drawing/2014/main" id="{B4C7FF41-629B-8FA4-5019-F01CBCF10C7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50" y="1739"/>
              <a:ext cx="248" cy="1"/>
            </a:xfrm>
            <a:prstGeom prst="line">
              <a:avLst/>
            </a:prstGeom>
            <a:noFill/>
            <a:ln w="88900">
              <a:solidFill>
                <a:srgbClr val="FF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04474" name="Group 55">
            <a:extLst>
              <a:ext uri="{FF2B5EF4-FFF2-40B4-BE49-F238E27FC236}">
                <a16:creationId xmlns:a16="http://schemas.microsoft.com/office/drawing/2014/main" id="{4DC34FC3-D032-5688-9501-20F977176E2E}"/>
              </a:ext>
            </a:extLst>
          </p:cNvPr>
          <p:cNvGrpSpPr>
            <a:grpSpLocks/>
          </p:cNvGrpSpPr>
          <p:nvPr/>
        </p:nvGrpSpPr>
        <p:grpSpPr bwMode="auto">
          <a:xfrm>
            <a:off x="7862888" y="3360738"/>
            <a:ext cx="649287" cy="252412"/>
            <a:chOff x="4953" y="1673"/>
            <a:chExt cx="409" cy="159"/>
          </a:xfrm>
        </p:grpSpPr>
        <p:sp>
          <p:nvSpPr>
            <p:cNvPr id="104496" name="Freeform 56">
              <a:extLst>
                <a:ext uri="{FF2B5EF4-FFF2-40B4-BE49-F238E27FC236}">
                  <a16:creationId xmlns:a16="http://schemas.microsoft.com/office/drawing/2014/main" id="{BAFA65DC-7E4A-E47F-7A15-FCEA941185C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8" y="1673"/>
              <a:ext cx="194" cy="159"/>
            </a:xfrm>
            <a:custGeom>
              <a:avLst/>
              <a:gdLst>
                <a:gd name="T0" fmla="*/ 194 w 194"/>
                <a:gd name="T1" fmla="*/ 80 h 159"/>
                <a:gd name="T2" fmla="*/ 0 w 194"/>
                <a:gd name="T3" fmla="*/ 159 h 159"/>
                <a:gd name="T4" fmla="*/ 0 w 194"/>
                <a:gd name="T5" fmla="*/ 0 h 159"/>
                <a:gd name="T6" fmla="*/ 194 w 194"/>
                <a:gd name="T7" fmla="*/ 80 h 15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4" h="159">
                  <a:moveTo>
                    <a:pt x="194" y="80"/>
                  </a:moveTo>
                  <a:lnTo>
                    <a:pt x="0" y="159"/>
                  </a:lnTo>
                  <a:lnTo>
                    <a:pt x="0" y="0"/>
                  </a:lnTo>
                  <a:lnTo>
                    <a:pt x="194" y="80"/>
                  </a:lnTo>
                  <a:close/>
                </a:path>
              </a:pathLst>
            </a:custGeom>
            <a:solidFill>
              <a:srgbClr val="FF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4497" name="Line 57">
              <a:extLst>
                <a:ext uri="{FF2B5EF4-FFF2-40B4-BE49-F238E27FC236}">
                  <a16:creationId xmlns:a16="http://schemas.microsoft.com/office/drawing/2014/main" id="{A90B1858-60E2-847C-DC54-2D178B2AAA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53" y="1726"/>
              <a:ext cx="275" cy="1"/>
            </a:xfrm>
            <a:prstGeom prst="line">
              <a:avLst/>
            </a:prstGeom>
            <a:noFill/>
            <a:ln w="88900">
              <a:solidFill>
                <a:srgbClr val="FF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04475" name="Rectangle 58">
            <a:extLst>
              <a:ext uri="{FF2B5EF4-FFF2-40B4-BE49-F238E27FC236}">
                <a16:creationId xmlns:a16="http://schemas.microsoft.com/office/drawing/2014/main" id="{C993F2E5-D4D7-2F3F-34D4-90C808A27B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75" y="2746375"/>
            <a:ext cx="304800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3100">
                <a:solidFill>
                  <a:srgbClr val="DD0000"/>
                </a:solidFill>
                <a:latin typeface="Arial Narrow" panose="020B0604020202020204" pitchFamily="34" charset="0"/>
              </a:rPr>
              <a:t>W</a:t>
            </a:r>
            <a:endParaRPr lang="fr-FR" altLang="fr-FR" sz="1800">
              <a:latin typeface="Times" pitchFamily="2" charset="0"/>
            </a:endParaRPr>
          </a:p>
        </p:txBody>
      </p:sp>
      <p:sp>
        <p:nvSpPr>
          <p:cNvPr id="104476" name="Rectangle 59">
            <a:extLst>
              <a:ext uri="{FF2B5EF4-FFF2-40B4-BE49-F238E27FC236}">
                <a16:creationId xmlns:a16="http://schemas.microsoft.com/office/drawing/2014/main" id="{90CE543F-99CE-5399-4581-31DACA48C4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9438" y="4583113"/>
            <a:ext cx="304800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3100">
                <a:solidFill>
                  <a:srgbClr val="DD0000"/>
                </a:solidFill>
                <a:latin typeface="Arial Narrow" panose="020B0604020202020204" pitchFamily="34" charset="0"/>
              </a:rPr>
              <a:t>W</a:t>
            </a:r>
            <a:endParaRPr lang="fr-FR" altLang="fr-FR" sz="1800">
              <a:latin typeface="Times" pitchFamily="2" charset="0"/>
            </a:endParaRPr>
          </a:p>
        </p:txBody>
      </p:sp>
      <p:sp>
        <p:nvSpPr>
          <p:cNvPr id="104477" name="Rectangle 60">
            <a:extLst>
              <a:ext uri="{FF2B5EF4-FFF2-40B4-BE49-F238E27FC236}">
                <a16:creationId xmlns:a16="http://schemas.microsoft.com/office/drawing/2014/main" id="{40C15F06-D013-A2F3-2170-1B6BDB4A93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9025" y="4560888"/>
            <a:ext cx="304800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3100">
                <a:solidFill>
                  <a:srgbClr val="DD0000"/>
                </a:solidFill>
                <a:latin typeface="Arial Narrow" panose="020B0604020202020204" pitchFamily="34" charset="0"/>
              </a:rPr>
              <a:t>W</a:t>
            </a:r>
            <a:endParaRPr lang="fr-FR" altLang="fr-FR" sz="1800">
              <a:latin typeface="Times" pitchFamily="2" charset="0"/>
            </a:endParaRPr>
          </a:p>
        </p:txBody>
      </p:sp>
      <p:sp>
        <p:nvSpPr>
          <p:cNvPr id="104478" name="Rectangle 61">
            <a:extLst>
              <a:ext uri="{FF2B5EF4-FFF2-40B4-BE49-F238E27FC236}">
                <a16:creationId xmlns:a16="http://schemas.microsoft.com/office/drawing/2014/main" id="{43C7A769-45BC-0A0C-B7FA-E5420FC48C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3938" y="3606800"/>
            <a:ext cx="304800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3100">
                <a:solidFill>
                  <a:srgbClr val="DD0000"/>
                </a:solidFill>
                <a:latin typeface="Arial Narrow" panose="020B0604020202020204" pitchFamily="34" charset="0"/>
              </a:rPr>
              <a:t>W</a:t>
            </a:r>
            <a:endParaRPr lang="fr-FR" altLang="fr-FR" sz="1800">
              <a:latin typeface="Times" pitchFamily="2" charset="0"/>
            </a:endParaRPr>
          </a:p>
        </p:txBody>
      </p:sp>
      <p:sp>
        <p:nvSpPr>
          <p:cNvPr id="104479" name="Rectangle 62">
            <a:extLst>
              <a:ext uri="{FF2B5EF4-FFF2-40B4-BE49-F238E27FC236}">
                <a16:creationId xmlns:a16="http://schemas.microsoft.com/office/drawing/2014/main" id="{2F776CC7-3BA5-E531-9248-7551332A6A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5738" y="5632450"/>
            <a:ext cx="304800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3100">
                <a:solidFill>
                  <a:srgbClr val="DD0000"/>
                </a:solidFill>
                <a:latin typeface="Arial Narrow" panose="020B0604020202020204" pitchFamily="34" charset="0"/>
              </a:rPr>
              <a:t>W</a:t>
            </a:r>
            <a:endParaRPr lang="fr-FR" altLang="fr-FR" sz="1800">
              <a:latin typeface="Times" pitchFamily="2" charset="0"/>
            </a:endParaRPr>
          </a:p>
        </p:txBody>
      </p:sp>
      <p:sp>
        <p:nvSpPr>
          <p:cNvPr id="104480" name="Rectangle 63">
            <a:extLst>
              <a:ext uri="{FF2B5EF4-FFF2-40B4-BE49-F238E27FC236}">
                <a16:creationId xmlns:a16="http://schemas.microsoft.com/office/drawing/2014/main" id="{2E96B19D-18FB-87BE-E7CA-D8FCFACF69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8463" y="3281363"/>
            <a:ext cx="304800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3100">
                <a:solidFill>
                  <a:srgbClr val="DD0000"/>
                </a:solidFill>
                <a:latin typeface="Arial Narrow" panose="020B0604020202020204" pitchFamily="34" charset="0"/>
              </a:rPr>
              <a:t>W</a:t>
            </a:r>
            <a:endParaRPr lang="fr-FR" altLang="fr-FR" sz="1800">
              <a:latin typeface="Times" pitchFamily="2" charset="0"/>
            </a:endParaRPr>
          </a:p>
        </p:txBody>
      </p:sp>
      <p:grpSp>
        <p:nvGrpSpPr>
          <p:cNvPr id="104481" name="Group 64">
            <a:extLst>
              <a:ext uri="{FF2B5EF4-FFF2-40B4-BE49-F238E27FC236}">
                <a16:creationId xmlns:a16="http://schemas.microsoft.com/office/drawing/2014/main" id="{1D2D248A-D4ED-F8F4-391F-9CF9F7BC3846}"/>
              </a:ext>
            </a:extLst>
          </p:cNvPr>
          <p:cNvGrpSpPr>
            <a:grpSpLocks/>
          </p:cNvGrpSpPr>
          <p:nvPr/>
        </p:nvGrpSpPr>
        <p:grpSpPr bwMode="auto">
          <a:xfrm>
            <a:off x="3689350" y="3540125"/>
            <a:ext cx="1709738" cy="125413"/>
            <a:chOff x="2324" y="1786"/>
            <a:chExt cx="1077" cy="79"/>
          </a:xfrm>
        </p:grpSpPr>
        <p:sp>
          <p:nvSpPr>
            <p:cNvPr id="104494" name="Freeform 65">
              <a:extLst>
                <a:ext uri="{FF2B5EF4-FFF2-40B4-BE49-F238E27FC236}">
                  <a16:creationId xmlns:a16="http://schemas.microsoft.com/office/drawing/2014/main" id="{6C7401B5-B22B-1CD1-4AEB-A0D11E6F21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4" y="1786"/>
              <a:ext cx="93" cy="79"/>
            </a:xfrm>
            <a:custGeom>
              <a:avLst/>
              <a:gdLst>
                <a:gd name="T0" fmla="*/ 0 w 93"/>
                <a:gd name="T1" fmla="*/ 39 h 79"/>
                <a:gd name="T2" fmla="*/ 93 w 93"/>
                <a:gd name="T3" fmla="*/ 0 h 79"/>
                <a:gd name="T4" fmla="*/ 93 w 93"/>
                <a:gd name="T5" fmla="*/ 79 h 79"/>
                <a:gd name="T6" fmla="*/ 0 w 93"/>
                <a:gd name="T7" fmla="*/ 39 h 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3" h="79">
                  <a:moveTo>
                    <a:pt x="0" y="39"/>
                  </a:moveTo>
                  <a:lnTo>
                    <a:pt x="93" y="0"/>
                  </a:lnTo>
                  <a:lnTo>
                    <a:pt x="93" y="79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004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4495" name="Line 66">
              <a:extLst>
                <a:ext uri="{FF2B5EF4-FFF2-40B4-BE49-F238E27FC236}">
                  <a16:creationId xmlns:a16="http://schemas.microsoft.com/office/drawing/2014/main" id="{B3F42D63-C5D1-15FE-50CD-3375FFFEAAD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57" y="1819"/>
              <a:ext cx="1044" cy="1"/>
            </a:xfrm>
            <a:prstGeom prst="line">
              <a:avLst/>
            </a:prstGeom>
            <a:noFill/>
            <a:ln w="36513">
              <a:solidFill>
                <a:srgbClr val="0044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04482" name="Group 67">
            <a:extLst>
              <a:ext uri="{FF2B5EF4-FFF2-40B4-BE49-F238E27FC236}">
                <a16:creationId xmlns:a16="http://schemas.microsoft.com/office/drawing/2014/main" id="{611FEDAA-A6FE-25C3-7214-585C2B8BAF79}"/>
              </a:ext>
            </a:extLst>
          </p:cNvPr>
          <p:cNvGrpSpPr>
            <a:grpSpLocks/>
          </p:cNvGrpSpPr>
          <p:nvPr/>
        </p:nvGrpSpPr>
        <p:grpSpPr bwMode="auto">
          <a:xfrm>
            <a:off x="3560763" y="3979863"/>
            <a:ext cx="828675" cy="966787"/>
            <a:chOff x="2243" y="2063"/>
            <a:chExt cx="522" cy="609"/>
          </a:xfrm>
        </p:grpSpPr>
        <p:sp>
          <p:nvSpPr>
            <p:cNvPr id="104492" name="Freeform 68">
              <a:extLst>
                <a:ext uri="{FF2B5EF4-FFF2-40B4-BE49-F238E27FC236}">
                  <a16:creationId xmlns:a16="http://schemas.microsoft.com/office/drawing/2014/main" id="{E3216769-6A86-E544-FF77-ED8DF2FE9C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2" y="2572"/>
              <a:ext cx="93" cy="100"/>
            </a:xfrm>
            <a:custGeom>
              <a:avLst/>
              <a:gdLst>
                <a:gd name="T0" fmla="*/ 93 w 93"/>
                <a:gd name="T1" fmla="*/ 100 h 100"/>
                <a:gd name="T2" fmla="*/ 0 w 93"/>
                <a:gd name="T3" fmla="*/ 53 h 100"/>
                <a:gd name="T4" fmla="*/ 66 w 93"/>
                <a:gd name="T5" fmla="*/ 0 h 100"/>
                <a:gd name="T6" fmla="*/ 93 w 93"/>
                <a:gd name="T7" fmla="*/ 100 h 1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3" h="100">
                  <a:moveTo>
                    <a:pt x="93" y="100"/>
                  </a:moveTo>
                  <a:lnTo>
                    <a:pt x="0" y="53"/>
                  </a:lnTo>
                  <a:lnTo>
                    <a:pt x="66" y="0"/>
                  </a:lnTo>
                  <a:lnTo>
                    <a:pt x="93" y="100"/>
                  </a:lnTo>
                  <a:close/>
                </a:path>
              </a:pathLst>
            </a:custGeom>
            <a:solidFill>
              <a:srgbClr val="004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4493" name="Line 69">
              <a:extLst>
                <a:ext uri="{FF2B5EF4-FFF2-40B4-BE49-F238E27FC236}">
                  <a16:creationId xmlns:a16="http://schemas.microsoft.com/office/drawing/2014/main" id="{002CFE02-C65A-5830-ECFA-BBCC3AFBBF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43" y="2063"/>
              <a:ext cx="489" cy="569"/>
            </a:xfrm>
            <a:prstGeom prst="line">
              <a:avLst/>
            </a:prstGeom>
            <a:noFill/>
            <a:ln w="36513">
              <a:solidFill>
                <a:srgbClr val="0044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04483" name="Rectangle 70">
            <a:extLst>
              <a:ext uri="{FF2B5EF4-FFF2-40B4-BE49-F238E27FC236}">
                <a16:creationId xmlns:a16="http://schemas.microsoft.com/office/drawing/2014/main" id="{D0FD9657-8AC7-BB32-5B1C-AB29E72979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4425" y="3963988"/>
            <a:ext cx="124618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500">
                <a:solidFill>
                  <a:srgbClr val="000000"/>
                </a:solidFill>
                <a:latin typeface="Arial Narrow" panose="020B0604020202020204" pitchFamily="34" charset="0"/>
              </a:rPr>
              <a:t>Exports &lt; Apports</a:t>
            </a:r>
            <a:endParaRPr lang="fr-FR" altLang="fr-FR" sz="1800">
              <a:latin typeface="Times" pitchFamily="2" charset="0"/>
            </a:endParaRPr>
          </a:p>
        </p:txBody>
      </p:sp>
      <p:sp>
        <p:nvSpPr>
          <p:cNvPr id="104484" name="Rectangle 71">
            <a:extLst>
              <a:ext uri="{FF2B5EF4-FFF2-40B4-BE49-F238E27FC236}">
                <a16:creationId xmlns:a16="http://schemas.microsoft.com/office/drawing/2014/main" id="{DEE57085-5254-4694-34C1-1E31CE153F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4425" y="3963988"/>
            <a:ext cx="124618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500">
                <a:solidFill>
                  <a:srgbClr val="000000"/>
                </a:solidFill>
                <a:latin typeface="Arial Narrow" panose="020B0604020202020204" pitchFamily="34" charset="0"/>
              </a:rPr>
              <a:t>Exports &lt; Apports</a:t>
            </a:r>
            <a:endParaRPr lang="fr-FR" altLang="fr-FR" sz="1800">
              <a:latin typeface="Times" pitchFamily="2" charset="0"/>
            </a:endParaRPr>
          </a:p>
        </p:txBody>
      </p:sp>
      <p:grpSp>
        <p:nvGrpSpPr>
          <p:cNvPr id="104485" name="Group 72">
            <a:extLst>
              <a:ext uri="{FF2B5EF4-FFF2-40B4-BE49-F238E27FC236}">
                <a16:creationId xmlns:a16="http://schemas.microsoft.com/office/drawing/2014/main" id="{20B01EDC-382E-59FC-A088-B3EA0D69FC28}"/>
              </a:ext>
            </a:extLst>
          </p:cNvPr>
          <p:cNvGrpSpPr>
            <a:grpSpLocks/>
          </p:cNvGrpSpPr>
          <p:nvPr/>
        </p:nvGrpSpPr>
        <p:grpSpPr bwMode="auto">
          <a:xfrm>
            <a:off x="6096000" y="5715000"/>
            <a:ext cx="649288" cy="252413"/>
            <a:chOff x="4953" y="1673"/>
            <a:chExt cx="409" cy="159"/>
          </a:xfrm>
        </p:grpSpPr>
        <p:sp>
          <p:nvSpPr>
            <p:cNvPr id="104490" name="Freeform 73">
              <a:extLst>
                <a:ext uri="{FF2B5EF4-FFF2-40B4-BE49-F238E27FC236}">
                  <a16:creationId xmlns:a16="http://schemas.microsoft.com/office/drawing/2014/main" id="{3384EE5E-C131-00DD-3866-02963520E1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8" y="1673"/>
              <a:ext cx="194" cy="159"/>
            </a:xfrm>
            <a:custGeom>
              <a:avLst/>
              <a:gdLst>
                <a:gd name="T0" fmla="*/ 194 w 194"/>
                <a:gd name="T1" fmla="*/ 80 h 159"/>
                <a:gd name="T2" fmla="*/ 0 w 194"/>
                <a:gd name="T3" fmla="*/ 159 h 159"/>
                <a:gd name="T4" fmla="*/ 0 w 194"/>
                <a:gd name="T5" fmla="*/ 0 h 159"/>
                <a:gd name="T6" fmla="*/ 194 w 194"/>
                <a:gd name="T7" fmla="*/ 80 h 15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4" h="159">
                  <a:moveTo>
                    <a:pt x="194" y="80"/>
                  </a:moveTo>
                  <a:lnTo>
                    <a:pt x="0" y="159"/>
                  </a:lnTo>
                  <a:lnTo>
                    <a:pt x="0" y="0"/>
                  </a:lnTo>
                  <a:lnTo>
                    <a:pt x="194" y="80"/>
                  </a:lnTo>
                  <a:close/>
                </a:path>
              </a:pathLst>
            </a:custGeom>
            <a:solidFill>
              <a:srgbClr val="FF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4491" name="Line 74">
              <a:extLst>
                <a:ext uri="{FF2B5EF4-FFF2-40B4-BE49-F238E27FC236}">
                  <a16:creationId xmlns:a16="http://schemas.microsoft.com/office/drawing/2014/main" id="{E823A030-1C1A-82EE-52A2-780654AA00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53" y="1726"/>
              <a:ext cx="275" cy="1"/>
            </a:xfrm>
            <a:prstGeom prst="line">
              <a:avLst/>
            </a:prstGeom>
            <a:noFill/>
            <a:ln w="88900">
              <a:solidFill>
                <a:srgbClr val="FF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04486" name="Rectangle 75">
            <a:extLst>
              <a:ext uri="{FF2B5EF4-FFF2-40B4-BE49-F238E27FC236}">
                <a16:creationId xmlns:a16="http://schemas.microsoft.com/office/drawing/2014/main" id="{B945BB1F-03B2-D44D-4BD9-821DBD62F8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0400" y="5715000"/>
            <a:ext cx="162401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500">
                <a:solidFill>
                  <a:srgbClr val="000000"/>
                </a:solidFill>
                <a:latin typeface="Arial Narrow" panose="020B0604020202020204" pitchFamily="34" charset="0"/>
              </a:rPr>
              <a:t>Cueillette, matériaux,…</a:t>
            </a:r>
            <a:endParaRPr lang="fr-FR" altLang="fr-FR" sz="1800">
              <a:latin typeface="Times" pitchFamily="2" charset="0"/>
            </a:endParaRP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6608C8A-F45E-D1D6-73C6-3B0DBAE8A9F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104488" name="Espace réservé du pied de page 2">
            <a:extLst>
              <a:ext uri="{FF2B5EF4-FFF2-40B4-BE49-F238E27FC236}">
                <a16:creationId xmlns:a16="http://schemas.microsoft.com/office/drawing/2014/main" id="{62C93FDA-6CF9-4CF9-0848-B0686B1AD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fr-FR" sz="1200" dirty="0">
              <a:solidFill>
                <a:srgbClr val="898989"/>
              </a:solidFill>
            </a:endParaRPr>
          </a:p>
        </p:txBody>
      </p:sp>
      <p:sp>
        <p:nvSpPr>
          <p:cNvPr id="104489" name="Espace réservé du numéro de diapositive 3">
            <a:extLst>
              <a:ext uri="{FF2B5EF4-FFF2-40B4-BE49-F238E27FC236}">
                <a16:creationId xmlns:a16="http://schemas.microsoft.com/office/drawing/2014/main" id="{E6F1B31C-3534-9147-9CA1-299339557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9BF9DC4-5E14-C346-B934-1606C8D79B3F}" type="slidenum">
              <a:rPr lang="en-GB" altLang="fr-FR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GB" altLang="fr-FR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ectangle 2">
            <a:extLst>
              <a:ext uri="{FF2B5EF4-FFF2-40B4-BE49-F238E27FC236}">
                <a16:creationId xmlns:a16="http://schemas.microsoft.com/office/drawing/2014/main" id="{6DD15030-17F8-A8EE-E35B-4B558AC7AB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fr-FR" sz="3600" dirty="0">
                <a:ea typeface="ＭＳ Ｐゴシック" panose="020B0600070205080204" pitchFamily="34" charset="-128"/>
              </a:rPr>
              <a:t>Des évolutions techniques aux nombreux impacts environnementaux</a:t>
            </a:r>
          </a:p>
        </p:txBody>
      </p:sp>
      <p:grpSp>
        <p:nvGrpSpPr>
          <p:cNvPr id="106498" name="Group 3">
            <a:extLst>
              <a:ext uri="{FF2B5EF4-FFF2-40B4-BE49-F238E27FC236}">
                <a16:creationId xmlns:a16="http://schemas.microsoft.com/office/drawing/2014/main" id="{C512F61D-CB8F-CCEE-96AC-5F74586E7A86}"/>
              </a:ext>
            </a:extLst>
          </p:cNvPr>
          <p:cNvGrpSpPr>
            <a:grpSpLocks/>
          </p:cNvGrpSpPr>
          <p:nvPr/>
        </p:nvGrpSpPr>
        <p:grpSpPr bwMode="auto">
          <a:xfrm>
            <a:off x="3581400" y="1905000"/>
            <a:ext cx="5527675" cy="4800600"/>
            <a:chOff x="905" y="1154"/>
            <a:chExt cx="5034" cy="3070"/>
          </a:xfrm>
        </p:grpSpPr>
        <p:grpSp>
          <p:nvGrpSpPr>
            <p:cNvPr id="106530" name="Group 4">
              <a:extLst>
                <a:ext uri="{FF2B5EF4-FFF2-40B4-BE49-F238E27FC236}">
                  <a16:creationId xmlns:a16="http://schemas.microsoft.com/office/drawing/2014/main" id="{AF149A77-105B-0558-24A5-214DB3B5FD0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01" y="1154"/>
              <a:ext cx="2438" cy="1048"/>
              <a:chOff x="3501" y="1154"/>
              <a:chExt cx="2438" cy="1048"/>
            </a:xfrm>
          </p:grpSpPr>
          <p:sp>
            <p:nvSpPr>
              <p:cNvPr id="106590" name="Oval 5">
                <a:extLst>
                  <a:ext uri="{FF2B5EF4-FFF2-40B4-BE49-F238E27FC236}">
                    <a16:creationId xmlns:a16="http://schemas.microsoft.com/office/drawing/2014/main" id="{F204D7F1-8283-C98B-58E5-72D9FB0913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01" y="1356"/>
                <a:ext cx="1386" cy="846"/>
              </a:xfrm>
              <a:prstGeom prst="ellipse">
                <a:avLst/>
              </a:prstGeom>
              <a:solidFill>
                <a:srgbClr val="FFFFFF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GB" altLang="fr-FR" sz="1800"/>
              </a:p>
            </p:txBody>
          </p:sp>
          <p:sp>
            <p:nvSpPr>
              <p:cNvPr id="106591" name="Rectangle 6">
                <a:extLst>
                  <a:ext uri="{FF2B5EF4-FFF2-40B4-BE49-F238E27FC236}">
                    <a16:creationId xmlns:a16="http://schemas.microsoft.com/office/drawing/2014/main" id="{13745845-DF1C-6013-B9A3-3D9A189A72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2" y="1154"/>
                <a:ext cx="2147" cy="2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2100" b="1">
                    <a:solidFill>
                      <a:srgbClr val="000000"/>
                    </a:solidFill>
                    <a:latin typeface="Arial Narrow" panose="020B0604020202020204" pitchFamily="34" charset="0"/>
                  </a:rPr>
                  <a:t>Terres cultivées AGER</a:t>
                </a:r>
                <a:endParaRPr lang="fr-FR" altLang="fr-FR" sz="1800">
                  <a:latin typeface="Times" pitchFamily="2" charset="0"/>
                </a:endParaRPr>
              </a:p>
            </p:txBody>
          </p:sp>
        </p:grpSp>
        <p:grpSp>
          <p:nvGrpSpPr>
            <p:cNvPr id="106531" name="Group 7">
              <a:extLst>
                <a:ext uri="{FF2B5EF4-FFF2-40B4-BE49-F238E27FC236}">
                  <a16:creationId xmlns:a16="http://schemas.microsoft.com/office/drawing/2014/main" id="{2266A645-FED7-A2BD-B470-517696662D9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24" y="2685"/>
              <a:ext cx="2947" cy="1094"/>
              <a:chOff x="2324" y="2685"/>
              <a:chExt cx="2947" cy="1094"/>
            </a:xfrm>
          </p:grpSpPr>
          <p:sp>
            <p:nvSpPr>
              <p:cNvPr id="106588" name="Oval 8">
                <a:extLst>
                  <a:ext uri="{FF2B5EF4-FFF2-40B4-BE49-F238E27FC236}">
                    <a16:creationId xmlns:a16="http://schemas.microsoft.com/office/drawing/2014/main" id="{B039C64D-DFEF-E83A-57BA-83EB368327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24" y="2685"/>
                <a:ext cx="1385" cy="846"/>
              </a:xfrm>
              <a:prstGeom prst="ellipse">
                <a:avLst/>
              </a:prstGeom>
              <a:solidFill>
                <a:srgbClr val="FFFFFF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GB" altLang="fr-FR" sz="1800"/>
              </a:p>
            </p:txBody>
          </p:sp>
          <p:sp>
            <p:nvSpPr>
              <p:cNvPr id="106589" name="Rectangle 9">
                <a:extLst>
                  <a:ext uri="{FF2B5EF4-FFF2-40B4-BE49-F238E27FC236}">
                    <a16:creationId xmlns:a16="http://schemas.microsoft.com/office/drawing/2014/main" id="{9DB75730-EA8A-D0F6-EC6C-A623015482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82" y="3574"/>
                <a:ext cx="2789" cy="2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2100" b="1">
                    <a:solidFill>
                      <a:srgbClr val="000000"/>
                    </a:solidFill>
                    <a:latin typeface="Arial Narrow" panose="020B0604020202020204" pitchFamily="34" charset="0"/>
                  </a:rPr>
                  <a:t>Terres non cultivées SALTUS</a:t>
                </a:r>
                <a:endParaRPr lang="fr-FR" altLang="fr-FR" sz="1800">
                  <a:latin typeface="Times" pitchFamily="2" charset="0"/>
                </a:endParaRPr>
              </a:p>
            </p:txBody>
          </p:sp>
        </p:grpSp>
        <p:grpSp>
          <p:nvGrpSpPr>
            <p:cNvPr id="106532" name="Group 10">
              <a:extLst>
                <a:ext uri="{FF2B5EF4-FFF2-40B4-BE49-F238E27FC236}">
                  <a16:creationId xmlns:a16="http://schemas.microsoft.com/office/drawing/2014/main" id="{C43D4530-7FDE-24DC-9B37-A6252D419B6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05" y="1154"/>
              <a:ext cx="1385" cy="1048"/>
              <a:chOff x="905" y="1154"/>
              <a:chExt cx="1385" cy="1048"/>
            </a:xfrm>
          </p:grpSpPr>
          <p:sp>
            <p:nvSpPr>
              <p:cNvPr id="106564" name="Oval 11">
                <a:extLst>
                  <a:ext uri="{FF2B5EF4-FFF2-40B4-BE49-F238E27FC236}">
                    <a16:creationId xmlns:a16="http://schemas.microsoft.com/office/drawing/2014/main" id="{3E18A27C-A0B1-0827-8D4F-39D4AAF0D7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05" y="1356"/>
                <a:ext cx="1385" cy="846"/>
              </a:xfrm>
              <a:prstGeom prst="ellipse">
                <a:avLst/>
              </a:prstGeom>
              <a:solidFill>
                <a:srgbClr val="FFFFFF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GB" altLang="fr-FR" sz="1800"/>
              </a:p>
            </p:txBody>
          </p:sp>
          <p:sp>
            <p:nvSpPr>
              <p:cNvPr id="106565" name="Rectangle 12">
                <a:extLst>
                  <a:ext uri="{FF2B5EF4-FFF2-40B4-BE49-F238E27FC236}">
                    <a16:creationId xmlns:a16="http://schemas.microsoft.com/office/drawing/2014/main" id="{37A421C1-1321-6530-C0AC-C8D238BF43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3" y="1154"/>
                <a:ext cx="753" cy="2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2100" b="1">
                    <a:solidFill>
                      <a:srgbClr val="000000"/>
                    </a:solidFill>
                    <a:latin typeface="Arial Narrow" panose="020B0604020202020204" pitchFamily="34" charset="0"/>
                  </a:rPr>
                  <a:t>Élevage</a:t>
                </a:r>
                <a:endParaRPr lang="fr-FR" altLang="fr-FR" sz="1800">
                  <a:latin typeface="Times" pitchFamily="2" charset="0"/>
                </a:endParaRPr>
              </a:p>
            </p:txBody>
          </p:sp>
          <p:grpSp>
            <p:nvGrpSpPr>
              <p:cNvPr id="106566" name="Group 13">
                <a:extLst>
                  <a:ext uri="{FF2B5EF4-FFF2-40B4-BE49-F238E27FC236}">
                    <a16:creationId xmlns:a16="http://schemas.microsoft.com/office/drawing/2014/main" id="{11248203-41E8-5813-64E7-64A05E64B96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19" y="1462"/>
                <a:ext cx="662" cy="370"/>
                <a:chOff x="1119" y="1462"/>
                <a:chExt cx="662" cy="370"/>
              </a:xfrm>
            </p:grpSpPr>
            <p:sp>
              <p:nvSpPr>
                <p:cNvPr id="106576" name="Freeform 14">
                  <a:extLst>
                    <a:ext uri="{FF2B5EF4-FFF2-40B4-BE49-F238E27FC236}">
                      <a16:creationId xmlns:a16="http://schemas.microsoft.com/office/drawing/2014/main" id="{50853603-ACA8-8DE6-02B7-33F8A915FC9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19" y="1462"/>
                  <a:ext cx="662" cy="370"/>
                </a:xfrm>
                <a:custGeom>
                  <a:avLst/>
                  <a:gdLst>
                    <a:gd name="T0" fmla="*/ 509 w 662"/>
                    <a:gd name="T1" fmla="*/ 39 h 370"/>
                    <a:gd name="T2" fmla="*/ 335 w 662"/>
                    <a:gd name="T3" fmla="*/ 39 h 370"/>
                    <a:gd name="T4" fmla="*/ 234 w 662"/>
                    <a:gd name="T5" fmla="*/ 39 h 370"/>
                    <a:gd name="T6" fmla="*/ 60 w 662"/>
                    <a:gd name="T7" fmla="*/ 39 h 370"/>
                    <a:gd name="T8" fmla="*/ 40 w 662"/>
                    <a:gd name="T9" fmla="*/ 59 h 370"/>
                    <a:gd name="T10" fmla="*/ 40 w 662"/>
                    <a:gd name="T11" fmla="*/ 158 h 370"/>
                    <a:gd name="T12" fmla="*/ 40 w 662"/>
                    <a:gd name="T13" fmla="*/ 185 h 370"/>
                    <a:gd name="T14" fmla="*/ 0 w 662"/>
                    <a:gd name="T15" fmla="*/ 224 h 370"/>
                    <a:gd name="T16" fmla="*/ 0 w 662"/>
                    <a:gd name="T17" fmla="*/ 238 h 370"/>
                    <a:gd name="T18" fmla="*/ 33 w 662"/>
                    <a:gd name="T19" fmla="*/ 224 h 370"/>
                    <a:gd name="T20" fmla="*/ 47 w 662"/>
                    <a:gd name="T21" fmla="*/ 198 h 370"/>
                    <a:gd name="T22" fmla="*/ 54 w 662"/>
                    <a:gd name="T23" fmla="*/ 105 h 370"/>
                    <a:gd name="T24" fmla="*/ 60 w 662"/>
                    <a:gd name="T25" fmla="*/ 112 h 370"/>
                    <a:gd name="T26" fmla="*/ 67 w 662"/>
                    <a:gd name="T27" fmla="*/ 185 h 370"/>
                    <a:gd name="T28" fmla="*/ 60 w 662"/>
                    <a:gd name="T29" fmla="*/ 224 h 370"/>
                    <a:gd name="T30" fmla="*/ 67 w 662"/>
                    <a:gd name="T31" fmla="*/ 337 h 370"/>
                    <a:gd name="T32" fmla="*/ 67 w 662"/>
                    <a:gd name="T33" fmla="*/ 343 h 370"/>
                    <a:gd name="T34" fmla="*/ 100 w 662"/>
                    <a:gd name="T35" fmla="*/ 370 h 370"/>
                    <a:gd name="T36" fmla="*/ 87 w 662"/>
                    <a:gd name="T37" fmla="*/ 343 h 370"/>
                    <a:gd name="T38" fmla="*/ 100 w 662"/>
                    <a:gd name="T39" fmla="*/ 251 h 370"/>
                    <a:gd name="T40" fmla="*/ 100 w 662"/>
                    <a:gd name="T41" fmla="*/ 224 h 370"/>
                    <a:gd name="T42" fmla="*/ 140 w 662"/>
                    <a:gd name="T43" fmla="*/ 191 h 370"/>
                    <a:gd name="T44" fmla="*/ 201 w 662"/>
                    <a:gd name="T45" fmla="*/ 191 h 370"/>
                    <a:gd name="T46" fmla="*/ 254 w 662"/>
                    <a:gd name="T47" fmla="*/ 218 h 370"/>
                    <a:gd name="T48" fmla="*/ 274 w 662"/>
                    <a:gd name="T49" fmla="*/ 224 h 370"/>
                    <a:gd name="T50" fmla="*/ 341 w 662"/>
                    <a:gd name="T51" fmla="*/ 244 h 370"/>
                    <a:gd name="T52" fmla="*/ 375 w 662"/>
                    <a:gd name="T53" fmla="*/ 238 h 370"/>
                    <a:gd name="T54" fmla="*/ 395 w 662"/>
                    <a:gd name="T55" fmla="*/ 257 h 370"/>
                    <a:gd name="T56" fmla="*/ 395 w 662"/>
                    <a:gd name="T57" fmla="*/ 264 h 370"/>
                    <a:gd name="T58" fmla="*/ 401 w 662"/>
                    <a:gd name="T59" fmla="*/ 357 h 370"/>
                    <a:gd name="T60" fmla="*/ 401 w 662"/>
                    <a:gd name="T61" fmla="*/ 370 h 370"/>
                    <a:gd name="T62" fmla="*/ 415 w 662"/>
                    <a:gd name="T63" fmla="*/ 350 h 370"/>
                    <a:gd name="T64" fmla="*/ 422 w 662"/>
                    <a:gd name="T65" fmla="*/ 310 h 370"/>
                    <a:gd name="T66" fmla="*/ 428 w 662"/>
                    <a:gd name="T67" fmla="*/ 251 h 370"/>
                    <a:gd name="T68" fmla="*/ 448 w 662"/>
                    <a:gd name="T69" fmla="*/ 244 h 370"/>
                    <a:gd name="T70" fmla="*/ 488 w 662"/>
                    <a:gd name="T71" fmla="*/ 224 h 370"/>
                    <a:gd name="T72" fmla="*/ 509 w 662"/>
                    <a:gd name="T73" fmla="*/ 205 h 370"/>
                    <a:gd name="T74" fmla="*/ 529 w 662"/>
                    <a:gd name="T75" fmla="*/ 152 h 370"/>
                    <a:gd name="T76" fmla="*/ 549 w 662"/>
                    <a:gd name="T77" fmla="*/ 132 h 370"/>
                    <a:gd name="T78" fmla="*/ 616 w 662"/>
                    <a:gd name="T79" fmla="*/ 125 h 370"/>
                    <a:gd name="T80" fmla="*/ 636 w 662"/>
                    <a:gd name="T81" fmla="*/ 132 h 370"/>
                    <a:gd name="T82" fmla="*/ 662 w 662"/>
                    <a:gd name="T83" fmla="*/ 112 h 370"/>
                    <a:gd name="T84" fmla="*/ 662 w 662"/>
                    <a:gd name="T85" fmla="*/ 99 h 370"/>
                    <a:gd name="T86" fmla="*/ 602 w 662"/>
                    <a:gd name="T87" fmla="*/ 33 h 370"/>
                    <a:gd name="T88" fmla="*/ 609 w 662"/>
                    <a:gd name="T89" fmla="*/ 19 h 370"/>
                    <a:gd name="T90" fmla="*/ 569 w 662"/>
                    <a:gd name="T91" fmla="*/ 39 h 370"/>
                    <a:gd name="T92" fmla="*/ 562 w 662"/>
                    <a:gd name="T93" fmla="*/ 39 h 37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662" h="370">
                      <a:moveTo>
                        <a:pt x="562" y="39"/>
                      </a:moveTo>
                      <a:lnTo>
                        <a:pt x="509" y="39"/>
                      </a:lnTo>
                      <a:lnTo>
                        <a:pt x="428" y="39"/>
                      </a:lnTo>
                      <a:lnTo>
                        <a:pt x="335" y="39"/>
                      </a:lnTo>
                      <a:lnTo>
                        <a:pt x="234" y="39"/>
                      </a:lnTo>
                      <a:lnTo>
                        <a:pt x="134" y="33"/>
                      </a:lnTo>
                      <a:lnTo>
                        <a:pt x="60" y="39"/>
                      </a:lnTo>
                      <a:lnTo>
                        <a:pt x="40" y="59"/>
                      </a:lnTo>
                      <a:lnTo>
                        <a:pt x="40" y="66"/>
                      </a:lnTo>
                      <a:lnTo>
                        <a:pt x="40" y="158"/>
                      </a:lnTo>
                      <a:lnTo>
                        <a:pt x="40" y="185"/>
                      </a:lnTo>
                      <a:lnTo>
                        <a:pt x="20" y="205"/>
                      </a:lnTo>
                      <a:lnTo>
                        <a:pt x="0" y="224"/>
                      </a:lnTo>
                      <a:lnTo>
                        <a:pt x="0" y="238"/>
                      </a:lnTo>
                      <a:lnTo>
                        <a:pt x="20" y="238"/>
                      </a:lnTo>
                      <a:lnTo>
                        <a:pt x="33" y="224"/>
                      </a:lnTo>
                      <a:lnTo>
                        <a:pt x="47" y="198"/>
                      </a:lnTo>
                      <a:lnTo>
                        <a:pt x="54" y="172"/>
                      </a:lnTo>
                      <a:lnTo>
                        <a:pt x="54" y="105"/>
                      </a:lnTo>
                      <a:lnTo>
                        <a:pt x="60" y="112"/>
                      </a:lnTo>
                      <a:lnTo>
                        <a:pt x="60" y="145"/>
                      </a:lnTo>
                      <a:lnTo>
                        <a:pt x="67" y="185"/>
                      </a:lnTo>
                      <a:lnTo>
                        <a:pt x="60" y="224"/>
                      </a:lnTo>
                      <a:lnTo>
                        <a:pt x="60" y="257"/>
                      </a:lnTo>
                      <a:lnTo>
                        <a:pt x="67" y="337"/>
                      </a:lnTo>
                      <a:lnTo>
                        <a:pt x="67" y="343"/>
                      </a:lnTo>
                      <a:lnTo>
                        <a:pt x="67" y="370"/>
                      </a:lnTo>
                      <a:lnTo>
                        <a:pt x="100" y="370"/>
                      </a:lnTo>
                      <a:lnTo>
                        <a:pt x="87" y="343"/>
                      </a:lnTo>
                      <a:lnTo>
                        <a:pt x="87" y="271"/>
                      </a:lnTo>
                      <a:lnTo>
                        <a:pt x="100" y="251"/>
                      </a:lnTo>
                      <a:lnTo>
                        <a:pt x="100" y="224"/>
                      </a:lnTo>
                      <a:lnTo>
                        <a:pt x="120" y="205"/>
                      </a:lnTo>
                      <a:lnTo>
                        <a:pt x="140" y="191"/>
                      </a:lnTo>
                      <a:lnTo>
                        <a:pt x="201" y="191"/>
                      </a:lnTo>
                      <a:lnTo>
                        <a:pt x="227" y="205"/>
                      </a:lnTo>
                      <a:lnTo>
                        <a:pt x="254" y="218"/>
                      </a:lnTo>
                      <a:lnTo>
                        <a:pt x="274" y="224"/>
                      </a:lnTo>
                      <a:lnTo>
                        <a:pt x="314" y="238"/>
                      </a:lnTo>
                      <a:lnTo>
                        <a:pt x="341" y="244"/>
                      </a:lnTo>
                      <a:lnTo>
                        <a:pt x="375" y="238"/>
                      </a:lnTo>
                      <a:lnTo>
                        <a:pt x="388" y="244"/>
                      </a:lnTo>
                      <a:lnTo>
                        <a:pt x="395" y="257"/>
                      </a:lnTo>
                      <a:lnTo>
                        <a:pt x="395" y="264"/>
                      </a:lnTo>
                      <a:lnTo>
                        <a:pt x="395" y="350"/>
                      </a:lnTo>
                      <a:lnTo>
                        <a:pt x="401" y="357"/>
                      </a:lnTo>
                      <a:lnTo>
                        <a:pt x="401" y="370"/>
                      </a:lnTo>
                      <a:lnTo>
                        <a:pt x="428" y="370"/>
                      </a:lnTo>
                      <a:lnTo>
                        <a:pt x="415" y="350"/>
                      </a:lnTo>
                      <a:lnTo>
                        <a:pt x="422" y="310"/>
                      </a:lnTo>
                      <a:lnTo>
                        <a:pt x="428" y="264"/>
                      </a:lnTo>
                      <a:lnTo>
                        <a:pt x="428" y="251"/>
                      </a:lnTo>
                      <a:lnTo>
                        <a:pt x="448" y="244"/>
                      </a:lnTo>
                      <a:lnTo>
                        <a:pt x="468" y="244"/>
                      </a:lnTo>
                      <a:lnTo>
                        <a:pt x="488" y="224"/>
                      </a:lnTo>
                      <a:lnTo>
                        <a:pt x="509" y="205"/>
                      </a:lnTo>
                      <a:lnTo>
                        <a:pt x="522" y="178"/>
                      </a:lnTo>
                      <a:lnTo>
                        <a:pt x="529" y="152"/>
                      </a:lnTo>
                      <a:lnTo>
                        <a:pt x="549" y="132"/>
                      </a:lnTo>
                      <a:lnTo>
                        <a:pt x="589" y="112"/>
                      </a:lnTo>
                      <a:lnTo>
                        <a:pt x="616" y="125"/>
                      </a:lnTo>
                      <a:lnTo>
                        <a:pt x="636" y="132"/>
                      </a:lnTo>
                      <a:lnTo>
                        <a:pt x="662" y="132"/>
                      </a:lnTo>
                      <a:lnTo>
                        <a:pt x="662" y="112"/>
                      </a:lnTo>
                      <a:lnTo>
                        <a:pt x="662" y="99"/>
                      </a:lnTo>
                      <a:lnTo>
                        <a:pt x="662" y="92"/>
                      </a:lnTo>
                      <a:lnTo>
                        <a:pt x="602" y="33"/>
                      </a:lnTo>
                      <a:lnTo>
                        <a:pt x="609" y="19"/>
                      </a:lnTo>
                      <a:lnTo>
                        <a:pt x="609" y="0"/>
                      </a:lnTo>
                      <a:lnTo>
                        <a:pt x="569" y="39"/>
                      </a:lnTo>
                      <a:lnTo>
                        <a:pt x="562" y="39"/>
                      </a:lnTo>
                      <a:close/>
                    </a:path>
                  </a:pathLst>
                </a:custGeom>
                <a:noFill/>
                <a:ln w="158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6577" name="Freeform 15">
                  <a:extLst>
                    <a:ext uri="{FF2B5EF4-FFF2-40B4-BE49-F238E27FC236}">
                      <a16:creationId xmlns:a16="http://schemas.microsoft.com/office/drawing/2014/main" id="{9A5AF213-1316-38AD-4AC0-3CB60659324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19" y="1462"/>
                  <a:ext cx="662" cy="370"/>
                </a:xfrm>
                <a:custGeom>
                  <a:avLst/>
                  <a:gdLst>
                    <a:gd name="T0" fmla="*/ 509 w 662"/>
                    <a:gd name="T1" fmla="*/ 39 h 370"/>
                    <a:gd name="T2" fmla="*/ 335 w 662"/>
                    <a:gd name="T3" fmla="*/ 39 h 370"/>
                    <a:gd name="T4" fmla="*/ 134 w 662"/>
                    <a:gd name="T5" fmla="*/ 33 h 370"/>
                    <a:gd name="T6" fmla="*/ 40 w 662"/>
                    <a:gd name="T7" fmla="*/ 59 h 370"/>
                    <a:gd name="T8" fmla="*/ 40 w 662"/>
                    <a:gd name="T9" fmla="*/ 158 h 370"/>
                    <a:gd name="T10" fmla="*/ 20 w 662"/>
                    <a:gd name="T11" fmla="*/ 205 h 370"/>
                    <a:gd name="T12" fmla="*/ 0 w 662"/>
                    <a:gd name="T13" fmla="*/ 238 h 370"/>
                    <a:gd name="T14" fmla="*/ 33 w 662"/>
                    <a:gd name="T15" fmla="*/ 224 h 370"/>
                    <a:gd name="T16" fmla="*/ 54 w 662"/>
                    <a:gd name="T17" fmla="*/ 172 h 370"/>
                    <a:gd name="T18" fmla="*/ 60 w 662"/>
                    <a:gd name="T19" fmla="*/ 112 h 370"/>
                    <a:gd name="T20" fmla="*/ 67 w 662"/>
                    <a:gd name="T21" fmla="*/ 185 h 370"/>
                    <a:gd name="T22" fmla="*/ 60 w 662"/>
                    <a:gd name="T23" fmla="*/ 257 h 370"/>
                    <a:gd name="T24" fmla="*/ 67 w 662"/>
                    <a:gd name="T25" fmla="*/ 343 h 370"/>
                    <a:gd name="T26" fmla="*/ 100 w 662"/>
                    <a:gd name="T27" fmla="*/ 370 h 370"/>
                    <a:gd name="T28" fmla="*/ 87 w 662"/>
                    <a:gd name="T29" fmla="*/ 271 h 370"/>
                    <a:gd name="T30" fmla="*/ 100 w 662"/>
                    <a:gd name="T31" fmla="*/ 224 h 370"/>
                    <a:gd name="T32" fmla="*/ 140 w 662"/>
                    <a:gd name="T33" fmla="*/ 191 h 370"/>
                    <a:gd name="T34" fmla="*/ 227 w 662"/>
                    <a:gd name="T35" fmla="*/ 205 h 370"/>
                    <a:gd name="T36" fmla="*/ 274 w 662"/>
                    <a:gd name="T37" fmla="*/ 224 h 370"/>
                    <a:gd name="T38" fmla="*/ 341 w 662"/>
                    <a:gd name="T39" fmla="*/ 244 h 370"/>
                    <a:gd name="T40" fmla="*/ 388 w 662"/>
                    <a:gd name="T41" fmla="*/ 244 h 370"/>
                    <a:gd name="T42" fmla="*/ 395 w 662"/>
                    <a:gd name="T43" fmla="*/ 264 h 370"/>
                    <a:gd name="T44" fmla="*/ 401 w 662"/>
                    <a:gd name="T45" fmla="*/ 357 h 370"/>
                    <a:gd name="T46" fmla="*/ 428 w 662"/>
                    <a:gd name="T47" fmla="*/ 370 h 370"/>
                    <a:gd name="T48" fmla="*/ 422 w 662"/>
                    <a:gd name="T49" fmla="*/ 310 h 370"/>
                    <a:gd name="T50" fmla="*/ 428 w 662"/>
                    <a:gd name="T51" fmla="*/ 251 h 370"/>
                    <a:gd name="T52" fmla="*/ 468 w 662"/>
                    <a:gd name="T53" fmla="*/ 244 h 370"/>
                    <a:gd name="T54" fmla="*/ 509 w 662"/>
                    <a:gd name="T55" fmla="*/ 205 h 370"/>
                    <a:gd name="T56" fmla="*/ 529 w 662"/>
                    <a:gd name="T57" fmla="*/ 152 h 370"/>
                    <a:gd name="T58" fmla="*/ 589 w 662"/>
                    <a:gd name="T59" fmla="*/ 112 h 370"/>
                    <a:gd name="T60" fmla="*/ 636 w 662"/>
                    <a:gd name="T61" fmla="*/ 132 h 370"/>
                    <a:gd name="T62" fmla="*/ 662 w 662"/>
                    <a:gd name="T63" fmla="*/ 112 h 370"/>
                    <a:gd name="T64" fmla="*/ 662 w 662"/>
                    <a:gd name="T65" fmla="*/ 92 h 370"/>
                    <a:gd name="T66" fmla="*/ 609 w 662"/>
                    <a:gd name="T67" fmla="*/ 19 h 370"/>
                    <a:gd name="T68" fmla="*/ 569 w 662"/>
                    <a:gd name="T69" fmla="*/ 39 h 370"/>
                    <a:gd name="T70" fmla="*/ 562 w 662"/>
                    <a:gd name="T71" fmla="*/ 39 h 370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0" t="0" r="r" b="b"/>
                  <a:pathLst>
                    <a:path w="662" h="370">
                      <a:moveTo>
                        <a:pt x="562" y="39"/>
                      </a:moveTo>
                      <a:lnTo>
                        <a:pt x="509" y="39"/>
                      </a:lnTo>
                      <a:lnTo>
                        <a:pt x="428" y="39"/>
                      </a:lnTo>
                      <a:lnTo>
                        <a:pt x="335" y="39"/>
                      </a:lnTo>
                      <a:lnTo>
                        <a:pt x="234" y="39"/>
                      </a:lnTo>
                      <a:lnTo>
                        <a:pt x="134" y="33"/>
                      </a:lnTo>
                      <a:lnTo>
                        <a:pt x="60" y="39"/>
                      </a:lnTo>
                      <a:lnTo>
                        <a:pt x="40" y="59"/>
                      </a:lnTo>
                      <a:lnTo>
                        <a:pt x="40" y="66"/>
                      </a:lnTo>
                      <a:lnTo>
                        <a:pt x="40" y="158"/>
                      </a:lnTo>
                      <a:lnTo>
                        <a:pt x="40" y="185"/>
                      </a:lnTo>
                      <a:lnTo>
                        <a:pt x="20" y="205"/>
                      </a:lnTo>
                      <a:lnTo>
                        <a:pt x="0" y="224"/>
                      </a:lnTo>
                      <a:lnTo>
                        <a:pt x="0" y="238"/>
                      </a:lnTo>
                      <a:lnTo>
                        <a:pt x="20" y="238"/>
                      </a:lnTo>
                      <a:lnTo>
                        <a:pt x="33" y="224"/>
                      </a:lnTo>
                      <a:lnTo>
                        <a:pt x="47" y="198"/>
                      </a:lnTo>
                      <a:lnTo>
                        <a:pt x="54" y="172"/>
                      </a:lnTo>
                      <a:lnTo>
                        <a:pt x="54" y="105"/>
                      </a:lnTo>
                      <a:lnTo>
                        <a:pt x="60" y="112"/>
                      </a:lnTo>
                      <a:lnTo>
                        <a:pt x="60" y="145"/>
                      </a:lnTo>
                      <a:lnTo>
                        <a:pt x="67" y="185"/>
                      </a:lnTo>
                      <a:lnTo>
                        <a:pt x="60" y="224"/>
                      </a:lnTo>
                      <a:lnTo>
                        <a:pt x="60" y="257"/>
                      </a:lnTo>
                      <a:lnTo>
                        <a:pt x="67" y="337"/>
                      </a:lnTo>
                      <a:lnTo>
                        <a:pt x="67" y="343"/>
                      </a:lnTo>
                      <a:lnTo>
                        <a:pt x="67" y="370"/>
                      </a:lnTo>
                      <a:lnTo>
                        <a:pt x="100" y="370"/>
                      </a:lnTo>
                      <a:lnTo>
                        <a:pt x="87" y="343"/>
                      </a:lnTo>
                      <a:lnTo>
                        <a:pt x="87" y="271"/>
                      </a:lnTo>
                      <a:lnTo>
                        <a:pt x="100" y="251"/>
                      </a:lnTo>
                      <a:lnTo>
                        <a:pt x="100" y="224"/>
                      </a:lnTo>
                      <a:lnTo>
                        <a:pt x="120" y="205"/>
                      </a:lnTo>
                      <a:lnTo>
                        <a:pt x="140" y="191"/>
                      </a:lnTo>
                      <a:lnTo>
                        <a:pt x="201" y="191"/>
                      </a:lnTo>
                      <a:lnTo>
                        <a:pt x="227" y="205"/>
                      </a:lnTo>
                      <a:lnTo>
                        <a:pt x="254" y="218"/>
                      </a:lnTo>
                      <a:lnTo>
                        <a:pt x="274" y="224"/>
                      </a:lnTo>
                      <a:lnTo>
                        <a:pt x="314" y="238"/>
                      </a:lnTo>
                      <a:lnTo>
                        <a:pt x="341" y="244"/>
                      </a:lnTo>
                      <a:lnTo>
                        <a:pt x="375" y="238"/>
                      </a:lnTo>
                      <a:lnTo>
                        <a:pt x="388" y="244"/>
                      </a:lnTo>
                      <a:lnTo>
                        <a:pt x="395" y="257"/>
                      </a:lnTo>
                      <a:lnTo>
                        <a:pt x="395" y="264"/>
                      </a:lnTo>
                      <a:lnTo>
                        <a:pt x="395" y="350"/>
                      </a:lnTo>
                      <a:lnTo>
                        <a:pt x="401" y="357"/>
                      </a:lnTo>
                      <a:lnTo>
                        <a:pt x="401" y="370"/>
                      </a:lnTo>
                      <a:lnTo>
                        <a:pt x="428" y="370"/>
                      </a:lnTo>
                      <a:lnTo>
                        <a:pt x="415" y="350"/>
                      </a:lnTo>
                      <a:lnTo>
                        <a:pt x="422" y="310"/>
                      </a:lnTo>
                      <a:lnTo>
                        <a:pt x="428" y="264"/>
                      </a:lnTo>
                      <a:lnTo>
                        <a:pt x="428" y="251"/>
                      </a:lnTo>
                      <a:lnTo>
                        <a:pt x="448" y="244"/>
                      </a:lnTo>
                      <a:lnTo>
                        <a:pt x="468" y="244"/>
                      </a:lnTo>
                      <a:lnTo>
                        <a:pt x="488" y="224"/>
                      </a:lnTo>
                      <a:lnTo>
                        <a:pt x="509" y="205"/>
                      </a:lnTo>
                      <a:lnTo>
                        <a:pt x="522" y="178"/>
                      </a:lnTo>
                      <a:lnTo>
                        <a:pt x="529" y="152"/>
                      </a:lnTo>
                      <a:lnTo>
                        <a:pt x="549" y="132"/>
                      </a:lnTo>
                      <a:lnTo>
                        <a:pt x="589" y="112"/>
                      </a:lnTo>
                      <a:lnTo>
                        <a:pt x="616" y="125"/>
                      </a:lnTo>
                      <a:lnTo>
                        <a:pt x="636" y="132"/>
                      </a:lnTo>
                      <a:lnTo>
                        <a:pt x="662" y="132"/>
                      </a:lnTo>
                      <a:lnTo>
                        <a:pt x="662" y="112"/>
                      </a:lnTo>
                      <a:lnTo>
                        <a:pt x="662" y="99"/>
                      </a:lnTo>
                      <a:lnTo>
                        <a:pt x="662" y="92"/>
                      </a:lnTo>
                      <a:lnTo>
                        <a:pt x="602" y="33"/>
                      </a:lnTo>
                      <a:lnTo>
                        <a:pt x="609" y="19"/>
                      </a:lnTo>
                      <a:lnTo>
                        <a:pt x="609" y="0"/>
                      </a:lnTo>
                      <a:lnTo>
                        <a:pt x="569" y="39"/>
                      </a:lnTo>
                      <a:lnTo>
                        <a:pt x="562" y="3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58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6578" name="Freeform 16">
                  <a:extLst>
                    <a:ext uri="{FF2B5EF4-FFF2-40B4-BE49-F238E27FC236}">
                      <a16:creationId xmlns:a16="http://schemas.microsoft.com/office/drawing/2014/main" id="{F3CB2C2E-B512-A78A-8607-09DBEFD31A1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33" y="1640"/>
                  <a:ext cx="120" cy="86"/>
                </a:xfrm>
                <a:custGeom>
                  <a:avLst/>
                  <a:gdLst>
                    <a:gd name="T0" fmla="*/ 6 w 120"/>
                    <a:gd name="T1" fmla="*/ 20 h 86"/>
                    <a:gd name="T2" fmla="*/ 60 w 120"/>
                    <a:gd name="T3" fmla="*/ 0 h 86"/>
                    <a:gd name="T4" fmla="*/ 60 w 120"/>
                    <a:gd name="T5" fmla="*/ 0 h 86"/>
                    <a:gd name="T6" fmla="*/ 100 w 120"/>
                    <a:gd name="T7" fmla="*/ 20 h 86"/>
                    <a:gd name="T8" fmla="*/ 100 w 120"/>
                    <a:gd name="T9" fmla="*/ 20 h 86"/>
                    <a:gd name="T10" fmla="*/ 107 w 120"/>
                    <a:gd name="T11" fmla="*/ 33 h 86"/>
                    <a:gd name="T12" fmla="*/ 107 w 120"/>
                    <a:gd name="T13" fmla="*/ 33 h 86"/>
                    <a:gd name="T14" fmla="*/ 107 w 120"/>
                    <a:gd name="T15" fmla="*/ 40 h 86"/>
                    <a:gd name="T16" fmla="*/ 107 w 120"/>
                    <a:gd name="T17" fmla="*/ 40 h 86"/>
                    <a:gd name="T18" fmla="*/ 107 w 120"/>
                    <a:gd name="T19" fmla="*/ 46 h 86"/>
                    <a:gd name="T20" fmla="*/ 107 w 120"/>
                    <a:gd name="T21" fmla="*/ 46 h 86"/>
                    <a:gd name="T22" fmla="*/ 120 w 120"/>
                    <a:gd name="T23" fmla="*/ 66 h 86"/>
                    <a:gd name="T24" fmla="*/ 120 w 120"/>
                    <a:gd name="T25" fmla="*/ 66 h 86"/>
                    <a:gd name="T26" fmla="*/ 100 w 120"/>
                    <a:gd name="T27" fmla="*/ 73 h 86"/>
                    <a:gd name="T28" fmla="*/ 100 w 120"/>
                    <a:gd name="T29" fmla="*/ 73 h 86"/>
                    <a:gd name="T30" fmla="*/ 100 w 120"/>
                    <a:gd name="T31" fmla="*/ 60 h 86"/>
                    <a:gd name="T32" fmla="*/ 100 w 120"/>
                    <a:gd name="T33" fmla="*/ 60 h 86"/>
                    <a:gd name="T34" fmla="*/ 87 w 120"/>
                    <a:gd name="T35" fmla="*/ 60 h 86"/>
                    <a:gd name="T36" fmla="*/ 87 w 120"/>
                    <a:gd name="T37" fmla="*/ 60 h 86"/>
                    <a:gd name="T38" fmla="*/ 80 w 120"/>
                    <a:gd name="T39" fmla="*/ 66 h 86"/>
                    <a:gd name="T40" fmla="*/ 80 w 120"/>
                    <a:gd name="T41" fmla="*/ 66 h 86"/>
                    <a:gd name="T42" fmla="*/ 87 w 120"/>
                    <a:gd name="T43" fmla="*/ 79 h 86"/>
                    <a:gd name="T44" fmla="*/ 87 w 120"/>
                    <a:gd name="T45" fmla="*/ 79 h 86"/>
                    <a:gd name="T46" fmla="*/ 80 w 120"/>
                    <a:gd name="T47" fmla="*/ 79 h 86"/>
                    <a:gd name="T48" fmla="*/ 80 w 120"/>
                    <a:gd name="T49" fmla="*/ 79 h 86"/>
                    <a:gd name="T50" fmla="*/ 73 w 120"/>
                    <a:gd name="T51" fmla="*/ 66 h 86"/>
                    <a:gd name="T52" fmla="*/ 73 w 120"/>
                    <a:gd name="T53" fmla="*/ 66 h 86"/>
                    <a:gd name="T54" fmla="*/ 60 w 120"/>
                    <a:gd name="T55" fmla="*/ 60 h 86"/>
                    <a:gd name="T56" fmla="*/ 60 w 120"/>
                    <a:gd name="T57" fmla="*/ 60 h 86"/>
                    <a:gd name="T58" fmla="*/ 47 w 120"/>
                    <a:gd name="T59" fmla="*/ 79 h 86"/>
                    <a:gd name="T60" fmla="*/ 47 w 120"/>
                    <a:gd name="T61" fmla="*/ 79 h 86"/>
                    <a:gd name="T62" fmla="*/ 47 w 120"/>
                    <a:gd name="T63" fmla="*/ 86 h 86"/>
                    <a:gd name="T64" fmla="*/ 47 w 120"/>
                    <a:gd name="T65" fmla="*/ 86 h 86"/>
                    <a:gd name="T66" fmla="*/ 40 w 120"/>
                    <a:gd name="T67" fmla="*/ 79 h 86"/>
                    <a:gd name="T68" fmla="*/ 40 w 120"/>
                    <a:gd name="T69" fmla="*/ 79 h 86"/>
                    <a:gd name="T70" fmla="*/ 33 w 120"/>
                    <a:gd name="T71" fmla="*/ 60 h 86"/>
                    <a:gd name="T72" fmla="*/ 33 w 120"/>
                    <a:gd name="T73" fmla="*/ 60 h 86"/>
                    <a:gd name="T74" fmla="*/ 20 w 120"/>
                    <a:gd name="T75" fmla="*/ 60 h 86"/>
                    <a:gd name="T76" fmla="*/ 20 w 120"/>
                    <a:gd name="T77" fmla="*/ 60 h 86"/>
                    <a:gd name="T78" fmla="*/ 20 w 120"/>
                    <a:gd name="T79" fmla="*/ 73 h 86"/>
                    <a:gd name="T80" fmla="*/ 20 w 120"/>
                    <a:gd name="T81" fmla="*/ 73 h 86"/>
                    <a:gd name="T82" fmla="*/ 0 w 120"/>
                    <a:gd name="T83" fmla="*/ 73 h 86"/>
                    <a:gd name="T84" fmla="*/ 0 w 120"/>
                    <a:gd name="T85" fmla="*/ 73 h 86"/>
                    <a:gd name="T86" fmla="*/ 13 w 120"/>
                    <a:gd name="T87" fmla="*/ 53 h 86"/>
                    <a:gd name="T88" fmla="*/ 13 w 120"/>
                    <a:gd name="T89" fmla="*/ 53 h 86"/>
                    <a:gd name="T90" fmla="*/ 6 w 120"/>
                    <a:gd name="T91" fmla="*/ 40 h 86"/>
                    <a:gd name="T92" fmla="*/ 6 w 120"/>
                    <a:gd name="T93" fmla="*/ 40 h 86"/>
                    <a:gd name="T94" fmla="*/ 6 w 120"/>
                    <a:gd name="T95" fmla="*/ 20 h 86"/>
                    <a:gd name="T96" fmla="*/ 6 w 120"/>
                    <a:gd name="T97" fmla="*/ 20 h 86"/>
                    <a:gd name="T98" fmla="*/ 6 w 120"/>
                    <a:gd name="T99" fmla="*/ 20 h 86"/>
                    <a:gd name="T100" fmla="*/ 6 w 120"/>
                    <a:gd name="T101" fmla="*/ 20 h 8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0" t="0" r="r" b="b"/>
                  <a:pathLst>
                    <a:path w="120" h="86">
                      <a:moveTo>
                        <a:pt x="6" y="20"/>
                      </a:moveTo>
                      <a:lnTo>
                        <a:pt x="60" y="0"/>
                      </a:lnTo>
                      <a:lnTo>
                        <a:pt x="100" y="20"/>
                      </a:lnTo>
                      <a:lnTo>
                        <a:pt x="107" y="33"/>
                      </a:lnTo>
                      <a:lnTo>
                        <a:pt x="107" y="40"/>
                      </a:lnTo>
                      <a:lnTo>
                        <a:pt x="107" y="46"/>
                      </a:lnTo>
                      <a:lnTo>
                        <a:pt x="120" y="66"/>
                      </a:lnTo>
                      <a:lnTo>
                        <a:pt x="100" y="73"/>
                      </a:lnTo>
                      <a:lnTo>
                        <a:pt x="100" y="60"/>
                      </a:lnTo>
                      <a:lnTo>
                        <a:pt x="87" y="60"/>
                      </a:lnTo>
                      <a:lnTo>
                        <a:pt x="80" y="66"/>
                      </a:lnTo>
                      <a:lnTo>
                        <a:pt x="87" y="79"/>
                      </a:lnTo>
                      <a:lnTo>
                        <a:pt x="80" y="79"/>
                      </a:lnTo>
                      <a:lnTo>
                        <a:pt x="73" y="66"/>
                      </a:lnTo>
                      <a:lnTo>
                        <a:pt x="60" y="60"/>
                      </a:lnTo>
                      <a:lnTo>
                        <a:pt x="47" y="79"/>
                      </a:lnTo>
                      <a:lnTo>
                        <a:pt x="47" y="86"/>
                      </a:lnTo>
                      <a:lnTo>
                        <a:pt x="40" y="79"/>
                      </a:lnTo>
                      <a:lnTo>
                        <a:pt x="33" y="60"/>
                      </a:lnTo>
                      <a:lnTo>
                        <a:pt x="20" y="60"/>
                      </a:lnTo>
                      <a:lnTo>
                        <a:pt x="20" y="73"/>
                      </a:lnTo>
                      <a:lnTo>
                        <a:pt x="0" y="73"/>
                      </a:lnTo>
                      <a:lnTo>
                        <a:pt x="13" y="53"/>
                      </a:lnTo>
                      <a:lnTo>
                        <a:pt x="6" y="40"/>
                      </a:lnTo>
                      <a:lnTo>
                        <a:pt x="6" y="20"/>
                      </a:lnTo>
                      <a:close/>
                    </a:path>
                  </a:pathLst>
                </a:custGeom>
                <a:noFill/>
                <a:ln w="158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6579" name="Freeform 17">
                  <a:extLst>
                    <a:ext uri="{FF2B5EF4-FFF2-40B4-BE49-F238E27FC236}">
                      <a16:creationId xmlns:a16="http://schemas.microsoft.com/office/drawing/2014/main" id="{7E2A24EC-A5DB-24D1-3725-BF346E73EA9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33" y="1640"/>
                  <a:ext cx="120" cy="86"/>
                </a:xfrm>
                <a:custGeom>
                  <a:avLst/>
                  <a:gdLst>
                    <a:gd name="T0" fmla="*/ 6 w 120"/>
                    <a:gd name="T1" fmla="*/ 20 h 86"/>
                    <a:gd name="T2" fmla="*/ 60 w 120"/>
                    <a:gd name="T3" fmla="*/ 0 h 86"/>
                    <a:gd name="T4" fmla="*/ 100 w 120"/>
                    <a:gd name="T5" fmla="*/ 20 h 86"/>
                    <a:gd name="T6" fmla="*/ 107 w 120"/>
                    <a:gd name="T7" fmla="*/ 33 h 86"/>
                    <a:gd name="T8" fmla="*/ 107 w 120"/>
                    <a:gd name="T9" fmla="*/ 40 h 86"/>
                    <a:gd name="T10" fmla="*/ 107 w 120"/>
                    <a:gd name="T11" fmla="*/ 46 h 86"/>
                    <a:gd name="T12" fmla="*/ 120 w 120"/>
                    <a:gd name="T13" fmla="*/ 66 h 86"/>
                    <a:gd name="T14" fmla="*/ 100 w 120"/>
                    <a:gd name="T15" fmla="*/ 73 h 86"/>
                    <a:gd name="T16" fmla="*/ 100 w 120"/>
                    <a:gd name="T17" fmla="*/ 60 h 86"/>
                    <a:gd name="T18" fmla="*/ 87 w 120"/>
                    <a:gd name="T19" fmla="*/ 60 h 86"/>
                    <a:gd name="T20" fmla="*/ 80 w 120"/>
                    <a:gd name="T21" fmla="*/ 66 h 86"/>
                    <a:gd name="T22" fmla="*/ 87 w 120"/>
                    <a:gd name="T23" fmla="*/ 79 h 86"/>
                    <a:gd name="T24" fmla="*/ 80 w 120"/>
                    <a:gd name="T25" fmla="*/ 79 h 86"/>
                    <a:gd name="T26" fmla="*/ 73 w 120"/>
                    <a:gd name="T27" fmla="*/ 66 h 86"/>
                    <a:gd name="T28" fmla="*/ 60 w 120"/>
                    <a:gd name="T29" fmla="*/ 60 h 86"/>
                    <a:gd name="T30" fmla="*/ 47 w 120"/>
                    <a:gd name="T31" fmla="*/ 79 h 86"/>
                    <a:gd name="T32" fmla="*/ 47 w 120"/>
                    <a:gd name="T33" fmla="*/ 86 h 86"/>
                    <a:gd name="T34" fmla="*/ 40 w 120"/>
                    <a:gd name="T35" fmla="*/ 79 h 86"/>
                    <a:gd name="T36" fmla="*/ 33 w 120"/>
                    <a:gd name="T37" fmla="*/ 60 h 86"/>
                    <a:gd name="T38" fmla="*/ 20 w 120"/>
                    <a:gd name="T39" fmla="*/ 60 h 86"/>
                    <a:gd name="T40" fmla="*/ 20 w 120"/>
                    <a:gd name="T41" fmla="*/ 73 h 86"/>
                    <a:gd name="T42" fmla="*/ 0 w 120"/>
                    <a:gd name="T43" fmla="*/ 73 h 86"/>
                    <a:gd name="T44" fmla="*/ 13 w 120"/>
                    <a:gd name="T45" fmla="*/ 53 h 86"/>
                    <a:gd name="T46" fmla="*/ 6 w 120"/>
                    <a:gd name="T47" fmla="*/ 40 h 86"/>
                    <a:gd name="T48" fmla="*/ 6 w 120"/>
                    <a:gd name="T49" fmla="*/ 20 h 86"/>
                    <a:gd name="T50" fmla="*/ 6 w 120"/>
                    <a:gd name="T51" fmla="*/ 20 h 8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20" h="86">
                      <a:moveTo>
                        <a:pt x="6" y="20"/>
                      </a:moveTo>
                      <a:lnTo>
                        <a:pt x="60" y="0"/>
                      </a:lnTo>
                      <a:lnTo>
                        <a:pt x="100" y="20"/>
                      </a:lnTo>
                      <a:lnTo>
                        <a:pt x="107" y="33"/>
                      </a:lnTo>
                      <a:lnTo>
                        <a:pt x="107" y="40"/>
                      </a:lnTo>
                      <a:lnTo>
                        <a:pt x="107" y="46"/>
                      </a:lnTo>
                      <a:lnTo>
                        <a:pt x="120" y="66"/>
                      </a:lnTo>
                      <a:lnTo>
                        <a:pt x="100" y="73"/>
                      </a:lnTo>
                      <a:lnTo>
                        <a:pt x="100" y="60"/>
                      </a:lnTo>
                      <a:lnTo>
                        <a:pt x="87" y="60"/>
                      </a:lnTo>
                      <a:lnTo>
                        <a:pt x="80" y="66"/>
                      </a:lnTo>
                      <a:lnTo>
                        <a:pt x="87" y="79"/>
                      </a:lnTo>
                      <a:lnTo>
                        <a:pt x="80" y="79"/>
                      </a:lnTo>
                      <a:lnTo>
                        <a:pt x="73" y="66"/>
                      </a:lnTo>
                      <a:lnTo>
                        <a:pt x="60" y="60"/>
                      </a:lnTo>
                      <a:lnTo>
                        <a:pt x="47" y="79"/>
                      </a:lnTo>
                      <a:lnTo>
                        <a:pt x="47" y="86"/>
                      </a:lnTo>
                      <a:lnTo>
                        <a:pt x="40" y="79"/>
                      </a:lnTo>
                      <a:lnTo>
                        <a:pt x="33" y="60"/>
                      </a:lnTo>
                      <a:lnTo>
                        <a:pt x="20" y="60"/>
                      </a:lnTo>
                      <a:lnTo>
                        <a:pt x="20" y="73"/>
                      </a:lnTo>
                      <a:lnTo>
                        <a:pt x="0" y="73"/>
                      </a:lnTo>
                      <a:lnTo>
                        <a:pt x="13" y="53"/>
                      </a:lnTo>
                      <a:lnTo>
                        <a:pt x="6" y="40"/>
                      </a:lnTo>
                      <a:lnTo>
                        <a:pt x="6" y="2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58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6580" name="Freeform 18">
                  <a:extLst>
                    <a:ext uri="{FF2B5EF4-FFF2-40B4-BE49-F238E27FC236}">
                      <a16:creationId xmlns:a16="http://schemas.microsoft.com/office/drawing/2014/main" id="{007FEECA-1F32-F073-E9DE-B96EA644BBF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34" y="1693"/>
                  <a:ext cx="53" cy="112"/>
                </a:xfrm>
                <a:custGeom>
                  <a:avLst/>
                  <a:gdLst>
                    <a:gd name="T0" fmla="*/ 0 w 53"/>
                    <a:gd name="T1" fmla="*/ 0 h 112"/>
                    <a:gd name="T2" fmla="*/ 7 w 53"/>
                    <a:gd name="T3" fmla="*/ 13 h 112"/>
                    <a:gd name="T4" fmla="*/ 7 w 53"/>
                    <a:gd name="T5" fmla="*/ 13 h 112"/>
                    <a:gd name="T6" fmla="*/ 7 w 53"/>
                    <a:gd name="T7" fmla="*/ 20 h 112"/>
                    <a:gd name="T8" fmla="*/ 7 w 53"/>
                    <a:gd name="T9" fmla="*/ 20 h 112"/>
                    <a:gd name="T10" fmla="*/ 13 w 53"/>
                    <a:gd name="T11" fmla="*/ 20 h 112"/>
                    <a:gd name="T12" fmla="*/ 13 w 53"/>
                    <a:gd name="T13" fmla="*/ 20 h 112"/>
                    <a:gd name="T14" fmla="*/ 13 w 53"/>
                    <a:gd name="T15" fmla="*/ 106 h 112"/>
                    <a:gd name="T16" fmla="*/ 13 w 53"/>
                    <a:gd name="T17" fmla="*/ 106 h 112"/>
                    <a:gd name="T18" fmla="*/ 20 w 53"/>
                    <a:gd name="T19" fmla="*/ 106 h 112"/>
                    <a:gd name="T20" fmla="*/ 20 w 53"/>
                    <a:gd name="T21" fmla="*/ 106 h 112"/>
                    <a:gd name="T22" fmla="*/ 20 w 53"/>
                    <a:gd name="T23" fmla="*/ 112 h 112"/>
                    <a:gd name="T24" fmla="*/ 20 w 53"/>
                    <a:gd name="T25" fmla="*/ 112 h 112"/>
                    <a:gd name="T26" fmla="*/ 47 w 53"/>
                    <a:gd name="T27" fmla="*/ 112 h 112"/>
                    <a:gd name="T28" fmla="*/ 47 w 53"/>
                    <a:gd name="T29" fmla="*/ 112 h 112"/>
                    <a:gd name="T30" fmla="*/ 33 w 53"/>
                    <a:gd name="T31" fmla="*/ 99 h 112"/>
                    <a:gd name="T32" fmla="*/ 33 w 53"/>
                    <a:gd name="T33" fmla="*/ 99 h 112"/>
                    <a:gd name="T34" fmla="*/ 33 w 53"/>
                    <a:gd name="T35" fmla="*/ 60 h 112"/>
                    <a:gd name="T36" fmla="*/ 33 w 53"/>
                    <a:gd name="T37" fmla="*/ 60 h 112"/>
                    <a:gd name="T38" fmla="*/ 40 w 53"/>
                    <a:gd name="T39" fmla="*/ 20 h 112"/>
                    <a:gd name="T40" fmla="*/ 40 w 53"/>
                    <a:gd name="T41" fmla="*/ 20 h 112"/>
                    <a:gd name="T42" fmla="*/ 40 w 53"/>
                    <a:gd name="T43" fmla="*/ 20 h 112"/>
                    <a:gd name="T44" fmla="*/ 40 w 53"/>
                    <a:gd name="T45" fmla="*/ 20 h 112"/>
                    <a:gd name="T46" fmla="*/ 53 w 53"/>
                    <a:gd name="T47" fmla="*/ 0 h 112"/>
                    <a:gd name="T48" fmla="*/ 53 w 53"/>
                    <a:gd name="T49" fmla="*/ 0 h 112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0" t="0" r="r" b="b"/>
                  <a:pathLst>
                    <a:path w="53" h="112">
                      <a:moveTo>
                        <a:pt x="0" y="0"/>
                      </a:moveTo>
                      <a:lnTo>
                        <a:pt x="7" y="13"/>
                      </a:lnTo>
                      <a:lnTo>
                        <a:pt x="7" y="20"/>
                      </a:lnTo>
                      <a:lnTo>
                        <a:pt x="13" y="20"/>
                      </a:lnTo>
                      <a:lnTo>
                        <a:pt x="13" y="106"/>
                      </a:lnTo>
                      <a:lnTo>
                        <a:pt x="20" y="106"/>
                      </a:lnTo>
                      <a:lnTo>
                        <a:pt x="20" y="112"/>
                      </a:lnTo>
                      <a:lnTo>
                        <a:pt x="47" y="112"/>
                      </a:lnTo>
                      <a:lnTo>
                        <a:pt x="33" y="99"/>
                      </a:lnTo>
                      <a:lnTo>
                        <a:pt x="33" y="60"/>
                      </a:lnTo>
                      <a:lnTo>
                        <a:pt x="40" y="20"/>
                      </a:lnTo>
                      <a:lnTo>
                        <a:pt x="53" y="0"/>
                      </a:lnTo>
                    </a:path>
                  </a:pathLst>
                </a:custGeom>
                <a:noFill/>
                <a:ln w="158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6581" name="Freeform 19">
                  <a:extLst>
                    <a:ext uri="{FF2B5EF4-FFF2-40B4-BE49-F238E27FC236}">
                      <a16:creationId xmlns:a16="http://schemas.microsoft.com/office/drawing/2014/main" id="{574ABA5A-FAF3-465A-646B-37814D87F5E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34" y="1693"/>
                  <a:ext cx="53" cy="112"/>
                </a:xfrm>
                <a:custGeom>
                  <a:avLst/>
                  <a:gdLst>
                    <a:gd name="T0" fmla="*/ 0 w 53"/>
                    <a:gd name="T1" fmla="*/ 0 h 112"/>
                    <a:gd name="T2" fmla="*/ 7 w 53"/>
                    <a:gd name="T3" fmla="*/ 13 h 112"/>
                    <a:gd name="T4" fmla="*/ 7 w 53"/>
                    <a:gd name="T5" fmla="*/ 20 h 112"/>
                    <a:gd name="T6" fmla="*/ 13 w 53"/>
                    <a:gd name="T7" fmla="*/ 20 h 112"/>
                    <a:gd name="T8" fmla="*/ 13 w 53"/>
                    <a:gd name="T9" fmla="*/ 106 h 112"/>
                    <a:gd name="T10" fmla="*/ 20 w 53"/>
                    <a:gd name="T11" fmla="*/ 106 h 112"/>
                    <a:gd name="T12" fmla="*/ 20 w 53"/>
                    <a:gd name="T13" fmla="*/ 112 h 112"/>
                    <a:gd name="T14" fmla="*/ 47 w 53"/>
                    <a:gd name="T15" fmla="*/ 112 h 112"/>
                    <a:gd name="T16" fmla="*/ 33 w 53"/>
                    <a:gd name="T17" fmla="*/ 99 h 112"/>
                    <a:gd name="T18" fmla="*/ 33 w 53"/>
                    <a:gd name="T19" fmla="*/ 60 h 112"/>
                    <a:gd name="T20" fmla="*/ 40 w 53"/>
                    <a:gd name="T21" fmla="*/ 20 h 112"/>
                    <a:gd name="T22" fmla="*/ 40 w 53"/>
                    <a:gd name="T23" fmla="*/ 20 h 112"/>
                    <a:gd name="T24" fmla="*/ 53 w 53"/>
                    <a:gd name="T25" fmla="*/ 0 h 112"/>
                    <a:gd name="T26" fmla="*/ 0 w 53"/>
                    <a:gd name="T27" fmla="*/ 0 h 112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53" h="112">
                      <a:moveTo>
                        <a:pt x="0" y="0"/>
                      </a:moveTo>
                      <a:lnTo>
                        <a:pt x="7" y="13"/>
                      </a:lnTo>
                      <a:lnTo>
                        <a:pt x="7" y="20"/>
                      </a:lnTo>
                      <a:lnTo>
                        <a:pt x="13" y="20"/>
                      </a:lnTo>
                      <a:lnTo>
                        <a:pt x="13" y="106"/>
                      </a:lnTo>
                      <a:lnTo>
                        <a:pt x="20" y="106"/>
                      </a:lnTo>
                      <a:lnTo>
                        <a:pt x="20" y="112"/>
                      </a:lnTo>
                      <a:lnTo>
                        <a:pt x="47" y="112"/>
                      </a:lnTo>
                      <a:lnTo>
                        <a:pt x="33" y="99"/>
                      </a:lnTo>
                      <a:lnTo>
                        <a:pt x="33" y="60"/>
                      </a:lnTo>
                      <a:lnTo>
                        <a:pt x="40" y="20"/>
                      </a:lnTo>
                      <a:lnTo>
                        <a:pt x="53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58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6582" name="Freeform 20">
                  <a:extLst>
                    <a:ext uri="{FF2B5EF4-FFF2-40B4-BE49-F238E27FC236}">
                      <a16:creationId xmlns:a16="http://schemas.microsoft.com/office/drawing/2014/main" id="{6707D010-25DB-63A4-3FBD-D989CCC2863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34" y="1686"/>
                  <a:ext cx="53" cy="119"/>
                </a:xfrm>
                <a:custGeom>
                  <a:avLst/>
                  <a:gdLst>
                    <a:gd name="T0" fmla="*/ 0 w 53"/>
                    <a:gd name="T1" fmla="*/ 7 h 119"/>
                    <a:gd name="T2" fmla="*/ 7 w 53"/>
                    <a:gd name="T3" fmla="*/ 20 h 119"/>
                    <a:gd name="T4" fmla="*/ 7 w 53"/>
                    <a:gd name="T5" fmla="*/ 20 h 119"/>
                    <a:gd name="T6" fmla="*/ 7 w 53"/>
                    <a:gd name="T7" fmla="*/ 20 h 119"/>
                    <a:gd name="T8" fmla="*/ 7 w 53"/>
                    <a:gd name="T9" fmla="*/ 20 h 119"/>
                    <a:gd name="T10" fmla="*/ 13 w 53"/>
                    <a:gd name="T11" fmla="*/ 27 h 119"/>
                    <a:gd name="T12" fmla="*/ 13 w 53"/>
                    <a:gd name="T13" fmla="*/ 27 h 119"/>
                    <a:gd name="T14" fmla="*/ 13 w 53"/>
                    <a:gd name="T15" fmla="*/ 113 h 119"/>
                    <a:gd name="T16" fmla="*/ 13 w 53"/>
                    <a:gd name="T17" fmla="*/ 113 h 119"/>
                    <a:gd name="T18" fmla="*/ 20 w 53"/>
                    <a:gd name="T19" fmla="*/ 113 h 119"/>
                    <a:gd name="T20" fmla="*/ 20 w 53"/>
                    <a:gd name="T21" fmla="*/ 113 h 119"/>
                    <a:gd name="T22" fmla="*/ 20 w 53"/>
                    <a:gd name="T23" fmla="*/ 119 h 119"/>
                    <a:gd name="T24" fmla="*/ 20 w 53"/>
                    <a:gd name="T25" fmla="*/ 119 h 119"/>
                    <a:gd name="T26" fmla="*/ 47 w 53"/>
                    <a:gd name="T27" fmla="*/ 119 h 119"/>
                    <a:gd name="T28" fmla="*/ 47 w 53"/>
                    <a:gd name="T29" fmla="*/ 119 h 119"/>
                    <a:gd name="T30" fmla="*/ 33 w 53"/>
                    <a:gd name="T31" fmla="*/ 106 h 119"/>
                    <a:gd name="T32" fmla="*/ 33 w 53"/>
                    <a:gd name="T33" fmla="*/ 106 h 119"/>
                    <a:gd name="T34" fmla="*/ 33 w 53"/>
                    <a:gd name="T35" fmla="*/ 67 h 119"/>
                    <a:gd name="T36" fmla="*/ 33 w 53"/>
                    <a:gd name="T37" fmla="*/ 67 h 119"/>
                    <a:gd name="T38" fmla="*/ 40 w 53"/>
                    <a:gd name="T39" fmla="*/ 27 h 119"/>
                    <a:gd name="T40" fmla="*/ 40 w 53"/>
                    <a:gd name="T41" fmla="*/ 27 h 119"/>
                    <a:gd name="T42" fmla="*/ 40 w 53"/>
                    <a:gd name="T43" fmla="*/ 20 h 119"/>
                    <a:gd name="T44" fmla="*/ 40 w 53"/>
                    <a:gd name="T45" fmla="*/ 20 h 119"/>
                    <a:gd name="T46" fmla="*/ 53 w 53"/>
                    <a:gd name="T47" fmla="*/ 7 h 119"/>
                    <a:gd name="T48" fmla="*/ 53 w 53"/>
                    <a:gd name="T49" fmla="*/ 7 h 119"/>
                    <a:gd name="T50" fmla="*/ 47 w 53"/>
                    <a:gd name="T51" fmla="*/ 0 h 119"/>
                    <a:gd name="T52" fmla="*/ 47 w 53"/>
                    <a:gd name="T53" fmla="*/ 0 h 119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53" h="119">
                      <a:moveTo>
                        <a:pt x="0" y="7"/>
                      </a:moveTo>
                      <a:lnTo>
                        <a:pt x="7" y="20"/>
                      </a:lnTo>
                      <a:lnTo>
                        <a:pt x="13" y="27"/>
                      </a:lnTo>
                      <a:lnTo>
                        <a:pt x="13" y="113"/>
                      </a:lnTo>
                      <a:lnTo>
                        <a:pt x="20" y="113"/>
                      </a:lnTo>
                      <a:lnTo>
                        <a:pt x="20" y="119"/>
                      </a:lnTo>
                      <a:lnTo>
                        <a:pt x="47" y="119"/>
                      </a:lnTo>
                      <a:lnTo>
                        <a:pt x="33" y="106"/>
                      </a:lnTo>
                      <a:lnTo>
                        <a:pt x="33" y="67"/>
                      </a:lnTo>
                      <a:lnTo>
                        <a:pt x="40" y="27"/>
                      </a:lnTo>
                      <a:lnTo>
                        <a:pt x="40" y="20"/>
                      </a:lnTo>
                      <a:lnTo>
                        <a:pt x="53" y="7"/>
                      </a:lnTo>
                      <a:lnTo>
                        <a:pt x="47" y="0"/>
                      </a:lnTo>
                    </a:path>
                  </a:pathLst>
                </a:custGeom>
                <a:noFill/>
                <a:ln w="158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6583" name="Freeform 21">
                  <a:extLst>
                    <a:ext uri="{FF2B5EF4-FFF2-40B4-BE49-F238E27FC236}">
                      <a16:creationId xmlns:a16="http://schemas.microsoft.com/office/drawing/2014/main" id="{910A32FE-5189-22C7-3E23-68E23D404BF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34" y="1686"/>
                  <a:ext cx="53" cy="119"/>
                </a:xfrm>
                <a:custGeom>
                  <a:avLst/>
                  <a:gdLst>
                    <a:gd name="T0" fmla="*/ 0 w 53"/>
                    <a:gd name="T1" fmla="*/ 7 h 119"/>
                    <a:gd name="T2" fmla="*/ 7 w 53"/>
                    <a:gd name="T3" fmla="*/ 20 h 119"/>
                    <a:gd name="T4" fmla="*/ 7 w 53"/>
                    <a:gd name="T5" fmla="*/ 20 h 119"/>
                    <a:gd name="T6" fmla="*/ 13 w 53"/>
                    <a:gd name="T7" fmla="*/ 27 h 119"/>
                    <a:gd name="T8" fmla="*/ 13 w 53"/>
                    <a:gd name="T9" fmla="*/ 113 h 119"/>
                    <a:gd name="T10" fmla="*/ 20 w 53"/>
                    <a:gd name="T11" fmla="*/ 113 h 119"/>
                    <a:gd name="T12" fmla="*/ 20 w 53"/>
                    <a:gd name="T13" fmla="*/ 119 h 119"/>
                    <a:gd name="T14" fmla="*/ 47 w 53"/>
                    <a:gd name="T15" fmla="*/ 119 h 119"/>
                    <a:gd name="T16" fmla="*/ 33 w 53"/>
                    <a:gd name="T17" fmla="*/ 106 h 119"/>
                    <a:gd name="T18" fmla="*/ 33 w 53"/>
                    <a:gd name="T19" fmla="*/ 67 h 119"/>
                    <a:gd name="T20" fmla="*/ 40 w 53"/>
                    <a:gd name="T21" fmla="*/ 27 h 119"/>
                    <a:gd name="T22" fmla="*/ 40 w 53"/>
                    <a:gd name="T23" fmla="*/ 20 h 119"/>
                    <a:gd name="T24" fmla="*/ 53 w 53"/>
                    <a:gd name="T25" fmla="*/ 7 h 119"/>
                    <a:gd name="T26" fmla="*/ 47 w 53"/>
                    <a:gd name="T27" fmla="*/ 0 h 119"/>
                    <a:gd name="T28" fmla="*/ 0 w 53"/>
                    <a:gd name="T29" fmla="*/ 7 h 119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53" h="119">
                      <a:moveTo>
                        <a:pt x="0" y="7"/>
                      </a:moveTo>
                      <a:lnTo>
                        <a:pt x="7" y="20"/>
                      </a:lnTo>
                      <a:lnTo>
                        <a:pt x="13" y="27"/>
                      </a:lnTo>
                      <a:lnTo>
                        <a:pt x="13" y="113"/>
                      </a:lnTo>
                      <a:lnTo>
                        <a:pt x="20" y="113"/>
                      </a:lnTo>
                      <a:lnTo>
                        <a:pt x="20" y="119"/>
                      </a:lnTo>
                      <a:lnTo>
                        <a:pt x="47" y="119"/>
                      </a:lnTo>
                      <a:lnTo>
                        <a:pt x="33" y="106"/>
                      </a:lnTo>
                      <a:lnTo>
                        <a:pt x="33" y="67"/>
                      </a:lnTo>
                      <a:lnTo>
                        <a:pt x="40" y="27"/>
                      </a:lnTo>
                      <a:lnTo>
                        <a:pt x="40" y="20"/>
                      </a:lnTo>
                      <a:lnTo>
                        <a:pt x="53" y="7"/>
                      </a:lnTo>
                      <a:lnTo>
                        <a:pt x="47" y="0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58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6584" name="Freeform 22">
                  <a:extLst>
                    <a:ext uri="{FF2B5EF4-FFF2-40B4-BE49-F238E27FC236}">
                      <a16:creationId xmlns:a16="http://schemas.microsoft.com/office/drawing/2014/main" id="{E9C7B576-8B65-0540-826C-18461C713AD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99" y="1653"/>
                  <a:ext cx="54" cy="139"/>
                </a:xfrm>
                <a:custGeom>
                  <a:avLst/>
                  <a:gdLst>
                    <a:gd name="T0" fmla="*/ 0 w 54"/>
                    <a:gd name="T1" fmla="*/ 7 h 139"/>
                    <a:gd name="T2" fmla="*/ 7 w 54"/>
                    <a:gd name="T3" fmla="*/ 20 h 139"/>
                    <a:gd name="T4" fmla="*/ 7 w 54"/>
                    <a:gd name="T5" fmla="*/ 20 h 139"/>
                    <a:gd name="T6" fmla="*/ 7 w 54"/>
                    <a:gd name="T7" fmla="*/ 27 h 139"/>
                    <a:gd name="T8" fmla="*/ 7 w 54"/>
                    <a:gd name="T9" fmla="*/ 27 h 139"/>
                    <a:gd name="T10" fmla="*/ 14 w 54"/>
                    <a:gd name="T11" fmla="*/ 33 h 139"/>
                    <a:gd name="T12" fmla="*/ 14 w 54"/>
                    <a:gd name="T13" fmla="*/ 33 h 139"/>
                    <a:gd name="T14" fmla="*/ 14 w 54"/>
                    <a:gd name="T15" fmla="*/ 133 h 139"/>
                    <a:gd name="T16" fmla="*/ 14 w 54"/>
                    <a:gd name="T17" fmla="*/ 133 h 139"/>
                    <a:gd name="T18" fmla="*/ 20 w 54"/>
                    <a:gd name="T19" fmla="*/ 133 h 139"/>
                    <a:gd name="T20" fmla="*/ 20 w 54"/>
                    <a:gd name="T21" fmla="*/ 133 h 139"/>
                    <a:gd name="T22" fmla="*/ 20 w 54"/>
                    <a:gd name="T23" fmla="*/ 139 h 139"/>
                    <a:gd name="T24" fmla="*/ 20 w 54"/>
                    <a:gd name="T25" fmla="*/ 139 h 139"/>
                    <a:gd name="T26" fmla="*/ 54 w 54"/>
                    <a:gd name="T27" fmla="*/ 139 h 139"/>
                    <a:gd name="T28" fmla="*/ 54 w 54"/>
                    <a:gd name="T29" fmla="*/ 139 h 139"/>
                    <a:gd name="T30" fmla="*/ 34 w 54"/>
                    <a:gd name="T31" fmla="*/ 126 h 139"/>
                    <a:gd name="T32" fmla="*/ 34 w 54"/>
                    <a:gd name="T33" fmla="*/ 126 h 139"/>
                    <a:gd name="T34" fmla="*/ 34 w 54"/>
                    <a:gd name="T35" fmla="*/ 80 h 139"/>
                    <a:gd name="T36" fmla="*/ 34 w 54"/>
                    <a:gd name="T37" fmla="*/ 80 h 139"/>
                    <a:gd name="T38" fmla="*/ 40 w 54"/>
                    <a:gd name="T39" fmla="*/ 33 h 139"/>
                    <a:gd name="T40" fmla="*/ 40 w 54"/>
                    <a:gd name="T41" fmla="*/ 33 h 139"/>
                    <a:gd name="T42" fmla="*/ 47 w 54"/>
                    <a:gd name="T43" fmla="*/ 27 h 139"/>
                    <a:gd name="T44" fmla="*/ 47 w 54"/>
                    <a:gd name="T45" fmla="*/ 27 h 139"/>
                    <a:gd name="T46" fmla="*/ 54 w 54"/>
                    <a:gd name="T47" fmla="*/ 7 h 139"/>
                    <a:gd name="T48" fmla="*/ 54 w 54"/>
                    <a:gd name="T49" fmla="*/ 7 h 139"/>
                    <a:gd name="T50" fmla="*/ 54 w 54"/>
                    <a:gd name="T51" fmla="*/ 0 h 139"/>
                    <a:gd name="T52" fmla="*/ 54 w 54"/>
                    <a:gd name="T53" fmla="*/ 0 h 139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54" h="139">
                      <a:moveTo>
                        <a:pt x="0" y="7"/>
                      </a:moveTo>
                      <a:lnTo>
                        <a:pt x="7" y="20"/>
                      </a:lnTo>
                      <a:lnTo>
                        <a:pt x="7" y="27"/>
                      </a:lnTo>
                      <a:lnTo>
                        <a:pt x="14" y="33"/>
                      </a:lnTo>
                      <a:lnTo>
                        <a:pt x="14" y="133"/>
                      </a:lnTo>
                      <a:lnTo>
                        <a:pt x="20" y="133"/>
                      </a:lnTo>
                      <a:lnTo>
                        <a:pt x="20" y="139"/>
                      </a:lnTo>
                      <a:lnTo>
                        <a:pt x="54" y="139"/>
                      </a:lnTo>
                      <a:lnTo>
                        <a:pt x="34" y="126"/>
                      </a:lnTo>
                      <a:lnTo>
                        <a:pt x="34" y="80"/>
                      </a:lnTo>
                      <a:lnTo>
                        <a:pt x="40" y="33"/>
                      </a:lnTo>
                      <a:lnTo>
                        <a:pt x="47" y="27"/>
                      </a:lnTo>
                      <a:lnTo>
                        <a:pt x="54" y="7"/>
                      </a:lnTo>
                      <a:lnTo>
                        <a:pt x="54" y="0"/>
                      </a:lnTo>
                    </a:path>
                  </a:pathLst>
                </a:custGeom>
                <a:noFill/>
                <a:ln w="158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6585" name="Freeform 23">
                  <a:extLst>
                    <a:ext uri="{FF2B5EF4-FFF2-40B4-BE49-F238E27FC236}">
                      <a16:creationId xmlns:a16="http://schemas.microsoft.com/office/drawing/2014/main" id="{B4871D89-0A05-9EBF-F482-719F96C0196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99" y="1653"/>
                  <a:ext cx="54" cy="139"/>
                </a:xfrm>
                <a:custGeom>
                  <a:avLst/>
                  <a:gdLst>
                    <a:gd name="T0" fmla="*/ 0 w 54"/>
                    <a:gd name="T1" fmla="*/ 7 h 139"/>
                    <a:gd name="T2" fmla="*/ 7 w 54"/>
                    <a:gd name="T3" fmla="*/ 20 h 139"/>
                    <a:gd name="T4" fmla="*/ 7 w 54"/>
                    <a:gd name="T5" fmla="*/ 27 h 139"/>
                    <a:gd name="T6" fmla="*/ 14 w 54"/>
                    <a:gd name="T7" fmla="*/ 33 h 139"/>
                    <a:gd name="T8" fmla="*/ 14 w 54"/>
                    <a:gd name="T9" fmla="*/ 133 h 139"/>
                    <a:gd name="T10" fmla="*/ 20 w 54"/>
                    <a:gd name="T11" fmla="*/ 133 h 139"/>
                    <a:gd name="T12" fmla="*/ 20 w 54"/>
                    <a:gd name="T13" fmla="*/ 139 h 139"/>
                    <a:gd name="T14" fmla="*/ 54 w 54"/>
                    <a:gd name="T15" fmla="*/ 139 h 139"/>
                    <a:gd name="T16" fmla="*/ 34 w 54"/>
                    <a:gd name="T17" fmla="*/ 126 h 139"/>
                    <a:gd name="T18" fmla="*/ 34 w 54"/>
                    <a:gd name="T19" fmla="*/ 80 h 139"/>
                    <a:gd name="T20" fmla="*/ 40 w 54"/>
                    <a:gd name="T21" fmla="*/ 33 h 139"/>
                    <a:gd name="T22" fmla="*/ 47 w 54"/>
                    <a:gd name="T23" fmla="*/ 27 h 139"/>
                    <a:gd name="T24" fmla="*/ 54 w 54"/>
                    <a:gd name="T25" fmla="*/ 7 h 139"/>
                    <a:gd name="T26" fmla="*/ 54 w 54"/>
                    <a:gd name="T27" fmla="*/ 0 h 139"/>
                    <a:gd name="T28" fmla="*/ 0 w 54"/>
                    <a:gd name="T29" fmla="*/ 7 h 139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54" h="139">
                      <a:moveTo>
                        <a:pt x="0" y="7"/>
                      </a:moveTo>
                      <a:lnTo>
                        <a:pt x="7" y="20"/>
                      </a:lnTo>
                      <a:lnTo>
                        <a:pt x="7" y="27"/>
                      </a:lnTo>
                      <a:lnTo>
                        <a:pt x="14" y="33"/>
                      </a:lnTo>
                      <a:lnTo>
                        <a:pt x="14" y="133"/>
                      </a:lnTo>
                      <a:lnTo>
                        <a:pt x="20" y="133"/>
                      </a:lnTo>
                      <a:lnTo>
                        <a:pt x="20" y="139"/>
                      </a:lnTo>
                      <a:lnTo>
                        <a:pt x="54" y="139"/>
                      </a:lnTo>
                      <a:lnTo>
                        <a:pt x="34" y="126"/>
                      </a:lnTo>
                      <a:lnTo>
                        <a:pt x="34" y="80"/>
                      </a:lnTo>
                      <a:lnTo>
                        <a:pt x="40" y="33"/>
                      </a:lnTo>
                      <a:lnTo>
                        <a:pt x="47" y="27"/>
                      </a:lnTo>
                      <a:lnTo>
                        <a:pt x="54" y="7"/>
                      </a:lnTo>
                      <a:lnTo>
                        <a:pt x="54" y="0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58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6586" name="Freeform 24">
                  <a:extLst>
                    <a:ext uri="{FF2B5EF4-FFF2-40B4-BE49-F238E27FC236}">
                      <a16:creationId xmlns:a16="http://schemas.microsoft.com/office/drawing/2014/main" id="{5F545DD1-38E0-7784-BDF2-CE9BB2CA76A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33" y="1640"/>
                  <a:ext cx="120" cy="86"/>
                </a:xfrm>
                <a:custGeom>
                  <a:avLst/>
                  <a:gdLst>
                    <a:gd name="T0" fmla="*/ 6 w 120"/>
                    <a:gd name="T1" fmla="*/ 20 h 86"/>
                    <a:gd name="T2" fmla="*/ 60 w 120"/>
                    <a:gd name="T3" fmla="*/ 0 h 86"/>
                    <a:gd name="T4" fmla="*/ 60 w 120"/>
                    <a:gd name="T5" fmla="*/ 0 h 86"/>
                    <a:gd name="T6" fmla="*/ 100 w 120"/>
                    <a:gd name="T7" fmla="*/ 20 h 86"/>
                    <a:gd name="T8" fmla="*/ 100 w 120"/>
                    <a:gd name="T9" fmla="*/ 20 h 86"/>
                    <a:gd name="T10" fmla="*/ 107 w 120"/>
                    <a:gd name="T11" fmla="*/ 33 h 86"/>
                    <a:gd name="T12" fmla="*/ 107 w 120"/>
                    <a:gd name="T13" fmla="*/ 33 h 86"/>
                    <a:gd name="T14" fmla="*/ 107 w 120"/>
                    <a:gd name="T15" fmla="*/ 40 h 86"/>
                    <a:gd name="T16" fmla="*/ 107 w 120"/>
                    <a:gd name="T17" fmla="*/ 40 h 86"/>
                    <a:gd name="T18" fmla="*/ 107 w 120"/>
                    <a:gd name="T19" fmla="*/ 46 h 86"/>
                    <a:gd name="T20" fmla="*/ 107 w 120"/>
                    <a:gd name="T21" fmla="*/ 46 h 86"/>
                    <a:gd name="T22" fmla="*/ 120 w 120"/>
                    <a:gd name="T23" fmla="*/ 66 h 86"/>
                    <a:gd name="T24" fmla="*/ 120 w 120"/>
                    <a:gd name="T25" fmla="*/ 66 h 86"/>
                    <a:gd name="T26" fmla="*/ 100 w 120"/>
                    <a:gd name="T27" fmla="*/ 73 h 86"/>
                    <a:gd name="T28" fmla="*/ 100 w 120"/>
                    <a:gd name="T29" fmla="*/ 73 h 86"/>
                    <a:gd name="T30" fmla="*/ 100 w 120"/>
                    <a:gd name="T31" fmla="*/ 60 h 86"/>
                    <a:gd name="T32" fmla="*/ 100 w 120"/>
                    <a:gd name="T33" fmla="*/ 60 h 86"/>
                    <a:gd name="T34" fmla="*/ 87 w 120"/>
                    <a:gd name="T35" fmla="*/ 60 h 86"/>
                    <a:gd name="T36" fmla="*/ 87 w 120"/>
                    <a:gd name="T37" fmla="*/ 60 h 86"/>
                    <a:gd name="T38" fmla="*/ 80 w 120"/>
                    <a:gd name="T39" fmla="*/ 66 h 86"/>
                    <a:gd name="T40" fmla="*/ 80 w 120"/>
                    <a:gd name="T41" fmla="*/ 66 h 86"/>
                    <a:gd name="T42" fmla="*/ 87 w 120"/>
                    <a:gd name="T43" fmla="*/ 79 h 86"/>
                    <a:gd name="T44" fmla="*/ 87 w 120"/>
                    <a:gd name="T45" fmla="*/ 79 h 86"/>
                    <a:gd name="T46" fmla="*/ 80 w 120"/>
                    <a:gd name="T47" fmla="*/ 79 h 86"/>
                    <a:gd name="T48" fmla="*/ 80 w 120"/>
                    <a:gd name="T49" fmla="*/ 79 h 86"/>
                    <a:gd name="T50" fmla="*/ 73 w 120"/>
                    <a:gd name="T51" fmla="*/ 66 h 86"/>
                    <a:gd name="T52" fmla="*/ 73 w 120"/>
                    <a:gd name="T53" fmla="*/ 66 h 86"/>
                    <a:gd name="T54" fmla="*/ 60 w 120"/>
                    <a:gd name="T55" fmla="*/ 60 h 86"/>
                    <a:gd name="T56" fmla="*/ 60 w 120"/>
                    <a:gd name="T57" fmla="*/ 60 h 86"/>
                    <a:gd name="T58" fmla="*/ 47 w 120"/>
                    <a:gd name="T59" fmla="*/ 79 h 86"/>
                    <a:gd name="T60" fmla="*/ 47 w 120"/>
                    <a:gd name="T61" fmla="*/ 79 h 86"/>
                    <a:gd name="T62" fmla="*/ 47 w 120"/>
                    <a:gd name="T63" fmla="*/ 86 h 86"/>
                    <a:gd name="T64" fmla="*/ 47 w 120"/>
                    <a:gd name="T65" fmla="*/ 86 h 86"/>
                    <a:gd name="T66" fmla="*/ 40 w 120"/>
                    <a:gd name="T67" fmla="*/ 79 h 86"/>
                    <a:gd name="T68" fmla="*/ 40 w 120"/>
                    <a:gd name="T69" fmla="*/ 79 h 86"/>
                    <a:gd name="T70" fmla="*/ 33 w 120"/>
                    <a:gd name="T71" fmla="*/ 60 h 86"/>
                    <a:gd name="T72" fmla="*/ 33 w 120"/>
                    <a:gd name="T73" fmla="*/ 60 h 86"/>
                    <a:gd name="T74" fmla="*/ 20 w 120"/>
                    <a:gd name="T75" fmla="*/ 60 h 86"/>
                    <a:gd name="T76" fmla="*/ 20 w 120"/>
                    <a:gd name="T77" fmla="*/ 60 h 86"/>
                    <a:gd name="T78" fmla="*/ 20 w 120"/>
                    <a:gd name="T79" fmla="*/ 73 h 86"/>
                    <a:gd name="T80" fmla="*/ 20 w 120"/>
                    <a:gd name="T81" fmla="*/ 73 h 86"/>
                    <a:gd name="T82" fmla="*/ 0 w 120"/>
                    <a:gd name="T83" fmla="*/ 73 h 86"/>
                    <a:gd name="T84" fmla="*/ 0 w 120"/>
                    <a:gd name="T85" fmla="*/ 73 h 86"/>
                    <a:gd name="T86" fmla="*/ 13 w 120"/>
                    <a:gd name="T87" fmla="*/ 53 h 86"/>
                    <a:gd name="T88" fmla="*/ 13 w 120"/>
                    <a:gd name="T89" fmla="*/ 53 h 86"/>
                    <a:gd name="T90" fmla="*/ 6 w 120"/>
                    <a:gd name="T91" fmla="*/ 40 h 86"/>
                    <a:gd name="T92" fmla="*/ 6 w 120"/>
                    <a:gd name="T93" fmla="*/ 40 h 86"/>
                    <a:gd name="T94" fmla="*/ 6 w 120"/>
                    <a:gd name="T95" fmla="*/ 20 h 86"/>
                    <a:gd name="T96" fmla="*/ 6 w 120"/>
                    <a:gd name="T97" fmla="*/ 20 h 86"/>
                    <a:gd name="T98" fmla="*/ 0 w 120"/>
                    <a:gd name="T99" fmla="*/ 20 h 86"/>
                    <a:gd name="T100" fmla="*/ 0 w 120"/>
                    <a:gd name="T101" fmla="*/ 20 h 86"/>
                    <a:gd name="T102" fmla="*/ 6 w 120"/>
                    <a:gd name="T103" fmla="*/ 20 h 86"/>
                    <a:gd name="T104" fmla="*/ 6 w 120"/>
                    <a:gd name="T105" fmla="*/ 20 h 8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0" t="0" r="r" b="b"/>
                  <a:pathLst>
                    <a:path w="120" h="86">
                      <a:moveTo>
                        <a:pt x="6" y="20"/>
                      </a:moveTo>
                      <a:lnTo>
                        <a:pt x="60" y="0"/>
                      </a:lnTo>
                      <a:lnTo>
                        <a:pt x="100" y="20"/>
                      </a:lnTo>
                      <a:lnTo>
                        <a:pt x="107" y="33"/>
                      </a:lnTo>
                      <a:lnTo>
                        <a:pt x="107" y="40"/>
                      </a:lnTo>
                      <a:lnTo>
                        <a:pt x="107" y="46"/>
                      </a:lnTo>
                      <a:lnTo>
                        <a:pt x="120" y="66"/>
                      </a:lnTo>
                      <a:lnTo>
                        <a:pt x="100" y="73"/>
                      </a:lnTo>
                      <a:lnTo>
                        <a:pt x="100" y="60"/>
                      </a:lnTo>
                      <a:lnTo>
                        <a:pt x="87" y="60"/>
                      </a:lnTo>
                      <a:lnTo>
                        <a:pt x="80" y="66"/>
                      </a:lnTo>
                      <a:lnTo>
                        <a:pt x="87" y="79"/>
                      </a:lnTo>
                      <a:lnTo>
                        <a:pt x="80" y="79"/>
                      </a:lnTo>
                      <a:lnTo>
                        <a:pt x="73" y="66"/>
                      </a:lnTo>
                      <a:lnTo>
                        <a:pt x="60" y="60"/>
                      </a:lnTo>
                      <a:lnTo>
                        <a:pt x="47" y="79"/>
                      </a:lnTo>
                      <a:lnTo>
                        <a:pt x="47" y="86"/>
                      </a:lnTo>
                      <a:lnTo>
                        <a:pt x="40" y="79"/>
                      </a:lnTo>
                      <a:lnTo>
                        <a:pt x="33" y="60"/>
                      </a:lnTo>
                      <a:lnTo>
                        <a:pt x="20" y="60"/>
                      </a:lnTo>
                      <a:lnTo>
                        <a:pt x="20" y="73"/>
                      </a:lnTo>
                      <a:lnTo>
                        <a:pt x="0" y="73"/>
                      </a:lnTo>
                      <a:lnTo>
                        <a:pt x="13" y="53"/>
                      </a:lnTo>
                      <a:lnTo>
                        <a:pt x="6" y="40"/>
                      </a:lnTo>
                      <a:lnTo>
                        <a:pt x="6" y="20"/>
                      </a:lnTo>
                      <a:lnTo>
                        <a:pt x="0" y="20"/>
                      </a:lnTo>
                      <a:lnTo>
                        <a:pt x="6" y="20"/>
                      </a:lnTo>
                      <a:close/>
                    </a:path>
                  </a:pathLst>
                </a:custGeom>
                <a:noFill/>
                <a:ln w="158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6587" name="Freeform 25">
                  <a:extLst>
                    <a:ext uri="{FF2B5EF4-FFF2-40B4-BE49-F238E27FC236}">
                      <a16:creationId xmlns:a16="http://schemas.microsoft.com/office/drawing/2014/main" id="{D3F72FC7-9E57-00AF-5224-D371D328EB5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33" y="1640"/>
                  <a:ext cx="120" cy="86"/>
                </a:xfrm>
                <a:custGeom>
                  <a:avLst/>
                  <a:gdLst>
                    <a:gd name="T0" fmla="*/ 6 w 120"/>
                    <a:gd name="T1" fmla="*/ 20 h 86"/>
                    <a:gd name="T2" fmla="*/ 60 w 120"/>
                    <a:gd name="T3" fmla="*/ 0 h 86"/>
                    <a:gd name="T4" fmla="*/ 100 w 120"/>
                    <a:gd name="T5" fmla="*/ 20 h 86"/>
                    <a:gd name="T6" fmla="*/ 107 w 120"/>
                    <a:gd name="T7" fmla="*/ 33 h 86"/>
                    <a:gd name="T8" fmla="*/ 107 w 120"/>
                    <a:gd name="T9" fmla="*/ 40 h 86"/>
                    <a:gd name="T10" fmla="*/ 107 w 120"/>
                    <a:gd name="T11" fmla="*/ 46 h 86"/>
                    <a:gd name="T12" fmla="*/ 120 w 120"/>
                    <a:gd name="T13" fmla="*/ 66 h 86"/>
                    <a:gd name="T14" fmla="*/ 100 w 120"/>
                    <a:gd name="T15" fmla="*/ 73 h 86"/>
                    <a:gd name="T16" fmla="*/ 100 w 120"/>
                    <a:gd name="T17" fmla="*/ 60 h 86"/>
                    <a:gd name="T18" fmla="*/ 87 w 120"/>
                    <a:gd name="T19" fmla="*/ 60 h 86"/>
                    <a:gd name="T20" fmla="*/ 80 w 120"/>
                    <a:gd name="T21" fmla="*/ 66 h 86"/>
                    <a:gd name="T22" fmla="*/ 87 w 120"/>
                    <a:gd name="T23" fmla="*/ 79 h 86"/>
                    <a:gd name="T24" fmla="*/ 80 w 120"/>
                    <a:gd name="T25" fmla="*/ 79 h 86"/>
                    <a:gd name="T26" fmla="*/ 73 w 120"/>
                    <a:gd name="T27" fmla="*/ 66 h 86"/>
                    <a:gd name="T28" fmla="*/ 60 w 120"/>
                    <a:gd name="T29" fmla="*/ 60 h 86"/>
                    <a:gd name="T30" fmla="*/ 47 w 120"/>
                    <a:gd name="T31" fmla="*/ 79 h 86"/>
                    <a:gd name="T32" fmla="*/ 47 w 120"/>
                    <a:gd name="T33" fmla="*/ 86 h 86"/>
                    <a:gd name="T34" fmla="*/ 40 w 120"/>
                    <a:gd name="T35" fmla="*/ 79 h 86"/>
                    <a:gd name="T36" fmla="*/ 33 w 120"/>
                    <a:gd name="T37" fmla="*/ 60 h 86"/>
                    <a:gd name="T38" fmla="*/ 20 w 120"/>
                    <a:gd name="T39" fmla="*/ 60 h 86"/>
                    <a:gd name="T40" fmla="*/ 20 w 120"/>
                    <a:gd name="T41" fmla="*/ 73 h 86"/>
                    <a:gd name="T42" fmla="*/ 0 w 120"/>
                    <a:gd name="T43" fmla="*/ 73 h 86"/>
                    <a:gd name="T44" fmla="*/ 13 w 120"/>
                    <a:gd name="T45" fmla="*/ 53 h 86"/>
                    <a:gd name="T46" fmla="*/ 6 w 120"/>
                    <a:gd name="T47" fmla="*/ 40 h 86"/>
                    <a:gd name="T48" fmla="*/ 6 w 120"/>
                    <a:gd name="T49" fmla="*/ 20 h 86"/>
                    <a:gd name="T50" fmla="*/ 0 w 120"/>
                    <a:gd name="T51" fmla="*/ 20 h 86"/>
                    <a:gd name="T52" fmla="*/ 6 w 120"/>
                    <a:gd name="T53" fmla="*/ 20 h 8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120" h="86">
                      <a:moveTo>
                        <a:pt x="6" y="20"/>
                      </a:moveTo>
                      <a:lnTo>
                        <a:pt x="60" y="0"/>
                      </a:lnTo>
                      <a:lnTo>
                        <a:pt x="100" y="20"/>
                      </a:lnTo>
                      <a:lnTo>
                        <a:pt x="107" y="33"/>
                      </a:lnTo>
                      <a:lnTo>
                        <a:pt x="107" y="40"/>
                      </a:lnTo>
                      <a:lnTo>
                        <a:pt x="107" y="46"/>
                      </a:lnTo>
                      <a:lnTo>
                        <a:pt x="120" y="66"/>
                      </a:lnTo>
                      <a:lnTo>
                        <a:pt x="100" y="73"/>
                      </a:lnTo>
                      <a:lnTo>
                        <a:pt x="100" y="60"/>
                      </a:lnTo>
                      <a:lnTo>
                        <a:pt x="87" y="60"/>
                      </a:lnTo>
                      <a:lnTo>
                        <a:pt x="80" y="66"/>
                      </a:lnTo>
                      <a:lnTo>
                        <a:pt x="87" y="79"/>
                      </a:lnTo>
                      <a:lnTo>
                        <a:pt x="80" y="79"/>
                      </a:lnTo>
                      <a:lnTo>
                        <a:pt x="73" y="66"/>
                      </a:lnTo>
                      <a:lnTo>
                        <a:pt x="60" y="60"/>
                      </a:lnTo>
                      <a:lnTo>
                        <a:pt x="47" y="79"/>
                      </a:lnTo>
                      <a:lnTo>
                        <a:pt x="47" y="86"/>
                      </a:lnTo>
                      <a:lnTo>
                        <a:pt x="40" y="79"/>
                      </a:lnTo>
                      <a:lnTo>
                        <a:pt x="33" y="60"/>
                      </a:lnTo>
                      <a:lnTo>
                        <a:pt x="20" y="60"/>
                      </a:lnTo>
                      <a:lnTo>
                        <a:pt x="20" y="73"/>
                      </a:lnTo>
                      <a:lnTo>
                        <a:pt x="0" y="73"/>
                      </a:lnTo>
                      <a:lnTo>
                        <a:pt x="13" y="53"/>
                      </a:lnTo>
                      <a:lnTo>
                        <a:pt x="6" y="40"/>
                      </a:lnTo>
                      <a:lnTo>
                        <a:pt x="6" y="20"/>
                      </a:lnTo>
                      <a:lnTo>
                        <a:pt x="0" y="20"/>
                      </a:lnTo>
                      <a:lnTo>
                        <a:pt x="6" y="2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58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06567" name="Group 26">
                <a:extLst>
                  <a:ext uri="{FF2B5EF4-FFF2-40B4-BE49-F238E27FC236}">
                    <a16:creationId xmlns:a16="http://schemas.microsoft.com/office/drawing/2014/main" id="{FAC53777-264E-6F75-048A-12C5CA0DACF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33" y="1858"/>
                <a:ext cx="455" cy="291"/>
                <a:chOff x="1333" y="1858"/>
                <a:chExt cx="455" cy="291"/>
              </a:xfrm>
            </p:grpSpPr>
            <p:sp>
              <p:nvSpPr>
                <p:cNvPr id="106568" name="Freeform 27">
                  <a:extLst>
                    <a:ext uri="{FF2B5EF4-FFF2-40B4-BE49-F238E27FC236}">
                      <a16:creationId xmlns:a16="http://schemas.microsoft.com/office/drawing/2014/main" id="{E67B5BFF-FC20-E823-5ED6-B00633F02B1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73" y="1858"/>
                  <a:ext cx="415" cy="291"/>
                </a:xfrm>
                <a:custGeom>
                  <a:avLst/>
                  <a:gdLst>
                    <a:gd name="T0" fmla="*/ 342 w 415"/>
                    <a:gd name="T1" fmla="*/ 93 h 291"/>
                    <a:gd name="T2" fmla="*/ 342 w 415"/>
                    <a:gd name="T3" fmla="*/ 99 h 291"/>
                    <a:gd name="T4" fmla="*/ 355 w 415"/>
                    <a:gd name="T5" fmla="*/ 99 h 291"/>
                    <a:gd name="T6" fmla="*/ 362 w 415"/>
                    <a:gd name="T7" fmla="*/ 106 h 291"/>
                    <a:gd name="T8" fmla="*/ 368 w 415"/>
                    <a:gd name="T9" fmla="*/ 133 h 291"/>
                    <a:gd name="T10" fmla="*/ 388 w 415"/>
                    <a:gd name="T11" fmla="*/ 139 h 291"/>
                    <a:gd name="T12" fmla="*/ 408 w 415"/>
                    <a:gd name="T13" fmla="*/ 139 h 291"/>
                    <a:gd name="T14" fmla="*/ 415 w 415"/>
                    <a:gd name="T15" fmla="*/ 133 h 291"/>
                    <a:gd name="T16" fmla="*/ 415 w 415"/>
                    <a:gd name="T17" fmla="*/ 179 h 291"/>
                    <a:gd name="T18" fmla="*/ 408 w 415"/>
                    <a:gd name="T19" fmla="*/ 179 h 291"/>
                    <a:gd name="T20" fmla="*/ 395 w 415"/>
                    <a:gd name="T21" fmla="*/ 179 h 291"/>
                    <a:gd name="T22" fmla="*/ 375 w 415"/>
                    <a:gd name="T23" fmla="*/ 179 h 291"/>
                    <a:gd name="T24" fmla="*/ 355 w 415"/>
                    <a:gd name="T25" fmla="*/ 192 h 291"/>
                    <a:gd name="T26" fmla="*/ 342 w 415"/>
                    <a:gd name="T27" fmla="*/ 192 h 291"/>
                    <a:gd name="T28" fmla="*/ 321 w 415"/>
                    <a:gd name="T29" fmla="*/ 192 h 291"/>
                    <a:gd name="T30" fmla="*/ 308 w 415"/>
                    <a:gd name="T31" fmla="*/ 205 h 291"/>
                    <a:gd name="T32" fmla="*/ 295 w 415"/>
                    <a:gd name="T33" fmla="*/ 218 h 291"/>
                    <a:gd name="T34" fmla="*/ 288 w 415"/>
                    <a:gd name="T35" fmla="*/ 218 h 291"/>
                    <a:gd name="T36" fmla="*/ 281 w 415"/>
                    <a:gd name="T37" fmla="*/ 271 h 291"/>
                    <a:gd name="T38" fmla="*/ 281 w 415"/>
                    <a:gd name="T39" fmla="*/ 291 h 291"/>
                    <a:gd name="T40" fmla="*/ 261 w 415"/>
                    <a:gd name="T41" fmla="*/ 291 h 291"/>
                    <a:gd name="T42" fmla="*/ 261 w 415"/>
                    <a:gd name="T43" fmla="*/ 205 h 291"/>
                    <a:gd name="T44" fmla="*/ 234 w 415"/>
                    <a:gd name="T45" fmla="*/ 212 h 291"/>
                    <a:gd name="T46" fmla="*/ 208 w 415"/>
                    <a:gd name="T47" fmla="*/ 225 h 291"/>
                    <a:gd name="T48" fmla="*/ 181 w 415"/>
                    <a:gd name="T49" fmla="*/ 225 h 291"/>
                    <a:gd name="T50" fmla="*/ 154 w 415"/>
                    <a:gd name="T51" fmla="*/ 225 h 291"/>
                    <a:gd name="T52" fmla="*/ 127 w 415"/>
                    <a:gd name="T53" fmla="*/ 225 h 291"/>
                    <a:gd name="T54" fmla="*/ 101 w 415"/>
                    <a:gd name="T55" fmla="*/ 218 h 291"/>
                    <a:gd name="T56" fmla="*/ 81 w 415"/>
                    <a:gd name="T57" fmla="*/ 212 h 291"/>
                    <a:gd name="T58" fmla="*/ 81 w 415"/>
                    <a:gd name="T59" fmla="*/ 212 h 291"/>
                    <a:gd name="T60" fmla="*/ 74 w 415"/>
                    <a:gd name="T61" fmla="*/ 218 h 291"/>
                    <a:gd name="T62" fmla="*/ 81 w 415"/>
                    <a:gd name="T63" fmla="*/ 265 h 291"/>
                    <a:gd name="T64" fmla="*/ 87 w 415"/>
                    <a:gd name="T65" fmla="*/ 291 h 291"/>
                    <a:gd name="T66" fmla="*/ 74 w 415"/>
                    <a:gd name="T67" fmla="*/ 291 h 291"/>
                    <a:gd name="T68" fmla="*/ 67 w 415"/>
                    <a:gd name="T69" fmla="*/ 278 h 291"/>
                    <a:gd name="T70" fmla="*/ 60 w 415"/>
                    <a:gd name="T71" fmla="*/ 258 h 291"/>
                    <a:gd name="T72" fmla="*/ 40 w 415"/>
                    <a:gd name="T73" fmla="*/ 218 h 291"/>
                    <a:gd name="T74" fmla="*/ 34 w 415"/>
                    <a:gd name="T75" fmla="*/ 199 h 291"/>
                    <a:gd name="T76" fmla="*/ 27 w 415"/>
                    <a:gd name="T77" fmla="*/ 179 h 291"/>
                    <a:gd name="T78" fmla="*/ 20 w 415"/>
                    <a:gd name="T79" fmla="*/ 172 h 291"/>
                    <a:gd name="T80" fmla="*/ 0 w 415"/>
                    <a:gd name="T81" fmla="*/ 133 h 291"/>
                    <a:gd name="T82" fmla="*/ 7 w 415"/>
                    <a:gd name="T83" fmla="*/ 93 h 291"/>
                    <a:gd name="T84" fmla="*/ 20 w 415"/>
                    <a:gd name="T85" fmla="*/ 66 h 291"/>
                    <a:gd name="T86" fmla="*/ 47 w 415"/>
                    <a:gd name="T87" fmla="*/ 33 h 291"/>
                    <a:gd name="T88" fmla="*/ 87 w 415"/>
                    <a:gd name="T89" fmla="*/ 20 h 291"/>
                    <a:gd name="T90" fmla="*/ 141 w 415"/>
                    <a:gd name="T91" fmla="*/ 0 h 291"/>
                    <a:gd name="T92" fmla="*/ 181 w 415"/>
                    <a:gd name="T93" fmla="*/ 0 h 291"/>
                    <a:gd name="T94" fmla="*/ 214 w 415"/>
                    <a:gd name="T95" fmla="*/ 7 h 291"/>
                    <a:gd name="T96" fmla="*/ 248 w 415"/>
                    <a:gd name="T97" fmla="*/ 20 h 291"/>
                    <a:gd name="T98" fmla="*/ 288 w 415"/>
                    <a:gd name="T99" fmla="*/ 47 h 291"/>
                    <a:gd name="T100" fmla="*/ 315 w 415"/>
                    <a:gd name="T101" fmla="*/ 80 h 291"/>
                    <a:gd name="T102" fmla="*/ 321 w 415"/>
                    <a:gd name="T103" fmla="*/ 86 h 291"/>
                    <a:gd name="T104" fmla="*/ 335 w 415"/>
                    <a:gd name="T105" fmla="*/ 66 h 291"/>
                    <a:gd name="T106" fmla="*/ 355 w 415"/>
                    <a:gd name="T107" fmla="*/ 60 h 291"/>
                    <a:gd name="T108" fmla="*/ 362 w 415"/>
                    <a:gd name="T109" fmla="*/ 60 h 291"/>
                    <a:gd name="T110" fmla="*/ 342 w 415"/>
                    <a:gd name="T111" fmla="*/ 93 h 291"/>
                    <a:gd name="T112" fmla="*/ 342 w 415"/>
                    <a:gd name="T113" fmla="*/ 93 h 291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0" t="0" r="r" b="b"/>
                  <a:pathLst>
                    <a:path w="415" h="291">
                      <a:moveTo>
                        <a:pt x="342" y="93"/>
                      </a:moveTo>
                      <a:lnTo>
                        <a:pt x="342" y="99"/>
                      </a:lnTo>
                      <a:lnTo>
                        <a:pt x="355" y="99"/>
                      </a:lnTo>
                      <a:lnTo>
                        <a:pt x="362" y="106"/>
                      </a:lnTo>
                      <a:lnTo>
                        <a:pt x="368" y="133"/>
                      </a:lnTo>
                      <a:lnTo>
                        <a:pt x="388" y="139"/>
                      </a:lnTo>
                      <a:lnTo>
                        <a:pt x="408" y="139"/>
                      </a:lnTo>
                      <a:lnTo>
                        <a:pt x="415" y="133"/>
                      </a:lnTo>
                      <a:lnTo>
                        <a:pt x="415" y="179"/>
                      </a:lnTo>
                      <a:lnTo>
                        <a:pt x="408" y="179"/>
                      </a:lnTo>
                      <a:lnTo>
                        <a:pt x="395" y="179"/>
                      </a:lnTo>
                      <a:lnTo>
                        <a:pt x="375" y="179"/>
                      </a:lnTo>
                      <a:lnTo>
                        <a:pt x="355" y="192"/>
                      </a:lnTo>
                      <a:lnTo>
                        <a:pt x="342" y="192"/>
                      </a:lnTo>
                      <a:lnTo>
                        <a:pt x="321" y="192"/>
                      </a:lnTo>
                      <a:lnTo>
                        <a:pt x="308" y="205"/>
                      </a:lnTo>
                      <a:lnTo>
                        <a:pt x="295" y="218"/>
                      </a:lnTo>
                      <a:lnTo>
                        <a:pt x="288" y="218"/>
                      </a:lnTo>
                      <a:lnTo>
                        <a:pt x="281" y="271"/>
                      </a:lnTo>
                      <a:lnTo>
                        <a:pt x="281" y="291"/>
                      </a:lnTo>
                      <a:lnTo>
                        <a:pt x="261" y="291"/>
                      </a:lnTo>
                      <a:lnTo>
                        <a:pt x="261" y="205"/>
                      </a:lnTo>
                      <a:lnTo>
                        <a:pt x="234" y="212"/>
                      </a:lnTo>
                      <a:lnTo>
                        <a:pt x="208" y="225"/>
                      </a:lnTo>
                      <a:lnTo>
                        <a:pt x="181" y="225"/>
                      </a:lnTo>
                      <a:lnTo>
                        <a:pt x="154" y="225"/>
                      </a:lnTo>
                      <a:lnTo>
                        <a:pt x="127" y="225"/>
                      </a:lnTo>
                      <a:lnTo>
                        <a:pt x="101" y="218"/>
                      </a:lnTo>
                      <a:lnTo>
                        <a:pt x="81" y="212"/>
                      </a:lnTo>
                      <a:lnTo>
                        <a:pt x="74" y="218"/>
                      </a:lnTo>
                      <a:lnTo>
                        <a:pt x="81" y="265"/>
                      </a:lnTo>
                      <a:lnTo>
                        <a:pt x="87" y="291"/>
                      </a:lnTo>
                      <a:lnTo>
                        <a:pt x="74" y="291"/>
                      </a:lnTo>
                      <a:lnTo>
                        <a:pt x="67" y="278"/>
                      </a:lnTo>
                      <a:lnTo>
                        <a:pt x="60" y="258"/>
                      </a:lnTo>
                      <a:lnTo>
                        <a:pt x="40" y="218"/>
                      </a:lnTo>
                      <a:lnTo>
                        <a:pt x="34" y="199"/>
                      </a:lnTo>
                      <a:lnTo>
                        <a:pt x="27" y="179"/>
                      </a:lnTo>
                      <a:lnTo>
                        <a:pt x="20" y="172"/>
                      </a:lnTo>
                      <a:lnTo>
                        <a:pt x="0" y="133"/>
                      </a:lnTo>
                      <a:lnTo>
                        <a:pt x="7" y="93"/>
                      </a:lnTo>
                      <a:lnTo>
                        <a:pt x="20" y="66"/>
                      </a:lnTo>
                      <a:lnTo>
                        <a:pt x="47" y="33"/>
                      </a:lnTo>
                      <a:lnTo>
                        <a:pt x="87" y="20"/>
                      </a:lnTo>
                      <a:lnTo>
                        <a:pt x="141" y="0"/>
                      </a:lnTo>
                      <a:lnTo>
                        <a:pt x="181" y="0"/>
                      </a:lnTo>
                      <a:lnTo>
                        <a:pt x="214" y="7"/>
                      </a:lnTo>
                      <a:lnTo>
                        <a:pt x="248" y="20"/>
                      </a:lnTo>
                      <a:lnTo>
                        <a:pt x="288" y="47"/>
                      </a:lnTo>
                      <a:lnTo>
                        <a:pt x="315" y="80"/>
                      </a:lnTo>
                      <a:lnTo>
                        <a:pt x="321" y="86"/>
                      </a:lnTo>
                      <a:lnTo>
                        <a:pt x="335" y="66"/>
                      </a:lnTo>
                      <a:lnTo>
                        <a:pt x="355" y="60"/>
                      </a:lnTo>
                      <a:lnTo>
                        <a:pt x="362" y="60"/>
                      </a:lnTo>
                      <a:lnTo>
                        <a:pt x="342" y="9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grpSp>
              <p:nvGrpSpPr>
                <p:cNvPr id="106569" name="Group 28">
                  <a:extLst>
                    <a:ext uri="{FF2B5EF4-FFF2-40B4-BE49-F238E27FC236}">
                      <a16:creationId xmlns:a16="http://schemas.microsoft.com/office/drawing/2014/main" id="{484B6F98-1844-2B7F-2EEC-2CF9274AE73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333" y="1911"/>
                  <a:ext cx="47" cy="60"/>
                  <a:chOff x="1333" y="1911"/>
                  <a:chExt cx="47" cy="60"/>
                </a:xfrm>
              </p:grpSpPr>
              <p:sp>
                <p:nvSpPr>
                  <p:cNvPr id="106570" name="Freeform 29">
                    <a:extLst>
                      <a:ext uri="{FF2B5EF4-FFF2-40B4-BE49-F238E27FC236}">
                        <a16:creationId xmlns:a16="http://schemas.microsoft.com/office/drawing/2014/main" id="{663EB742-F0DC-7BFA-CF28-D890833333B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333" y="1911"/>
                    <a:ext cx="47" cy="60"/>
                  </a:xfrm>
                  <a:custGeom>
                    <a:avLst/>
                    <a:gdLst>
                      <a:gd name="T0" fmla="*/ 47 w 47"/>
                      <a:gd name="T1" fmla="*/ 46 h 60"/>
                      <a:gd name="T2" fmla="*/ 34 w 47"/>
                      <a:gd name="T3" fmla="*/ 33 h 60"/>
                      <a:gd name="T4" fmla="*/ 20 w 47"/>
                      <a:gd name="T5" fmla="*/ 60 h 60"/>
                      <a:gd name="T6" fmla="*/ 40 w 47"/>
                      <a:gd name="T7" fmla="*/ 60 h 60"/>
                      <a:gd name="T8" fmla="*/ 34 w 47"/>
                      <a:gd name="T9" fmla="*/ 27 h 60"/>
                      <a:gd name="T10" fmla="*/ 7 w 47"/>
                      <a:gd name="T11" fmla="*/ 20 h 60"/>
                      <a:gd name="T12" fmla="*/ 0 w 47"/>
                      <a:gd name="T13" fmla="*/ 33 h 60"/>
                      <a:gd name="T14" fmla="*/ 7 w 47"/>
                      <a:gd name="T15" fmla="*/ 46 h 60"/>
                      <a:gd name="T16" fmla="*/ 13 w 47"/>
                      <a:gd name="T17" fmla="*/ 46 h 60"/>
                      <a:gd name="T18" fmla="*/ 27 w 47"/>
                      <a:gd name="T19" fmla="*/ 27 h 60"/>
                      <a:gd name="T20" fmla="*/ 7 w 47"/>
                      <a:gd name="T21" fmla="*/ 13 h 60"/>
                      <a:gd name="T22" fmla="*/ 0 w 47"/>
                      <a:gd name="T23" fmla="*/ 0 h 60"/>
                      <a:gd name="T24" fmla="*/ 47 w 47"/>
                      <a:gd name="T25" fmla="*/ 46 h 60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0" t="0" r="r" b="b"/>
                    <a:pathLst>
                      <a:path w="47" h="60">
                        <a:moveTo>
                          <a:pt x="47" y="46"/>
                        </a:moveTo>
                        <a:lnTo>
                          <a:pt x="34" y="33"/>
                        </a:lnTo>
                        <a:lnTo>
                          <a:pt x="20" y="60"/>
                        </a:lnTo>
                        <a:lnTo>
                          <a:pt x="40" y="60"/>
                        </a:lnTo>
                        <a:lnTo>
                          <a:pt x="34" y="27"/>
                        </a:lnTo>
                        <a:lnTo>
                          <a:pt x="7" y="20"/>
                        </a:lnTo>
                        <a:lnTo>
                          <a:pt x="0" y="33"/>
                        </a:lnTo>
                        <a:lnTo>
                          <a:pt x="7" y="46"/>
                        </a:lnTo>
                        <a:lnTo>
                          <a:pt x="13" y="46"/>
                        </a:lnTo>
                        <a:lnTo>
                          <a:pt x="27" y="27"/>
                        </a:lnTo>
                        <a:lnTo>
                          <a:pt x="7" y="13"/>
                        </a:lnTo>
                        <a:lnTo>
                          <a:pt x="0" y="0"/>
                        </a:lnTo>
                        <a:lnTo>
                          <a:pt x="47" y="4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587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06571" name="Freeform 30">
                    <a:extLst>
                      <a:ext uri="{FF2B5EF4-FFF2-40B4-BE49-F238E27FC236}">
                        <a16:creationId xmlns:a16="http://schemas.microsoft.com/office/drawing/2014/main" id="{64B793CD-28B8-67DA-7AA0-0B9E874C593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333" y="1911"/>
                    <a:ext cx="47" cy="60"/>
                  </a:xfrm>
                  <a:custGeom>
                    <a:avLst/>
                    <a:gdLst>
                      <a:gd name="T0" fmla="*/ 47 w 47"/>
                      <a:gd name="T1" fmla="*/ 46 h 60"/>
                      <a:gd name="T2" fmla="*/ 34 w 47"/>
                      <a:gd name="T3" fmla="*/ 33 h 60"/>
                      <a:gd name="T4" fmla="*/ 34 w 47"/>
                      <a:gd name="T5" fmla="*/ 33 h 60"/>
                      <a:gd name="T6" fmla="*/ 20 w 47"/>
                      <a:gd name="T7" fmla="*/ 60 h 60"/>
                      <a:gd name="T8" fmla="*/ 20 w 47"/>
                      <a:gd name="T9" fmla="*/ 60 h 60"/>
                      <a:gd name="T10" fmla="*/ 40 w 47"/>
                      <a:gd name="T11" fmla="*/ 60 h 60"/>
                      <a:gd name="T12" fmla="*/ 40 w 47"/>
                      <a:gd name="T13" fmla="*/ 60 h 60"/>
                      <a:gd name="T14" fmla="*/ 34 w 47"/>
                      <a:gd name="T15" fmla="*/ 27 h 60"/>
                      <a:gd name="T16" fmla="*/ 34 w 47"/>
                      <a:gd name="T17" fmla="*/ 27 h 60"/>
                      <a:gd name="T18" fmla="*/ 7 w 47"/>
                      <a:gd name="T19" fmla="*/ 20 h 60"/>
                      <a:gd name="T20" fmla="*/ 7 w 47"/>
                      <a:gd name="T21" fmla="*/ 20 h 60"/>
                      <a:gd name="T22" fmla="*/ 0 w 47"/>
                      <a:gd name="T23" fmla="*/ 33 h 60"/>
                      <a:gd name="T24" fmla="*/ 0 w 47"/>
                      <a:gd name="T25" fmla="*/ 33 h 60"/>
                      <a:gd name="T26" fmla="*/ 7 w 47"/>
                      <a:gd name="T27" fmla="*/ 46 h 60"/>
                      <a:gd name="T28" fmla="*/ 7 w 47"/>
                      <a:gd name="T29" fmla="*/ 46 h 60"/>
                      <a:gd name="T30" fmla="*/ 13 w 47"/>
                      <a:gd name="T31" fmla="*/ 46 h 60"/>
                      <a:gd name="T32" fmla="*/ 13 w 47"/>
                      <a:gd name="T33" fmla="*/ 46 h 60"/>
                      <a:gd name="T34" fmla="*/ 27 w 47"/>
                      <a:gd name="T35" fmla="*/ 27 h 60"/>
                      <a:gd name="T36" fmla="*/ 27 w 47"/>
                      <a:gd name="T37" fmla="*/ 27 h 60"/>
                      <a:gd name="T38" fmla="*/ 7 w 47"/>
                      <a:gd name="T39" fmla="*/ 13 h 60"/>
                      <a:gd name="T40" fmla="*/ 7 w 47"/>
                      <a:gd name="T41" fmla="*/ 13 h 60"/>
                      <a:gd name="T42" fmla="*/ 0 w 47"/>
                      <a:gd name="T43" fmla="*/ 0 h 60"/>
                      <a:gd name="T44" fmla="*/ 0 w 47"/>
                      <a:gd name="T45" fmla="*/ 0 h 60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</a:gdLst>
                    <a:ahLst/>
                    <a:cxnLst>
                      <a:cxn ang="T46">
                        <a:pos x="T0" y="T1"/>
                      </a:cxn>
                      <a:cxn ang="T47">
                        <a:pos x="T2" y="T3"/>
                      </a:cxn>
                      <a:cxn ang="T48">
                        <a:pos x="T4" y="T5"/>
                      </a:cxn>
                      <a:cxn ang="T49">
                        <a:pos x="T6" y="T7"/>
                      </a:cxn>
                      <a:cxn ang="T50">
                        <a:pos x="T8" y="T9"/>
                      </a:cxn>
                      <a:cxn ang="T51">
                        <a:pos x="T10" y="T11"/>
                      </a:cxn>
                      <a:cxn ang="T52">
                        <a:pos x="T12" y="T13"/>
                      </a:cxn>
                      <a:cxn ang="T53">
                        <a:pos x="T14" y="T15"/>
                      </a:cxn>
                      <a:cxn ang="T54">
                        <a:pos x="T16" y="T17"/>
                      </a:cxn>
                      <a:cxn ang="T55">
                        <a:pos x="T18" y="T19"/>
                      </a:cxn>
                      <a:cxn ang="T56">
                        <a:pos x="T20" y="T21"/>
                      </a:cxn>
                      <a:cxn ang="T57">
                        <a:pos x="T22" y="T23"/>
                      </a:cxn>
                      <a:cxn ang="T58">
                        <a:pos x="T24" y="T25"/>
                      </a:cxn>
                      <a:cxn ang="T59">
                        <a:pos x="T26" y="T27"/>
                      </a:cxn>
                      <a:cxn ang="T60">
                        <a:pos x="T28" y="T29"/>
                      </a:cxn>
                      <a:cxn ang="T61">
                        <a:pos x="T30" y="T31"/>
                      </a:cxn>
                      <a:cxn ang="T62">
                        <a:pos x="T32" y="T33"/>
                      </a:cxn>
                      <a:cxn ang="T63">
                        <a:pos x="T34" y="T35"/>
                      </a:cxn>
                      <a:cxn ang="T64">
                        <a:pos x="T36" y="T37"/>
                      </a:cxn>
                      <a:cxn ang="T65">
                        <a:pos x="T38" y="T39"/>
                      </a:cxn>
                      <a:cxn ang="T66">
                        <a:pos x="T40" y="T41"/>
                      </a:cxn>
                      <a:cxn ang="T67">
                        <a:pos x="T42" y="T43"/>
                      </a:cxn>
                      <a:cxn ang="T68">
                        <a:pos x="T44" y="T45"/>
                      </a:cxn>
                    </a:cxnLst>
                    <a:rect l="0" t="0" r="r" b="b"/>
                    <a:pathLst>
                      <a:path w="47" h="60">
                        <a:moveTo>
                          <a:pt x="47" y="46"/>
                        </a:moveTo>
                        <a:lnTo>
                          <a:pt x="34" y="33"/>
                        </a:lnTo>
                        <a:lnTo>
                          <a:pt x="20" y="60"/>
                        </a:lnTo>
                        <a:lnTo>
                          <a:pt x="40" y="60"/>
                        </a:lnTo>
                        <a:lnTo>
                          <a:pt x="34" y="27"/>
                        </a:lnTo>
                        <a:lnTo>
                          <a:pt x="7" y="20"/>
                        </a:lnTo>
                        <a:lnTo>
                          <a:pt x="0" y="33"/>
                        </a:lnTo>
                        <a:lnTo>
                          <a:pt x="7" y="46"/>
                        </a:lnTo>
                        <a:lnTo>
                          <a:pt x="13" y="46"/>
                        </a:lnTo>
                        <a:lnTo>
                          <a:pt x="27" y="27"/>
                        </a:lnTo>
                        <a:lnTo>
                          <a:pt x="7" y="13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587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06572" name="Freeform 31">
                    <a:extLst>
                      <a:ext uri="{FF2B5EF4-FFF2-40B4-BE49-F238E27FC236}">
                        <a16:creationId xmlns:a16="http://schemas.microsoft.com/office/drawing/2014/main" id="{79886129-8906-FD89-6E01-294565B7276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340" y="1944"/>
                    <a:ext cx="6" cy="7"/>
                  </a:xfrm>
                  <a:custGeom>
                    <a:avLst/>
                    <a:gdLst>
                      <a:gd name="T0" fmla="*/ 6 w 6"/>
                      <a:gd name="T1" fmla="*/ 0 h 7"/>
                      <a:gd name="T2" fmla="*/ 0 w 6"/>
                      <a:gd name="T3" fmla="*/ 7 h 7"/>
                      <a:gd name="T4" fmla="*/ 0 w 6"/>
                      <a:gd name="T5" fmla="*/ 7 h 7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6" h="7">
                        <a:moveTo>
                          <a:pt x="6" y="0"/>
                        </a:moveTo>
                        <a:lnTo>
                          <a:pt x="0" y="7"/>
                        </a:lnTo>
                      </a:path>
                    </a:pathLst>
                  </a:custGeom>
                  <a:noFill/>
                  <a:ln w="15875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06573" name="Line 32">
                    <a:extLst>
                      <a:ext uri="{FF2B5EF4-FFF2-40B4-BE49-F238E27FC236}">
                        <a16:creationId xmlns:a16="http://schemas.microsoft.com/office/drawing/2014/main" id="{FA2F11F8-3975-C672-39EF-5253621AC60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340" y="1944"/>
                    <a:ext cx="6" cy="7"/>
                  </a:xfrm>
                  <a:prstGeom prst="line">
                    <a:avLst/>
                  </a:prstGeom>
                  <a:noFill/>
                  <a:ln w="15875">
                    <a:solidFill>
                      <a:srgbClr val="FFFF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06574" name="Line 33">
                    <a:extLst>
                      <a:ext uri="{FF2B5EF4-FFF2-40B4-BE49-F238E27FC236}">
                        <a16:creationId xmlns:a16="http://schemas.microsoft.com/office/drawing/2014/main" id="{21295325-CE0B-0308-516E-267F717EF25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360" y="1957"/>
                    <a:ext cx="1" cy="7"/>
                  </a:xfrm>
                  <a:prstGeom prst="line">
                    <a:avLst/>
                  </a:prstGeom>
                  <a:noFill/>
                  <a:ln w="15875">
                    <a:solidFill>
                      <a:srgbClr val="FFFF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06575" name="Freeform 34">
                    <a:extLst>
                      <a:ext uri="{FF2B5EF4-FFF2-40B4-BE49-F238E27FC236}">
                        <a16:creationId xmlns:a16="http://schemas.microsoft.com/office/drawing/2014/main" id="{C78984AE-03C4-23CC-B277-713985F6E6D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360" y="1957"/>
                    <a:ext cx="1" cy="7"/>
                  </a:xfrm>
                  <a:custGeom>
                    <a:avLst/>
                    <a:gdLst>
                      <a:gd name="T0" fmla="*/ 0 w 1"/>
                      <a:gd name="T1" fmla="*/ 7 h 7"/>
                      <a:gd name="T2" fmla="*/ 0 w 1"/>
                      <a:gd name="T3" fmla="*/ 0 h 7"/>
                      <a:gd name="T4" fmla="*/ 0 w 1"/>
                      <a:gd name="T5" fmla="*/ 0 h 7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" h="7">
                        <a:moveTo>
                          <a:pt x="0" y="7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 w="15875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</p:grpSp>
        </p:grpSp>
        <p:sp>
          <p:nvSpPr>
            <p:cNvPr id="106533" name="Rectangle 35">
              <a:extLst>
                <a:ext uri="{FF2B5EF4-FFF2-40B4-BE49-F238E27FC236}">
                  <a16:creationId xmlns:a16="http://schemas.microsoft.com/office/drawing/2014/main" id="{685BC387-711D-1558-E16A-18B6258A62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9" y="1735"/>
              <a:ext cx="57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200" b="1">
                  <a:solidFill>
                    <a:srgbClr val="000000"/>
                  </a:solidFill>
                  <a:latin typeface="Helvetica" pitchFamily="2" charset="0"/>
                </a:rPr>
                <a:t>Céréales</a:t>
              </a:r>
              <a:endParaRPr lang="fr-FR" altLang="fr-FR" sz="1800">
                <a:latin typeface="Times" pitchFamily="2" charset="0"/>
              </a:endParaRPr>
            </a:p>
          </p:txBody>
        </p:sp>
        <p:sp>
          <p:nvSpPr>
            <p:cNvPr id="106534" name="Rectangle 36">
              <a:extLst>
                <a:ext uri="{FF2B5EF4-FFF2-40B4-BE49-F238E27FC236}">
                  <a16:creationId xmlns:a16="http://schemas.microsoft.com/office/drawing/2014/main" id="{DCBA3318-9CD5-D6EB-D0DF-5CF46AEC4C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0" y="1728"/>
              <a:ext cx="55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200" b="1">
                  <a:solidFill>
                    <a:srgbClr val="000000"/>
                  </a:solidFill>
                  <a:latin typeface="Helvetica" pitchFamily="2" charset="0"/>
                </a:rPr>
                <a:t>Plantes</a:t>
              </a:r>
              <a:br>
                <a:rPr lang="fr-FR" altLang="fr-FR" sz="1200" b="1">
                  <a:solidFill>
                    <a:srgbClr val="000000"/>
                  </a:solidFill>
                  <a:latin typeface="Helvetica" pitchFamily="2" charset="0"/>
                </a:rPr>
              </a:br>
              <a:r>
                <a:rPr lang="fr-FR" altLang="fr-FR" sz="1200" b="1">
                  <a:solidFill>
                    <a:srgbClr val="000000"/>
                  </a:solidFill>
                  <a:latin typeface="Helvetica" pitchFamily="2" charset="0"/>
                </a:rPr>
                <a:t>sarclées</a:t>
              </a:r>
              <a:endParaRPr lang="fr-FR" altLang="fr-FR" sz="1800">
                <a:latin typeface="Times" pitchFamily="2" charset="0"/>
              </a:endParaRPr>
            </a:p>
          </p:txBody>
        </p:sp>
        <p:sp>
          <p:nvSpPr>
            <p:cNvPr id="106535" name="Rectangle 37">
              <a:extLst>
                <a:ext uri="{FF2B5EF4-FFF2-40B4-BE49-F238E27FC236}">
                  <a16:creationId xmlns:a16="http://schemas.microsoft.com/office/drawing/2014/main" id="{F88E0E73-A451-9291-43E4-AEFDC1A574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64" y="1491"/>
              <a:ext cx="972" cy="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200" b="1">
                  <a:solidFill>
                    <a:srgbClr val="000000"/>
                  </a:solidFill>
                  <a:latin typeface="Helvetica" pitchFamily="2" charset="0"/>
                </a:rPr>
                <a:t>Légumineuses</a:t>
              </a:r>
              <a:endParaRPr lang="fr-FR" altLang="fr-FR" sz="1800">
                <a:latin typeface="Times" pitchFamily="2" charset="0"/>
              </a:endParaRPr>
            </a:p>
          </p:txBody>
        </p:sp>
        <p:grpSp>
          <p:nvGrpSpPr>
            <p:cNvPr id="106536" name="Group 38">
              <a:extLst>
                <a:ext uri="{FF2B5EF4-FFF2-40B4-BE49-F238E27FC236}">
                  <a16:creationId xmlns:a16="http://schemas.microsoft.com/office/drawing/2014/main" id="{624264D8-F272-1DCF-5E49-152B419695B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22" y="2063"/>
              <a:ext cx="1881" cy="2161"/>
              <a:chOff x="2022" y="2063"/>
              <a:chExt cx="1881" cy="2161"/>
            </a:xfrm>
          </p:grpSpPr>
          <p:grpSp>
            <p:nvGrpSpPr>
              <p:cNvPr id="106552" name="Group 39">
                <a:extLst>
                  <a:ext uri="{FF2B5EF4-FFF2-40B4-BE49-F238E27FC236}">
                    <a16:creationId xmlns:a16="http://schemas.microsoft.com/office/drawing/2014/main" id="{918B52A8-B918-4139-0D26-1FAD00E8644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22" y="2215"/>
                <a:ext cx="435" cy="509"/>
                <a:chOff x="2022" y="2215"/>
                <a:chExt cx="435" cy="509"/>
              </a:xfrm>
            </p:grpSpPr>
            <p:sp>
              <p:nvSpPr>
                <p:cNvPr id="106562" name="Freeform 40">
                  <a:extLst>
                    <a:ext uri="{FF2B5EF4-FFF2-40B4-BE49-F238E27FC236}">
                      <a16:creationId xmlns:a16="http://schemas.microsoft.com/office/drawing/2014/main" id="{1EAB8ED5-ED63-1FF4-9F23-067AF767D79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22" y="2215"/>
                  <a:ext cx="141" cy="146"/>
                </a:xfrm>
                <a:custGeom>
                  <a:avLst/>
                  <a:gdLst>
                    <a:gd name="T0" fmla="*/ 0 w 141"/>
                    <a:gd name="T1" fmla="*/ 0 h 146"/>
                    <a:gd name="T2" fmla="*/ 141 w 141"/>
                    <a:gd name="T3" fmla="*/ 66 h 146"/>
                    <a:gd name="T4" fmla="*/ 47 w 141"/>
                    <a:gd name="T5" fmla="*/ 146 h 146"/>
                    <a:gd name="T6" fmla="*/ 0 w 141"/>
                    <a:gd name="T7" fmla="*/ 0 h 14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141" h="146">
                      <a:moveTo>
                        <a:pt x="0" y="0"/>
                      </a:moveTo>
                      <a:lnTo>
                        <a:pt x="141" y="66"/>
                      </a:lnTo>
                      <a:lnTo>
                        <a:pt x="47" y="14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44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6563" name="Line 41">
                  <a:extLst>
                    <a:ext uri="{FF2B5EF4-FFF2-40B4-BE49-F238E27FC236}">
                      <a16:creationId xmlns:a16="http://schemas.microsoft.com/office/drawing/2014/main" id="{5002161C-6404-1AC3-6669-E18CEB26C03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049" y="2255"/>
                  <a:ext cx="408" cy="469"/>
                </a:xfrm>
                <a:prstGeom prst="line">
                  <a:avLst/>
                </a:prstGeom>
                <a:noFill/>
                <a:ln w="68263">
                  <a:solidFill>
                    <a:srgbClr val="0044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06553" name="Group 42">
                <a:extLst>
                  <a:ext uri="{FF2B5EF4-FFF2-40B4-BE49-F238E27FC236}">
                    <a16:creationId xmlns:a16="http://schemas.microsoft.com/office/drawing/2014/main" id="{136135C1-56B8-22E7-1FB9-6F71820A675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81" y="2235"/>
                <a:ext cx="422" cy="450"/>
                <a:chOff x="3481" y="2235"/>
                <a:chExt cx="422" cy="450"/>
              </a:xfrm>
            </p:grpSpPr>
            <p:sp>
              <p:nvSpPr>
                <p:cNvPr id="106560" name="Freeform 43">
                  <a:extLst>
                    <a:ext uri="{FF2B5EF4-FFF2-40B4-BE49-F238E27FC236}">
                      <a16:creationId xmlns:a16="http://schemas.microsoft.com/office/drawing/2014/main" id="{5E96F91C-CB0E-AF62-DE45-7DE94A6D3CF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2" y="2235"/>
                  <a:ext cx="141" cy="146"/>
                </a:xfrm>
                <a:custGeom>
                  <a:avLst/>
                  <a:gdLst>
                    <a:gd name="T0" fmla="*/ 141 w 141"/>
                    <a:gd name="T1" fmla="*/ 0 h 146"/>
                    <a:gd name="T2" fmla="*/ 94 w 141"/>
                    <a:gd name="T3" fmla="*/ 146 h 146"/>
                    <a:gd name="T4" fmla="*/ 0 w 141"/>
                    <a:gd name="T5" fmla="*/ 73 h 146"/>
                    <a:gd name="T6" fmla="*/ 141 w 141"/>
                    <a:gd name="T7" fmla="*/ 0 h 14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141" h="146">
                      <a:moveTo>
                        <a:pt x="141" y="0"/>
                      </a:moveTo>
                      <a:lnTo>
                        <a:pt x="94" y="146"/>
                      </a:lnTo>
                      <a:lnTo>
                        <a:pt x="0" y="73"/>
                      </a:lnTo>
                      <a:lnTo>
                        <a:pt x="141" y="0"/>
                      </a:lnTo>
                      <a:close/>
                    </a:path>
                  </a:pathLst>
                </a:custGeom>
                <a:solidFill>
                  <a:srgbClr val="004400"/>
                </a:solidFill>
                <a:ln w="1270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6561" name="Line 44">
                  <a:extLst>
                    <a:ext uri="{FF2B5EF4-FFF2-40B4-BE49-F238E27FC236}">
                      <a16:creationId xmlns:a16="http://schemas.microsoft.com/office/drawing/2014/main" id="{B850D656-F696-3A5C-8F36-7B9FD88E283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481" y="2275"/>
                  <a:ext cx="355" cy="410"/>
                </a:xfrm>
                <a:prstGeom prst="line">
                  <a:avLst/>
                </a:prstGeom>
                <a:noFill/>
                <a:ln w="12700">
                  <a:solidFill>
                    <a:srgbClr val="0044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06554" name="Group 45">
                <a:extLst>
                  <a:ext uri="{FF2B5EF4-FFF2-40B4-BE49-F238E27FC236}">
                    <a16:creationId xmlns:a16="http://schemas.microsoft.com/office/drawing/2014/main" id="{A3C34E43-43E0-A8AC-5F4C-3556D5AF499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43" y="2063"/>
                <a:ext cx="522" cy="609"/>
                <a:chOff x="2243" y="2063"/>
                <a:chExt cx="522" cy="609"/>
              </a:xfrm>
            </p:grpSpPr>
            <p:sp>
              <p:nvSpPr>
                <p:cNvPr id="106558" name="Freeform 46">
                  <a:extLst>
                    <a:ext uri="{FF2B5EF4-FFF2-40B4-BE49-F238E27FC236}">
                      <a16:creationId xmlns:a16="http://schemas.microsoft.com/office/drawing/2014/main" id="{AB4FB78E-EBA7-A2CA-80A7-3F59B64C578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72" y="2572"/>
                  <a:ext cx="93" cy="100"/>
                </a:xfrm>
                <a:custGeom>
                  <a:avLst/>
                  <a:gdLst>
                    <a:gd name="T0" fmla="*/ 93 w 93"/>
                    <a:gd name="T1" fmla="*/ 100 h 100"/>
                    <a:gd name="T2" fmla="*/ 0 w 93"/>
                    <a:gd name="T3" fmla="*/ 53 h 100"/>
                    <a:gd name="T4" fmla="*/ 66 w 93"/>
                    <a:gd name="T5" fmla="*/ 0 h 100"/>
                    <a:gd name="T6" fmla="*/ 93 w 93"/>
                    <a:gd name="T7" fmla="*/ 100 h 10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93" h="100">
                      <a:moveTo>
                        <a:pt x="93" y="100"/>
                      </a:moveTo>
                      <a:lnTo>
                        <a:pt x="0" y="53"/>
                      </a:lnTo>
                      <a:lnTo>
                        <a:pt x="66" y="0"/>
                      </a:lnTo>
                      <a:lnTo>
                        <a:pt x="93" y="100"/>
                      </a:lnTo>
                      <a:close/>
                    </a:path>
                  </a:pathLst>
                </a:custGeom>
                <a:solidFill>
                  <a:srgbClr val="0044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6559" name="Line 47">
                  <a:extLst>
                    <a:ext uri="{FF2B5EF4-FFF2-40B4-BE49-F238E27FC236}">
                      <a16:creationId xmlns:a16="http://schemas.microsoft.com/office/drawing/2014/main" id="{3ED3E32C-D0F3-34BE-303B-396FA397D9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243" y="2063"/>
                  <a:ext cx="489" cy="569"/>
                </a:xfrm>
                <a:prstGeom prst="line">
                  <a:avLst/>
                </a:prstGeom>
                <a:noFill/>
                <a:ln w="36513">
                  <a:solidFill>
                    <a:srgbClr val="0044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06555" name="Group 48">
                <a:extLst>
                  <a:ext uri="{FF2B5EF4-FFF2-40B4-BE49-F238E27FC236}">
                    <a16:creationId xmlns:a16="http://schemas.microsoft.com/office/drawing/2014/main" id="{D8E2942B-BBCA-CA25-1CBC-B152A5594B4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-5400000">
                <a:off x="2807" y="3960"/>
                <a:ext cx="433" cy="96"/>
                <a:chOff x="2303" y="1581"/>
                <a:chExt cx="1178" cy="119"/>
              </a:xfrm>
            </p:grpSpPr>
            <p:sp>
              <p:nvSpPr>
                <p:cNvPr id="106556" name="Freeform 49">
                  <a:extLst>
                    <a:ext uri="{FF2B5EF4-FFF2-40B4-BE49-F238E27FC236}">
                      <a16:creationId xmlns:a16="http://schemas.microsoft.com/office/drawing/2014/main" id="{4342E031-6594-2F5D-60E7-569E28E8755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34" y="1581"/>
                  <a:ext cx="147" cy="119"/>
                </a:xfrm>
                <a:custGeom>
                  <a:avLst/>
                  <a:gdLst>
                    <a:gd name="T0" fmla="*/ 147 w 147"/>
                    <a:gd name="T1" fmla="*/ 59 h 119"/>
                    <a:gd name="T2" fmla="*/ 0 w 147"/>
                    <a:gd name="T3" fmla="*/ 119 h 119"/>
                    <a:gd name="T4" fmla="*/ 0 w 147"/>
                    <a:gd name="T5" fmla="*/ 0 h 119"/>
                    <a:gd name="T6" fmla="*/ 147 w 147"/>
                    <a:gd name="T7" fmla="*/ 59 h 119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147" h="119">
                      <a:moveTo>
                        <a:pt x="147" y="59"/>
                      </a:moveTo>
                      <a:lnTo>
                        <a:pt x="0" y="119"/>
                      </a:lnTo>
                      <a:lnTo>
                        <a:pt x="0" y="0"/>
                      </a:lnTo>
                      <a:lnTo>
                        <a:pt x="147" y="59"/>
                      </a:lnTo>
                      <a:close/>
                    </a:path>
                  </a:pathLst>
                </a:custGeom>
                <a:solidFill>
                  <a:srgbClr val="0044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6557" name="Line 50">
                  <a:extLst>
                    <a:ext uri="{FF2B5EF4-FFF2-40B4-BE49-F238E27FC236}">
                      <a16:creationId xmlns:a16="http://schemas.microsoft.com/office/drawing/2014/main" id="{6FFFF8F1-2EA3-EB4D-21AE-7E1B6254DE3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2303" y="1620"/>
                  <a:ext cx="1078" cy="1"/>
                </a:xfrm>
                <a:prstGeom prst="line">
                  <a:avLst/>
                </a:prstGeom>
                <a:noFill/>
                <a:ln w="68263">
                  <a:solidFill>
                    <a:srgbClr val="0044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</p:grpSp>
        <p:sp>
          <p:nvSpPr>
            <p:cNvPr id="106537" name="Rectangle 51">
              <a:extLst>
                <a:ext uri="{FF2B5EF4-FFF2-40B4-BE49-F238E27FC236}">
                  <a16:creationId xmlns:a16="http://schemas.microsoft.com/office/drawing/2014/main" id="{205C87C7-FB6D-BA9A-4AEA-83AA04E1C0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8" y="2832"/>
              <a:ext cx="1242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200" b="1">
                  <a:solidFill>
                    <a:srgbClr val="000000"/>
                  </a:solidFill>
                  <a:latin typeface="Helvetica" pitchFamily="2" charset="0"/>
                </a:rPr>
                <a:t>Prairies naturelles,</a:t>
              </a:r>
              <a:br>
                <a:rPr lang="fr-FR" altLang="fr-FR" sz="1200" b="1">
                  <a:solidFill>
                    <a:srgbClr val="000000"/>
                  </a:solidFill>
                  <a:latin typeface="Helvetica" pitchFamily="2" charset="0"/>
                </a:rPr>
              </a:br>
              <a:r>
                <a:rPr lang="fr-FR" altLang="fr-FR" sz="1200" b="1">
                  <a:solidFill>
                    <a:srgbClr val="000000"/>
                  </a:solidFill>
                  <a:latin typeface="Helvetica" pitchFamily="2" charset="0"/>
                </a:rPr>
                <a:t>pelouses…</a:t>
              </a:r>
              <a:endParaRPr lang="fr-FR" altLang="fr-FR" sz="1800">
                <a:latin typeface="Times" pitchFamily="2" charset="0"/>
              </a:endParaRPr>
            </a:p>
          </p:txBody>
        </p:sp>
        <p:sp>
          <p:nvSpPr>
            <p:cNvPr id="106538" name="Rectangle 52">
              <a:extLst>
                <a:ext uri="{FF2B5EF4-FFF2-40B4-BE49-F238E27FC236}">
                  <a16:creationId xmlns:a16="http://schemas.microsoft.com/office/drawing/2014/main" id="{704F607C-B779-F669-2AAC-55C063FB16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0" y="3341"/>
              <a:ext cx="1017" cy="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200" b="1">
                  <a:solidFill>
                    <a:srgbClr val="000000"/>
                  </a:solidFill>
                  <a:latin typeface="Helvetica" pitchFamily="2" charset="0"/>
                </a:rPr>
                <a:t>Zones humides</a:t>
              </a:r>
              <a:endParaRPr lang="fr-FR" altLang="fr-FR" sz="1800">
                <a:latin typeface="Times" pitchFamily="2" charset="0"/>
              </a:endParaRPr>
            </a:p>
          </p:txBody>
        </p:sp>
        <p:sp>
          <p:nvSpPr>
            <p:cNvPr id="106539" name="Rectangle 53">
              <a:extLst>
                <a:ext uri="{FF2B5EF4-FFF2-40B4-BE49-F238E27FC236}">
                  <a16:creationId xmlns:a16="http://schemas.microsoft.com/office/drawing/2014/main" id="{FE98925A-9A48-906A-D6D9-ED327ABDDE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3149"/>
              <a:ext cx="1071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200" b="1">
                  <a:solidFill>
                    <a:srgbClr val="000000"/>
                  </a:solidFill>
                  <a:latin typeface="Helvetica" pitchFamily="2" charset="0"/>
                </a:rPr>
                <a:t>Systèmes arborés</a:t>
              </a:r>
              <a:endParaRPr lang="fr-FR" altLang="fr-FR" sz="1800">
                <a:latin typeface="Times" pitchFamily="2" charset="0"/>
              </a:endParaRPr>
            </a:p>
          </p:txBody>
        </p:sp>
        <p:grpSp>
          <p:nvGrpSpPr>
            <p:cNvPr id="106540" name="Group 54">
              <a:extLst>
                <a:ext uri="{FF2B5EF4-FFF2-40B4-BE49-F238E27FC236}">
                  <a16:creationId xmlns:a16="http://schemas.microsoft.com/office/drawing/2014/main" id="{0A24CF97-9978-E01A-A865-BEB9845719B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03" y="1581"/>
              <a:ext cx="2065" cy="291"/>
              <a:chOff x="2303" y="1581"/>
              <a:chExt cx="2065" cy="291"/>
            </a:xfrm>
          </p:grpSpPr>
          <p:grpSp>
            <p:nvGrpSpPr>
              <p:cNvPr id="106541" name="Group 55">
                <a:extLst>
                  <a:ext uri="{FF2B5EF4-FFF2-40B4-BE49-F238E27FC236}">
                    <a16:creationId xmlns:a16="http://schemas.microsoft.com/office/drawing/2014/main" id="{238740EA-790F-2331-B41A-136BBD7B3E6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303" y="1581"/>
                <a:ext cx="1178" cy="284"/>
                <a:chOff x="2303" y="1581"/>
                <a:chExt cx="1178" cy="284"/>
              </a:xfrm>
            </p:grpSpPr>
            <p:grpSp>
              <p:nvGrpSpPr>
                <p:cNvPr id="106546" name="Group 56">
                  <a:extLst>
                    <a:ext uri="{FF2B5EF4-FFF2-40B4-BE49-F238E27FC236}">
                      <a16:creationId xmlns:a16="http://schemas.microsoft.com/office/drawing/2014/main" id="{CD892482-8516-4CFD-4C1C-6D37821D800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303" y="1581"/>
                  <a:ext cx="1178" cy="119"/>
                  <a:chOff x="2303" y="1581"/>
                  <a:chExt cx="1178" cy="119"/>
                </a:xfrm>
              </p:grpSpPr>
              <p:sp>
                <p:nvSpPr>
                  <p:cNvPr id="106550" name="Freeform 57">
                    <a:extLst>
                      <a:ext uri="{FF2B5EF4-FFF2-40B4-BE49-F238E27FC236}">
                        <a16:creationId xmlns:a16="http://schemas.microsoft.com/office/drawing/2014/main" id="{D0B6A6F9-C799-2EEE-248E-77E6FC50BFB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334" y="1581"/>
                    <a:ext cx="147" cy="119"/>
                  </a:xfrm>
                  <a:custGeom>
                    <a:avLst/>
                    <a:gdLst>
                      <a:gd name="T0" fmla="*/ 147 w 147"/>
                      <a:gd name="T1" fmla="*/ 59 h 119"/>
                      <a:gd name="T2" fmla="*/ 0 w 147"/>
                      <a:gd name="T3" fmla="*/ 119 h 119"/>
                      <a:gd name="T4" fmla="*/ 0 w 147"/>
                      <a:gd name="T5" fmla="*/ 0 h 119"/>
                      <a:gd name="T6" fmla="*/ 147 w 147"/>
                      <a:gd name="T7" fmla="*/ 59 h 11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47" h="119">
                        <a:moveTo>
                          <a:pt x="147" y="59"/>
                        </a:moveTo>
                        <a:lnTo>
                          <a:pt x="0" y="119"/>
                        </a:lnTo>
                        <a:lnTo>
                          <a:pt x="0" y="0"/>
                        </a:lnTo>
                        <a:lnTo>
                          <a:pt x="147" y="59"/>
                        </a:lnTo>
                        <a:close/>
                      </a:path>
                    </a:pathLst>
                  </a:custGeom>
                  <a:solidFill>
                    <a:srgbClr val="0044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06551" name="Line 58">
                    <a:extLst>
                      <a:ext uri="{FF2B5EF4-FFF2-40B4-BE49-F238E27FC236}">
                        <a16:creationId xmlns:a16="http://schemas.microsoft.com/office/drawing/2014/main" id="{16234C1E-E30D-7906-1069-36D0A4ED030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303" y="1620"/>
                    <a:ext cx="1078" cy="1"/>
                  </a:xfrm>
                  <a:prstGeom prst="line">
                    <a:avLst/>
                  </a:prstGeom>
                  <a:noFill/>
                  <a:ln w="68263">
                    <a:solidFill>
                      <a:srgbClr val="0044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106547" name="Group 59">
                  <a:extLst>
                    <a:ext uri="{FF2B5EF4-FFF2-40B4-BE49-F238E27FC236}">
                      <a16:creationId xmlns:a16="http://schemas.microsoft.com/office/drawing/2014/main" id="{32ECD51C-186A-8179-8500-3ABBC1045D4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324" y="1786"/>
                  <a:ext cx="1077" cy="79"/>
                  <a:chOff x="2324" y="1786"/>
                  <a:chExt cx="1077" cy="79"/>
                </a:xfrm>
              </p:grpSpPr>
              <p:sp>
                <p:nvSpPr>
                  <p:cNvPr id="106548" name="Freeform 60">
                    <a:extLst>
                      <a:ext uri="{FF2B5EF4-FFF2-40B4-BE49-F238E27FC236}">
                        <a16:creationId xmlns:a16="http://schemas.microsoft.com/office/drawing/2014/main" id="{F68FC177-3130-FCAC-8559-8673EF19687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324" y="1786"/>
                    <a:ext cx="93" cy="79"/>
                  </a:xfrm>
                  <a:custGeom>
                    <a:avLst/>
                    <a:gdLst>
                      <a:gd name="T0" fmla="*/ 0 w 93"/>
                      <a:gd name="T1" fmla="*/ 39 h 79"/>
                      <a:gd name="T2" fmla="*/ 93 w 93"/>
                      <a:gd name="T3" fmla="*/ 0 h 79"/>
                      <a:gd name="T4" fmla="*/ 93 w 93"/>
                      <a:gd name="T5" fmla="*/ 79 h 79"/>
                      <a:gd name="T6" fmla="*/ 0 w 93"/>
                      <a:gd name="T7" fmla="*/ 39 h 7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93" h="79">
                        <a:moveTo>
                          <a:pt x="0" y="39"/>
                        </a:moveTo>
                        <a:lnTo>
                          <a:pt x="93" y="0"/>
                        </a:lnTo>
                        <a:lnTo>
                          <a:pt x="93" y="79"/>
                        </a:lnTo>
                        <a:lnTo>
                          <a:pt x="0" y="39"/>
                        </a:lnTo>
                        <a:close/>
                      </a:path>
                    </a:pathLst>
                  </a:custGeom>
                  <a:solidFill>
                    <a:srgbClr val="0044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06549" name="Line 61">
                    <a:extLst>
                      <a:ext uri="{FF2B5EF4-FFF2-40B4-BE49-F238E27FC236}">
                        <a16:creationId xmlns:a16="http://schemas.microsoft.com/office/drawing/2014/main" id="{EB2C736B-D6FB-5AE3-5580-367B7BE9C32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357" y="1819"/>
                    <a:ext cx="1044" cy="1"/>
                  </a:xfrm>
                  <a:prstGeom prst="line">
                    <a:avLst/>
                  </a:prstGeom>
                  <a:noFill/>
                  <a:ln w="36513">
                    <a:solidFill>
                      <a:srgbClr val="0044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</p:grpSp>
          <p:grpSp>
            <p:nvGrpSpPr>
              <p:cNvPr id="106542" name="Group 62">
                <a:extLst>
                  <a:ext uri="{FF2B5EF4-FFF2-40B4-BE49-F238E27FC236}">
                    <a16:creationId xmlns:a16="http://schemas.microsoft.com/office/drawing/2014/main" id="{31C7B8F8-8EC3-44F2-218B-9B2C1C88A61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032" y="1632"/>
                <a:ext cx="336" cy="240"/>
                <a:chOff x="4032" y="1632"/>
                <a:chExt cx="336" cy="240"/>
              </a:xfrm>
            </p:grpSpPr>
            <p:sp>
              <p:nvSpPr>
                <p:cNvPr id="106543" name="Line 63">
                  <a:extLst>
                    <a:ext uri="{FF2B5EF4-FFF2-40B4-BE49-F238E27FC236}">
                      <a16:creationId xmlns:a16="http://schemas.microsoft.com/office/drawing/2014/main" id="{D950F20E-230A-9358-1EE4-7CBE0C3CA5E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4032" y="1632"/>
                  <a:ext cx="143" cy="144"/>
                </a:xfrm>
                <a:prstGeom prst="line">
                  <a:avLst/>
                </a:prstGeom>
                <a:noFill/>
                <a:ln w="19050">
                  <a:solidFill>
                    <a:srgbClr val="0033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6544" name="Line 64">
                  <a:extLst>
                    <a:ext uri="{FF2B5EF4-FFF2-40B4-BE49-F238E27FC236}">
                      <a16:creationId xmlns:a16="http://schemas.microsoft.com/office/drawing/2014/main" id="{A8C2A850-695E-7640-4F96-A3BE252B690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272" y="1632"/>
                  <a:ext cx="94" cy="90"/>
                </a:xfrm>
                <a:prstGeom prst="line">
                  <a:avLst/>
                </a:prstGeom>
                <a:noFill/>
                <a:ln w="19050">
                  <a:solidFill>
                    <a:srgbClr val="0033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6545" name="Line 65">
                  <a:extLst>
                    <a:ext uri="{FF2B5EF4-FFF2-40B4-BE49-F238E27FC236}">
                      <a16:creationId xmlns:a16="http://schemas.microsoft.com/office/drawing/2014/main" id="{B307AA3E-B124-56A9-E564-B8558F2F6CC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4080" y="1824"/>
                  <a:ext cx="145" cy="48"/>
                </a:xfrm>
                <a:prstGeom prst="line">
                  <a:avLst/>
                </a:prstGeom>
                <a:noFill/>
                <a:ln w="19050">
                  <a:solidFill>
                    <a:srgbClr val="0033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</p:grpSp>
      <p:grpSp>
        <p:nvGrpSpPr>
          <p:cNvPr id="181314" name="Group 66">
            <a:extLst>
              <a:ext uri="{FF2B5EF4-FFF2-40B4-BE49-F238E27FC236}">
                <a16:creationId xmlns:a16="http://schemas.microsoft.com/office/drawing/2014/main" id="{8F19DAC9-7FD0-EC76-E77F-4BAD131B7EE6}"/>
              </a:ext>
            </a:extLst>
          </p:cNvPr>
          <p:cNvGrpSpPr>
            <a:grpSpLocks/>
          </p:cNvGrpSpPr>
          <p:nvPr/>
        </p:nvGrpSpPr>
        <p:grpSpPr bwMode="auto">
          <a:xfrm>
            <a:off x="365125" y="1944688"/>
            <a:ext cx="6797675" cy="2322512"/>
            <a:chOff x="230" y="1225"/>
            <a:chExt cx="4282" cy="1463"/>
          </a:xfrm>
        </p:grpSpPr>
        <p:sp>
          <p:nvSpPr>
            <p:cNvPr id="106526" name="Text Box 67">
              <a:extLst>
                <a:ext uri="{FF2B5EF4-FFF2-40B4-BE49-F238E27FC236}">
                  <a16:creationId xmlns:a16="http://schemas.microsoft.com/office/drawing/2014/main" id="{68715F87-A49B-3AD0-01D2-B2C7DEAC5B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" y="1225"/>
              <a:ext cx="113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latin typeface="Trebuchet MS" panose="020B0703020202090204" pitchFamily="34" charset="0"/>
                </a:rPr>
                <a:t>Dissociation</a:t>
              </a:r>
              <a:endParaRPr lang="fr-FR" altLang="fr-FR" sz="1800">
                <a:latin typeface="Times" pitchFamily="2" charset="0"/>
              </a:endParaRPr>
            </a:p>
          </p:txBody>
        </p:sp>
        <p:sp>
          <p:nvSpPr>
            <p:cNvPr id="106527" name="Line 68">
              <a:extLst>
                <a:ext uri="{FF2B5EF4-FFF2-40B4-BE49-F238E27FC236}">
                  <a16:creationId xmlns:a16="http://schemas.microsoft.com/office/drawing/2014/main" id="{E973E672-C69F-7A6A-1D6E-929057412E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4" y="1344"/>
              <a:ext cx="0" cy="864"/>
            </a:xfrm>
            <a:prstGeom prst="line">
              <a:avLst/>
            </a:prstGeom>
            <a:noFill/>
            <a:ln w="57150">
              <a:solidFill>
                <a:srgbClr val="B42E1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6528" name="Line 69">
              <a:extLst>
                <a:ext uri="{FF2B5EF4-FFF2-40B4-BE49-F238E27FC236}">
                  <a16:creationId xmlns:a16="http://schemas.microsoft.com/office/drawing/2014/main" id="{8F314FF7-F2B6-01BB-F916-D5FDE3A7E99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72" y="2256"/>
              <a:ext cx="672" cy="432"/>
            </a:xfrm>
            <a:prstGeom prst="line">
              <a:avLst/>
            </a:prstGeom>
            <a:noFill/>
            <a:ln w="57150">
              <a:solidFill>
                <a:srgbClr val="B42E1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6529" name="Line 70">
              <a:extLst>
                <a:ext uri="{FF2B5EF4-FFF2-40B4-BE49-F238E27FC236}">
                  <a16:creationId xmlns:a16="http://schemas.microsoft.com/office/drawing/2014/main" id="{544853CF-3B9F-660B-5F24-DA644E39EE2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984" y="2304"/>
              <a:ext cx="528" cy="384"/>
            </a:xfrm>
            <a:prstGeom prst="line">
              <a:avLst/>
            </a:prstGeom>
            <a:noFill/>
            <a:ln w="57150">
              <a:solidFill>
                <a:srgbClr val="B42E1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81319" name="Group 71">
            <a:extLst>
              <a:ext uri="{FF2B5EF4-FFF2-40B4-BE49-F238E27FC236}">
                <a16:creationId xmlns:a16="http://schemas.microsoft.com/office/drawing/2014/main" id="{5E56910C-A2D2-DBDD-00B0-7B352371329A}"/>
              </a:ext>
            </a:extLst>
          </p:cNvPr>
          <p:cNvGrpSpPr>
            <a:grpSpLocks/>
          </p:cNvGrpSpPr>
          <p:nvPr/>
        </p:nvGrpSpPr>
        <p:grpSpPr bwMode="auto">
          <a:xfrm>
            <a:off x="381000" y="2362200"/>
            <a:ext cx="7467600" cy="838200"/>
            <a:chOff x="240" y="1488"/>
            <a:chExt cx="4704" cy="528"/>
          </a:xfrm>
        </p:grpSpPr>
        <p:sp>
          <p:nvSpPr>
            <p:cNvPr id="106519" name="Text Box 72">
              <a:extLst>
                <a:ext uri="{FF2B5EF4-FFF2-40B4-BE49-F238E27FC236}">
                  <a16:creationId xmlns:a16="http://schemas.microsoft.com/office/drawing/2014/main" id="{FBCF9413-C47E-4984-F26E-AA032CFA61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" y="1632"/>
              <a:ext cx="130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latin typeface="Trebuchet MS" panose="020B0703020202090204" pitchFamily="34" charset="0"/>
                </a:rPr>
                <a:t>Spécialisation</a:t>
              </a:r>
              <a:endParaRPr lang="fr-FR" altLang="fr-FR" sz="1800">
                <a:latin typeface="Times" pitchFamily="2" charset="0"/>
              </a:endParaRPr>
            </a:p>
          </p:txBody>
        </p:sp>
        <p:grpSp>
          <p:nvGrpSpPr>
            <p:cNvPr id="106520" name="Group 73">
              <a:extLst>
                <a:ext uri="{FF2B5EF4-FFF2-40B4-BE49-F238E27FC236}">
                  <a16:creationId xmlns:a16="http://schemas.microsoft.com/office/drawing/2014/main" id="{26FB8937-98FC-B377-3CF9-06FDB2A987D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04" y="1776"/>
              <a:ext cx="240" cy="240"/>
              <a:chOff x="4704" y="1776"/>
              <a:chExt cx="240" cy="240"/>
            </a:xfrm>
          </p:grpSpPr>
          <p:sp>
            <p:nvSpPr>
              <p:cNvPr id="106524" name="Line 74">
                <a:extLst>
                  <a:ext uri="{FF2B5EF4-FFF2-40B4-BE49-F238E27FC236}">
                    <a16:creationId xmlns:a16="http://schemas.microsoft.com/office/drawing/2014/main" id="{CE420B1B-8D55-76D6-D942-99D8EDB6CC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04" y="1776"/>
                <a:ext cx="240" cy="240"/>
              </a:xfrm>
              <a:prstGeom prst="line">
                <a:avLst/>
              </a:prstGeom>
              <a:noFill/>
              <a:ln w="19050">
                <a:solidFill>
                  <a:srgbClr val="B42E1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6525" name="Line 75">
                <a:extLst>
                  <a:ext uri="{FF2B5EF4-FFF2-40B4-BE49-F238E27FC236}">
                    <a16:creationId xmlns:a16="http://schemas.microsoft.com/office/drawing/2014/main" id="{84D8A5D4-838C-497B-297F-DF13A9478B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704" y="1776"/>
                <a:ext cx="192" cy="192"/>
              </a:xfrm>
              <a:prstGeom prst="line">
                <a:avLst/>
              </a:prstGeom>
              <a:noFill/>
              <a:ln w="19050">
                <a:solidFill>
                  <a:srgbClr val="B42E1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06521" name="Group 76">
              <a:extLst>
                <a:ext uri="{FF2B5EF4-FFF2-40B4-BE49-F238E27FC236}">
                  <a16:creationId xmlns:a16="http://schemas.microsoft.com/office/drawing/2014/main" id="{83F3835D-6E6D-BE69-E5C3-4AB0E2CA11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08" y="1488"/>
              <a:ext cx="240" cy="240"/>
              <a:chOff x="4704" y="1776"/>
              <a:chExt cx="240" cy="240"/>
            </a:xfrm>
          </p:grpSpPr>
          <p:sp>
            <p:nvSpPr>
              <p:cNvPr id="106522" name="Line 77">
                <a:extLst>
                  <a:ext uri="{FF2B5EF4-FFF2-40B4-BE49-F238E27FC236}">
                    <a16:creationId xmlns:a16="http://schemas.microsoft.com/office/drawing/2014/main" id="{6C409B9E-4458-23EE-EB18-79D2EB9D2A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04" y="1776"/>
                <a:ext cx="240" cy="240"/>
              </a:xfrm>
              <a:prstGeom prst="line">
                <a:avLst/>
              </a:prstGeom>
              <a:noFill/>
              <a:ln w="6350">
                <a:solidFill>
                  <a:srgbClr val="B42E1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6523" name="Line 78">
                <a:extLst>
                  <a:ext uri="{FF2B5EF4-FFF2-40B4-BE49-F238E27FC236}">
                    <a16:creationId xmlns:a16="http://schemas.microsoft.com/office/drawing/2014/main" id="{462ECD65-0471-8A05-A101-9C76BE9FC9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704" y="1776"/>
                <a:ext cx="192" cy="192"/>
              </a:xfrm>
              <a:prstGeom prst="line">
                <a:avLst/>
              </a:prstGeom>
              <a:noFill/>
              <a:ln w="6350">
                <a:solidFill>
                  <a:srgbClr val="B42E1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181327" name="Group 79">
            <a:extLst>
              <a:ext uri="{FF2B5EF4-FFF2-40B4-BE49-F238E27FC236}">
                <a16:creationId xmlns:a16="http://schemas.microsoft.com/office/drawing/2014/main" id="{09F73707-5B52-E653-6857-6196CE98E4F1}"/>
              </a:ext>
            </a:extLst>
          </p:cNvPr>
          <p:cNvGrpSpPr>
            <a:grpSpLocks/>
          </p:cNvGrpSpPr>
          <p:nvPr/>
        </p:nvGrpSpPr>
        <p:grpSpPr bwMode="auto">
          <a:xfrm>
            <a:off x="381000" y="3276600"/>
            <a:ext cx="8250238" cy="895350"/>
            <a:chOff x="240" y="2064"/>
            <a:chExt cx="5197" cy="564"/>
          </a:xfrm>
        </p:grpSpPr>
        <p:sp>
          <p:nvSpPr>
            <p:cNvPr id="106516" name="Text Box 80">
              <a:extLst>
                <a:ext uri="{FF2B5EF4-FFF2-40B4-BE49-F238E27FC236}">
                  <a16:creationId xmlns:a16="http://schemas.microsoft.com/office/drawing/2014/main" id="{C87031D8-0B57-934B-6219-9BD9C02361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" y="2064"/>
              <a:ext cx="135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latin typeface="Trebuchet MS" panose="020B0703020202090204" pitchFamily="34" charset="0"/>
                </a:rPr>
                <a:t>Intensification</a:t>
              </a:r>
              <a:endParaRPr lang="fr-FR" altLang="fr-FR" sz="1800">
                <a:latin typeface="Times" pitchFamily="2" charset="0"/>
              </a:endParaRPr>
            </a:p>
          </p:txBody>
        </p:sp>
        <p:sp>
          <p:nvSpPr>
            <p:cNvPr id="106517" name="Text Box 81">
              <a:extLst>
                <a:ext uri="{FF2B5EF4-FFF2-40B4-BE49-F238E27FC236}">
                  <a16:creationId xmlns:a16="http://schemas.microsoft.com/office/drawing/2014/main" id="{89C6E891-305A-9669-5F5C-C597ACE877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86" y="2246"/>
              <a:ext cx="551" cy="372"/>
            </a:xfrm>
            <a:prstGeom prst="rect">
              <a:avLst/>
            </a:prstGeom>
            <a:noFill/>
            <a:ln w="9525">
              <a:solidFill>
                <a:srgbClr val="B42E1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B42E18"/>
                  </a:solidFill>
                  <a:latin typeface="Trebuchet MS" panose="020B0703020202090204" pitchFamily="34" charset="0"/>
                </a:rPr>
                <a:t>Engrais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B42E18"/>
                  </a:solidFill>
                  <a:latin typeface="Trebuchet MS" panose="020B0703020202090204" pitchFamily="34" charset="0"/>
                </a:rPr>
                <a:t>Phytos</a:t>
              </a:r>
              <a:endParaRPr lang="fr-FR" altLang="fr-FR" sz="1800">
                <a:latin typeface="Times" pitchFamily="2" charset="0"/>
              </a:endParaRPr>
            </a:p>
          </p:txBody>
        </p:sp>
        <p:sp>
          <p:nvSpPr>
            <p:cNvPr id="106518" name="Text Box 82">
              <a:extLst>
                <a:ext uri="{FF2B5EF4-FFF2-40B4-BE49-F238E27FC236}">
                  <a16:creationId xmlns:a16="http://schemas.microsoft.com/office/drawing/2014/main" id="{6F4859BD-7428-63BC-35E9-53214D75E8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0" y="2256"/>
              <a:ext cx="644" cy="372"/>
            </a:xfrm>
            <a:prstGeom prst="rect">
              <a:avLst/>
            </a:prstGeom>
            <a:noFill/>
            <a:ln w="9525">
              <a:solidFill>
                <a:srgbClr val="B42E1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B42E18"/>
                  </a:solidFill>
                  <a:latin typeface="Trebuchet MS" panose="020B0703020202090204" pitchFamily="34" charset="0"/>
                </a:rPr>
                <a:t>Aliments</a:t>
              </a:r>
              <a:br>
                <a:rPr lang="fr-FR" altLang="fr-FR" sz="1600" b="1">
                  <a:solidFill>
                    <a:srgbClr val="B42E18"/>
                  </a:solidFill>
                  <a:latin typeface="Trebuchet MS" panose="020B0703020202090204" pitchFamily="34" charset="0"/>
                </a:rPr>
              </a:br>
              <a:r>
                <a:rPr lang="fr-FR" altLang="fr-FR" sz="1600" b="1">
                  <a:solidFill>
                    <a:srgbClr val="B42E18"/>
                  </a:solidFill>
                  <a:latin typeface="Trebuchet MS" panose="020B0703020202090204" pitchFamily="34" charset="0"/>
                </a:rPr>
                <a:t>bétail</a:t>
              </a:r>
              <a:endParaRPr lang="fr-FR" altLang="fr-FR" sz="1800">
                <a:latin typeface="Times" pitchFamily="2" charset="0"/>
              </a:endParaRPr>
            </a:p>
          </p:txBody>
        </p:sp>
      </p:grpSp>
      <p:grpSp>
        <p:nvGrpSpPr>
          <p:cNvPr id="181331" name="Group 83">
            <a:extLst>
              <a:ext uri="{FF2B5EF4-FFF2-40B4-BE49-F238E27FC236}">
                <a16:creationId xmlns:a16="http://schemas.microsoft.com/office/drawing/2014/main" id="{C3B2DF6E-8F9F-AE43-FFDB-2D61F89EC392}"/>
              </a:ext>
            </a:extLst>
          </p:cNvPr>
          <p:cNvGrpSpPr>
            <a:grpSpLocks/>
          </p:cNvGrpSpPr>
          <p:nvPr/>
        </p:nvGrpSpPr>
        <p:grpSpPr bwMode="auto">
          <a:xfrm>
            <a:off x="381000" y="3981450"/>
            <a:ext cx="6019800" cy="1657350"/>
            <a:chOff x="240" y="2508"/>
            <a:chExt cx="3792" cy="1044"/>
          </a:xfrm>
        </p:grpSpPr>
        <p:sp>
          <p:nvSpPr>
            <p:cNvPr id="106506" name="Text Box 84">
              <a:extLst>
                <a:ext uri="{FF2B5EF4-FFF2-40B4-BE49-F238E27FC236}">
                  <a16:creationId xmlns:a16="http://schemas.microsoft.com/office/drawing/2014/main" id="{583A83F0-C1DB-93FE-B29C-1D250420E7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" y="2508"/>
              <a:ext cx="1339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latin typeface="Trebuchet MS" panose="020B0703020202090204" pitchFamily="34" charset="0"/>
                </a:rPr>
                <a:t>Déprise et</a:t>
              </a:r>
              <a:br>
                <a:rPr lang="fr-FR" altLang="fr-FR" sz="1800">
                  <a:latin typeface="Trebuchet MS" panose="020B0703020202090204" pitchFamily="34" charset="0"/>
                </a:rPr>
              </a:br>
              <a:r>
                <a:rPr lang="fr-FR" altLang="fr-FR" sz="1800">
                  <a:latin typeface="Trebuchet MS" panose="020B0703020202090204" pitchFamily="34" charset="0"/>
                </a:rPr>
                <a:t>perte habitats</a:t>
              </a:r>
              <a:endParaRPr lang="fr-FR" altLang="fr-FR" sz="1800">
                <a:latin typeface="Times" pitchFamily="2" charset="0"/>
              </a:endParaRPr>
            </a:p>
          </p:txBody>
        </p:sp>
        <p:grpSp>
          <p:nvGrpSpPr>
            <p:cNvPr id="106507" name="Group 85">
              <a:extLst>
                <a:ext uri="{FF2B5EF4-FFF2-40B4-BE49-F238E27FC236}">
                  <a16:creationId xmlns:a16="http://schemas.microsoft.com/office/drawing/2014/main" id="{07EE2569-D909-35F8-77B1-F71475B5482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48" y="2832"/>
              <a:ext cx="240" cy="240"/>
              <a:chOff x="4704" y="1776"/>
              <a:chExt cx="240" cy="240"/>
            </a:xfrm>
          </p:grpSpPr>
          <p:sp>
            <p:nvSpPr>
              <p:cNvPr id="106514" name="Line 86">
                <a:extLst>
                  <a:ext uri="{FF2B5EF4-FFF2-40B4-BE49-F238E27FC236}">
                    <a16:creationId xmlns:a16="http://schemas.microsoft.com/office/drawing/2014/main" id="{A39558D2-D398-8B6B-4A09-F294DF7366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04" y="1776"/>
                <a:ext cx="240" cy="240"/>
              </a:xfrm>
              <a:prstGeom prst="line">
                <a:avLst/>
              </a:prstGeom>
              <a:noFill/>
              <a:ln w="19050">
                <a:solidFill>
                  <a:srgbClr val="B42E1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6515" name="Line 87">
                <a:extLst>
                  <a:ext uri="{FF2B5EF4-FFF2-40B4-BE49-F238E27FC236}">
                    <a16:creationId xmlns:a16="http://schemas.microsoft.com/office/drawing/2014/main" id="{CEEB2FFF-FA4B-19F2-C396-8DE5E4329C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704" y="1776"/>
                <a:ext cx="192" cy="192"/>
              </a:xfrm>
              <a:prstGeom prst="line">
                <a:avLst/>
              </a:prstGeom>
              <a:noFill/>
              <a:ln w="19050">
                <a:solidFill>
                  <a:srgbClr val="B42E1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06508" name="Group 88">
              <a:extLst>
                <a:ext uri="{FF2B5EF4-FFF2-40B4-BE49-F238E27FC236}">
                  <a16:creationId xmlns:a16="http://schemas.microsoft.com/office/drawing/2014/main" id="{B7EA08C4-D2D5-3E50-9DC9-F867943FC9A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96" y="3120"/>
              <a:ext cx="240" cy="240"/>
              <a:chOff x="4704" y="1776"/>
              <a:chExt cx="240" cy="240"/>
            </a:xfrm>
          </p:grpSpPr>
          <p:sp>
            <p:nvSpPr>
              <p:cNvPr id="106512" name="Line 89">
                <a:extLst>
                  <a:ext uri="{FF2B5EF4-FFF2-40B4-BE49-F238E27FC236}">
                    <a16:creationId xmlns:a16="http://schemas.microsoft.com/office/drawing/2014/main" id="{B0FF030B-F512-E846-345D-A7811A2349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04" y="1776"/>
                <a:ext cx="240" cy="240"/>
              </a:xfrm>
              <a:prstGeom prst="line">
                <a:avLst/>
              </a:prstGeom>
              <a:noFill/>
              <a:ln w="19050">
                <a:solidFill>
                  <a:srgbClr val="B42E1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6513" name="Line 90">
                <a:extLst>
                  <a:ext uri="{FF2B5EF4-FFF2-40B4-BE49-F238E27FC236}">
                    <a16:creationId xmlns:a16="http://schemas.microsoft.com/office/drawing/2014/main" id="{29F16BB0-7ABB-3FFB-C2CB-ACD3EC069E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704" y="1776"/>
                <a:ext cx="192" cy="192"/>
              </a:xfrm>
              <a:prstGeom prst="line">
                <a:avLst/>
              </a:prstGeom>
              <a:noFill/>
              <a:ln w="19050">
                <a:solidFill>
                  <a:srgbClr val="B42E1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06509" name="Group 91">
              <a:extLst>
                <a:ext uri="{FF2B5EF4-FFF2-40B4-BE49-F238E27FC236}">
                  <a16:creationId xmlns:a16="http://schemas.microsoft.com/office/drawing/2014/main" id="{8F89F232-91FB-F4BD-D718-6E0DEB8BC60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92" y="3312"/>
              <a:ext cx="240" cy="240"/>
              <a:chOff x="4704" y="1776"/>
              <a:chExt cx="240" cy="240"/>
            </a:xfrm>
          </p:grpSpPr>
          <p:sp>
            <p:nvSpPr>
              <p:cNvPr id="106510" name="Line 92">
                <a:extLst>
                  <a:ext uri="{FF2B5EF4-FFF2-40B4-BE49-F238E27FC236}">
                    <a16:creationId xmlns:a16="http://schemas.microsoft.com/office/drawing/2014/main" id="{B88E4C84-8BAA-0AE0-C49A-D0C336CD4B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04" y="1776"/>
                <a:ext cx="240" cy="240"/>
              </a:xfrm>
              <a:prstGeom prst="line">
                <a:avLst/>
              </a:prstGeom>
              <a:noFill/>
              <a:ln w="19050">
                <a:solidFill>
                  <a:srgbClr val="B42E1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6511" name="Line 93">
                <a:extLst>
                  <a:ext uri="{FF2B5EF4-FFF2-40B4-BE49-F238E27FC236}">
                    <a16:creationId xmlns:a16="http://schemas.microsoft.com/office/drawing/2014/main" id="{0968E48E-414A-1D4A-3EF3-B67E17EF40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704" y="1776"/>
                <a:ext cx="192" cy="192"/>
              </a:xfrm>
              <a:prstGeom prst="line">
                <a:avLst/>
              </a:prstGeom>
              <a:noFill/>
              <a:ln w="19050">
                <a:solidFill>
                  <a:srgbClr val="B42E1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9CDC5DB-2A4E-500D-E0AC-F8DBACCD6BD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16/12/2019</a:t>
            </a:r>
          </a:p>
        </p:txBody>
      </p:sp>
      <p:sp>
        <p:nvSpPr>
          <p:cNvPr id="106504" name="Espace réservé du pied de page 2">
            <a:extLst>
              <a:ext uri="{FF2B5EF4-FFF2-40B4-BE49-F238E27FC236}">
                <a16:creationId xmlns:a16="http://schemas.microsoft.com/office/drawing/2014/main" id="{D2988A3D-83D2-B763-7BC7-86B1CD3F1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200">
                <a:solidFill>
                  <a:srgbClr val="898989"/>
                </a:solidFill>
              </a:rPr>
              <a:t>Politiques agricoles — Xavier POUX</a:t>
            </a:r>
          </a:p>
        </p:txBody>
      </p:sp>
      <p:sp>
        <p:nvSpPr>
          <p:cNvPr id="106505" name="Espace réservé du numéro de diapositive 3">
            <a:extLst>
              <a:ext uri="{FF2B5EF4-FFF2-40B4-BE49-F238E27FC236}">
                <a16:creationId xmlns:a16="http://schemas.microsoft.com/office/drawing/2014/main" id="{D2DD539D-270B-C601-21C8-612589AC8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AE8344B-2314-EC48-ACA3-1E1F24BEE393}" type="slidenum">
              <a:rPr lang="fr-FR" altLang="fr-FR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fr-FR" altLang="fr-FR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1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1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1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509B89E-0E30-0447-96D5-8A9ADF3126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z="2000" dirty="0">
                <a:solidFill>
                  <a:srgbClr val="AF4747"/>
                </a:solidFill>
              </a:rPr>
              <a:t>Les enjeux d’un système alimentaire </a:t>
            </a:r>
            <a:br>
              <a:rPr lang="fr-FR" sz="2000" dirty="0">
                <a:solidFill>
                  <a:srgbClr val="AF4747"/>
                </a:solidFill>
              </a:rPr>
            </a:br>
            <a:r>
              <a:rPr lang="fr-FR" sz="2000" dirty="0">
                <a:solidFill>
                  <a:srgbClr val="AF4747"/>
                </a:solidFill>
              </a:rPr>
              <a:t>(et d’un secteur des terres) plus durable</a:t>
            </a:r>
          </a:p>
          <a:p>
            <a:pPr lvl="2"/>
            <a:r>
              <a:rPr lang="fr-FR" sz="1400" dirty="0"/>
              <a:t>Climatique : atténuation, adaptation</a:t>
            </a:r>
          </a:p>
          <a:p>
            <a:pPr lvl="2"/>
            <a:r>
              <a:rPr lang="fr-FR" sz="1400" dirty="0"/>
              <a:t>Agrobiodiversité &amp; biodiversité « sauvage »</a:t>
            </a:r>
          </a:p>
          <a:p>
            <a:pPr lvl="2"/>
            <a:r>
              <a:rPr lang="fr-FR" sz="1400" dirty="0"/>
              <a:t>Ressources naturelles : eau, sols, air</a:t>
            </a:r>
          </a:p>
          <a:p>
            <a:pPr lvl="2"/>
            <a:r>
              <a:rPr lang="fr-FR" sz="1400" dirty="0"/>
              <a:t>Santé et malnutrition</a:t>
            </a:r>
          </a:p>
          <a:p>
            <a:pPr lvl="2"/>
            <a:r>
              <a:rPr lang="fr-FR" sz="1400" dirty="0"/>
              <a:t>Économique et stratégique</a:t>
            </a:r>
          </a:p>
          <a:p>
            <a:pPr lvl="2"/>
            <a:endParaRPr lang="fr-FR" sz="1400" dirty="0"/>
          </a:p>
          <a:p>
            <a:pPr marL="0" lvl="1" indent="0">
              <a:buNone/>
            </a:pPr>
            <a:r>
              <a:rPr lang="fr-FR" sz="2000" dirty="0">
                <a:solidFill>
                  <a:srgbClr val="AF4747"/>
                </a:solidFill>
              </a:rPr>
              <a:t>Un développement fort de scénarios pour faire face à ces enjeux</a:t>
            </a:r>
          </a:p>
          <a:p>
            <a:pPr lvl="2"/>
            <a:r>
              <a:rPr lang="fr-FR" sz="1400" dirty="0"/>
              <a:t>Une variété d’enjeux et de démarche</a:t>
            </a:r>
          </a:p>
          <a:p>
            <a:pPr lvl="2"/>
            <a:r>
              <a:rPr lang="fr-FR" sz="1400" dirty="0"/>
              <a:t>Un rôle de cadrage du débat public</a:t>
            </a:r>
          </a:p>
          <a:p>
            <a:pPr lvl="2"/>
            <a:r>
              <a:rPr lang="fr-FR" sz="1400" dirty="0"/>
              <a:t>Un usage stratégique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400" dirty="0"/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9092E8AF-C977-8341-A2E1-844B8A12905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033A6F04-50A7-B848-8E36-77A951056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Introduction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CD0572F-89CF-B649-9BA3-497DFBF9E0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9002" y="1427866"/>
            <a:ext cx="1601392" cy="207479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0F8DEE9-8499-6748-8071-1B1CEB52BA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713" b="4676"/>
          <a:stretch/>
        </p:blipFill>
        <p:spPr>
          <a:xfrm>
            <a:off x="7156057" y="1427866"/>
            <a:ext cx="1628279" cy="211257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1464064-2A4B-7449-835B-B6FAA396E31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7588" y="4409145"/>
            <a:ext cx="1082827" cy="1440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9313D11-C88D-6043-B1FE-F06E2B19377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0694" y="4409145"/>
            <a:ext cx="1015363" cy="1440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01C4A1D-5509-6549-99B6-53FDDDD8EB2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2629" y="4409145"/>
            <a:ext cx="1646596" cy="1440000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560609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2" name="Oval 34">
            <a:extLst>
              <a:ext uri="{FF2B5EF4-FFF2-40B4-BE49-F238E27FC236}">
                <a16:creationId xmlns:a16="http://schemas.microsoft.com/office/drawing/2014/main" id="{1E0DA708-4A4D-D35E-509C-963FA768CE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2133600"/>
            <a:ext cx="2438400" cy="2667000"/>
          </a:xfrm>
          <a:prstGeom prst="ellipse">
            <a:avLst/>
          </a:prstGeom>
          <a:solidFill>
            <a:srgbClr val="FFCC00">
              <a:alpha val="73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080" name="Oval 32">
            <a:extLst>
              <a:ext uri="{FF2B5EF4-FFF2-40B4-BE49-F238E27FC236}">
                <a16:creationId xmlns:a16="http://schemas.microsoft.com/office/drawing/2014/main" id="{C73146B9-EF58-4ED5-12A2-1565053DE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2133600"/>
            <a:ext cx="2971800" cy="2286000"/>
          </a:xfrm>
          <a:prstGeom prst="ellipse">
            <a:avLst/>
          </a:prstGeom>
          <a:solidFill>
            <a:srgbClr val="808000">
              <a:alpha val="73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079" name="Oval 31">
            <a:extLst>
              <a:ext uri="{FF2B5EF4-FFF2-40B4-BE49-F238E27FC236}">
                <a16:creationId xmlns:a16="http://schemas.microsoft.com/office/drawing/2014/main" id="{737ADEF7-0361-FD5D-13D7-3981F1902C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4038600"/>
            <a:ext cx="3429000" cy="1676400"/>
          </a:xfrm>
          <a:prstGeom prst="ellipse">
            <a:avLst/>
          </a:prstGeom>
          <a:solidFill>
            <a:srgbClr val="339966">
              <a:alpha val="64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052" name="Line 4">
            <a:extLst>
              <a:ext uri="{FF2B5EF4-FFF2-40B4-BE49-F238E27FC236}">
                <a16:creationId xmlns:a16="http://schemas.microsoft.com/office/drawing/2014/main" id="{4121A49E-2DCA-26B7-28A8-79BE649C6B2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2133600"/>
            <a:ext cx="792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053" name="Line 5">
            <a:extLst>
              <a:ext uri="{FF2B5EF4-FFF2-40B4-BE49-F238E27FC236}">
                <a16:creationId xmlns:a16="http://schemas.microsoft.com/office/drawing/2014/main" id="{53A61D05-B962-61C4-765B-41F94BDF3E34}"/>
              </a:ext>
            </a:extLst>
          </p:cNvPr>
          <p:cNvSpPr>
            <a:spLocks noChangeShapeType="1"/>
          </p:cNvSpPr>
          <p:nvPr/>
        </p:nvSpPr>
        <p:spPr bwMode="auto">
          <a:xfrm>
            <a:off x="6248400" y="12954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054" name="Text Box 6">
            <a:extLst>
              <a:ext uri="{FF2B5EF4-FFF2-40B4-BE49-F238E27FC236}">
                <a16:creationId xmlns:a16="http://schemas.microsoft.com/office/drawing/2014/main" id="{521AB20C-1695-F4DF-FB88-798999C357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1524000"/>
            <a:ext cx="18748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Terres non labourées</a:t>
            </a:r>
          </a:p>
        </p:txBody>
      </p:sp>
      <p:sp>
        <p:nvSpPr>
          <p:cNvPr id="2055" name="Text Box 7">
            <a:extLst>
              <a:ext uri="{FF2B5EF4-FFF2-40B4-BE49-F238E27FC236}">
                <a16:creationId xmlns:a16="http://schemas.microsoft.com/office/drawing/2014/main" id="{39DF3CAC-9604-6DD7-C253-ECCDC2DE79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1838" y="1524000"/>
            <a:ext cx="15287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Terres labourées</a:t>
            </a:r>
          </a:p>
        </p:txBody>
      </p:sp>
      <p:sp>
        <p:nvSpPr>
          <p:cNvPr id="2056" name="Line 8">
            <a:extLst>
              <a:ext uri="{FF2B5EF4-FFF2-40B4-BE49-F238E27FC236}">
                <a16:creationId xmlns:a16="http://schemas.microsoft.com/office/drawing/2014/main" id="{20875000-EF23-C7F2-61F4-2605821163B8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2133600"/>
            <a:ext cx="0" cy="388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057" name="Text Box 9">
            <a:extLst>
              <a:ext uri="{FF2B5EF4-FFF2-40B4-BE49-F238E27FC236}">
                <a16:creationId xmlns:a16="http://schemas.microsoft.com/office/drawing/2014/main" id="{E4B6B62F-A188-8FB7-6006-894EE2C2696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686594" y="3680619"/>
            <a:ext cx="19827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% végétation arbustive</a:t>
            </a:r>
          </a:p>
        </p:txBody>
      </p:sp>
      <p:sp>
        <p:nvSpPr>
          <p:cNvPr id="2058" name="Text Box 10">
            <a:extLst>
              <a:ext uri="{FF2B5EF4-FFF2-40B4-BE49-F238E27FC236}">
                <a16:creationId xmlns:a16="http://schemas.microsoft.com/office/drawing/2014/main" id="{4DF35F4A-0658-1A3A-9EBD-0F9CA3FD5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2863" y="228600"/>
            <a:ext cx="69929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Fréquence des prélèvements de biomasse par l’homme (ou les animaux domestiques)</a:t>
            </a:r>
          </a:p>
        </p:txBody>
      </p:sp>
      <p:sp>
        <p:nvSpPr>
          <p:cNvPr id="2059" name="Line 11">
            <a:extLst>
              <a:ext uri="{FF2B5EF4-FFF2-40B4-BE49-F238E27FC236}">
                <a16:creationId xmlns:a16="http://schemas.microsoft.com/office/drawing/2014/main" id="{CF39F837-31E9-3354-CA52-3F22C56660EB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990600"/>
            <a:ext cx="7924800" cy="0"/>
          </a:xfrm>
          <a:prstGeom prst="line">
            <a:avLst/>
          </a:prstGeom>
          <a:noFill/>
          <a:ln w="22225">
            <a:solidFill>
              <a:schemeClr val="bg2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060" name="Text Box 12">
            <a:extLst>
              <a:ext uri="{FF2B5EF4-FFF2-40B4-BE49-F238E27FC236}">
                <a16:creationId xmlns:a16="http://schemas.microsoft.com/office/drawing/2014/main" id="{6EFA52E5-F262-45EF-BCE7-32DB5DD202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609600"/>
            <a:ext cx="30702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4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Élevée (annuelle   à    pluriannuelle) </a:t>
            </a:r>
          </a:p>
        </p:txBody>
      </p:sp>
      <p:sp>
        <p:nvSpPr>
          <p:cNvPr id="2061" name="Text Box 13">
            <a:extLst>
              <a:ext uri="{FF2B5EF4-FFF2-40B4-BE49-F238E27FC236}">
                <a16:creationId xmlns:a16="http://schemas.microsoft.com/office/drawing/2014/main" id="{B7F23F60-AE6D-182D-48A9-3C621C52B1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533400"/>
            <a:ext cx="1690688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4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Nulle</a:t>
            </a:r>
            <a:br>
              <a:rPr kumimoji="0" lang="fr-FR" altLang="fr-FR" sz="14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fr-FR" altLang="fr-FR" sz="14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(= milieux naturels)</a:t>
            </a:r>
          </a:p>
        </p:txBody>
      </p:sp>
      <p:sp>
        <p:nvSpPr>
          <p:cNvPr id="2062" name="Text Box 14">
            <a:extLst>
              <a:ext uri="{FF2B5EF4-FFF2-40B4-BE49-F238E27FC236}">
                <a16:creationId xmlns:a16="http://schemas.microsoft.com/office/drawing/2014/main" id="{F6F534EA-C227-A134-6054-1C7F7F0D4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1650" y="609600"/>
            <a:ext cx="13017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4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Occasionnelle</a:t>
            </a:r>
          </a:p>
        </p:txBody>
      </p:sp>
      <p:sp>
        <p:nvSpPr>
          <p:cNvPr id="2063" name="Text Box 15">
            <a:extLst>
              <a:ext uri="{FF2B5EF4-FFF2-40B4-BE49-F238E27FC236}">
                <a16:creationId xmlns:a16="http://schemas.microsoft.com/office/drawing/2014/main" id="{153DB2C5-7A63-3CE8-46D1-1988288881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8038" y="609600"/>
            <a:ext cx="9445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4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Régulière</a:t>
            </a:r>
          </a:p>
        </p:txBody>
      </p:sp>
      <p:sp>
        <p:nvSpPr>
          <p:cNvPr id="2064" name="Text Box 16">
            <a:extLst>
              <a:ext uri="{FF2B5EF4-FFF2-40B4-BE49-F238E27FC236}">
                <a16:creationId xmlns:a16="http://schemas.microsoft.com/office/drawing/2014/main" id="{F654A11B-3A3E-AA7A-8D54-5EC29D9FCC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5105400"/>
            <a:ext cx="15287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Silva sauvage</a:t>
            </a:r>
          </a:p>
        </p:txBody>
      </p:sp>
      <p:sp>
        <p:nvSpPr>
          <p:cNvPr id="2065" name="Text Box 17">
            <a:extLst>
              <a:ext uri="{FF2B5EF4-FFF2-40B4-BE49-F238E27FC236}">
                <a16:creationId xmlns:a16="http://schemas.microsoft.com/office/drawing/2014/main" id="{BD846664-2C2A-1235-6D3D-C3B533AFCE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2362200"/>
            <a:ext cx="21494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Steppes et pelouses</a:t>
            </a:r>
            <a:br>
              <a:rPr kumimoji="0" lang="fr-FR" altLang="fr-FR" sz="1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fr-FR" altLang="fr-FR" sz="1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primaires</a:t>
            </a:r>
            <a:endParaRPr kumimoji="0" lang="fr-FR" altLang="fr-FR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066" name="Text Box 18">
            <a:extLst>
              <a:ext uri="{FF2B5EF4-FFF2-40B4-BE49-F238E27FC236}">
                <a16:creationId xmlns:a16="http://schemas.microsoft.com/office/drawing/2014/main" id="{2649F633-F93C-A727-71D1-E34794C8E4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4572000"/>
            <a:ext cx="658813" cy="336550"/>
          </a:xfrm>
          <a:prstGeom prst="rect">
            <a:avLst/>
          </a:prstGeom>
          <a:solidFill>
            <a:srgbClr val="3399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Silva</a:t>
            </a:r>
          </a:p>
        </p:txBody>
      </p:sp>
      <p:sp>
        <p:nvSpPr>
          <p:cNvPr id="2067" name="Text Box 19">
            <a:extLst>
              <a:ext uri="{FF2B5EF4-FFF2-40B4-BE49-F238E27FC236}">
                <a16:creationId xmlns:a16="http://schemas.microsoft.com/office/drawing/2014/main" id="{186F7BEF-57E3-AF4A-1C6A-B553C70A88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2895600"/>
            <a:ext cx="793750" cy="336550"/>
          </a:xfrm>
          <a:prstGeom prst="rect">
            <a:avLst/>
          </a:prstGeom>
          <a:solidFill>
            <a:srgbClr val="808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Saltus</a:t>
            </a:r>
          </a:p>
        </p:txBody>
      </p:sp>
      <p:sp>
        <p:nvSpPr>
          <p:cNvPr id="2068" name="Text Box 20">
            <a:extLst>
              <a:ext uri="{FF2B5EF4-FFF2-40B4-BE49-F238E27FC236}">
                <a16:creationId xmlns:a16="http://schemas.microsoft.com/office/drawing/2014/main" id="{E1E0F418-57D6-B8E4-BA78-A5DB3FF32D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5300" y="2787650"/>
            <a:ext cx="647700" cy="336550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Ager</a:t>
            </a:r>
          </a:p>
        </p:txBody>
      </p:sp>
      <p:sp>
        <p:nvSpPr>
          <p:cNvPr id="2069" name="Text Box 21">
            <a:extLst>
              <a:ext uri="{FF2B5EF4-FFF2-40B4-BE49-F238E27FC236}">
                <a16:creationId xmlns:a16="http://schemas.microsoft.com/office/drawing/2014/main" id="{2C6C615C-A2E3-3F8E-AFB1-85AB6595CC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5275" y="3092450"/>
            <a:ext cx="21707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sz="1600" b="1" i="1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Prairies temporaires</a:t>
            </a:r>
            <a:endParaRPr kumimoji="0" lang="fr-FR" altLang="fr-FR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070" name="Text Box 22">
            <a:extLst>
              <a:ext uri="{FF2B5EF4-FFF2-40B4-BE49-F238E27FC236}">
                <a16:creationId xmlns:a16="http://schemas.microsoft.com/office/drawing/2014/main" id="{4CE176E5-39CA-370F-8E6A-47F0DE5CF4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778250"/>
            <a:ext cx="21272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Clairières naturelles</a:t>
            </a:r>
          </a:p>
        </p:txBody>
      </p:sp>
      <p:sp>
        <p:nvSpPr>
          <p:cNvPr id="2071" name="Line 23">
            <a:extLst>
              <a:ext uri="{FF2B5EF4-FFF2-40B4-BE49-F238E27FC236}">
                <a16:creationId xmlns:a16="http://schemas.microsoft.com/office/drawing/2014/main" id="{8D9B18A4-24A5-BB73-599B-643B04543E30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0" y="1066800"/>
            <a:ext cx="0" cy="4876800"/>
          </a:xfrm>
          <a:prstGeom prst="line">
            <a:avLst/>
          </a:prstGeom>
          <a:noFill/>
          <a:ln w="28575">
            <a:solidFill>
              <a:srgbClr val="C0C0C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072" name="Text Box 24">
            <a:extLst>
              <a:ext uri="{FF2B5EF4-FFF2-40B4-BE49-F238E27FC236}">
                <a16:creationId xmlns:a16="http://schemas.microsoft.com/office/drawing/2014/main" id="{53CA8BA7-FE97-D040-C10F-B2E63C1355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5867400"/>
            <a:ext cx="2286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400" b="0" i="1" u="none" strike="noStrike" kern="1200" cap="none" spc="0" normalizeH="0" baseline="0" noProof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Le domaine du </a:t>
            </a:r>
            <a:br>
              <a:rPr kumimoji="0" lang="fr-FR" altLang="fr-FR" sz="2400" b="0" i="1" u="none" strike="noStrike" kern="1200" cap="none" spc="0" normalizeH="0" baseline="0" noProof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fr-FR" altLang="fr-FR" sz="2400" b="0" i="1" u="none" strike="noStrike" kern="1200" cap="none" spc="0" normalizeH="0" baseline="0" noProof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sauvage</a:t>
            </a:r>
          </a:p>
        </p:txBody>
      </p:sp>
      <p:sp>
        <p:nvSpPr>
          <p:cNvPr id="2073" name="Text Box 25">
            <a:extLst>
              <a:ext uri="{FF2B5EF4-FFF2-40B4-BE49-F238E27FC236}">
                <a16:creationId xmlns:a16="http://schemas.microsoft.com/office/drawing/2014/main" id="{51711DBE-09AE-FD41-1A8F-5971ACA7B5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5867400"/>
            <a:ext cx="2286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400" b="0" i="1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Le domaine du </a:t>
            </a:r>
            <a:br>
              <a:rPr kumimoji="0" lang="fr-FR" altLang="fr-FR" sz="2400" b="0" i="1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fr-FR" altLang="fr-FR" sz="2400" b="0" i="1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rural</a:t>
            </a:r>
          </a:p>
        </p:txBody>
      </p:sp>
      <p:sp>
        <p:nvSpPr>
          <p:cNvPr id="2074" name="Text Box 26">
            <a:extLst>
              <a:ext uri="{FF2B5EF4-FFF2-40B4-BE49-F238E27FC236}">
                <a16:creationId xmlns:a16="http://schemas.microsoft.com/office/drawing/2014/main" id="{8C2E1680-BBAE-6E36-8E58-6D49EF26B6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3549650"/>
            <a:ext cx="8509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Vignes</a:t>
            </a:r>
            <a:endParaRPr kumimoji="0" lang="fr-FR" altLang="fr-FR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076" name="Line 28">
            <a:extLst>
              <a:ext uri="{FF2B5EF4-FFF2-40B4-BE49-F238E27FC236}">
                <a16:creationId xmlns:a16="http://schemas.microsoft.com/office/drawing/2014/main" id="{7C6961F2-DE36-4475-52DD-01EE4E546CAE}"/>
              </a:ext>
            </a:extLst>
          </p:cNvPr>
          <p:cNvSpPr>
            <a:spLocks noChangeShapeType="1"/>
          </p:cNvSpPr>
          <p:nvPr/>
        </p:nvSpPr>
        <p:spPr bwMode="auto">
          <a:xfrm>
            <a:off x="6248400" y="2133600"/>
            <a:ext cx="0" cy="3810000"/>
          </a:xfrm>
          <a:prstGeom prst="line">
            <a:avLst/>
          </a:prstGeom>
          <a:noFill/>
          <a:ln w="28575">
            <a:solidFill>
              <a:srgbClr val="C0C0C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077" name="Text Box 29">
            <a:extLst>
              <a:ext uri="{FF2B5EF4-FFF2-40B4-BE49-F238E27FC236}">
                <a16:creationId xmlns:a16="http://schemas.microsoft.com/office/drawing/2014/main" id="{EAC5EC83-10FE-4D99-C0CF-1155CACCDE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3657600"/>
            <a:ext cx="1312863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Vergers </a:t>
            </a:r>
            <a:br>
              <a:rPr kumimoji="0" lang="fr-FR" altLang="fr-FR" sz="16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fr-FR" altLang="fr-FR" sz="16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d’espèces</a:t>
            </a:r>
            <a:br>
              <a:rPr kumimoji="0" lang="fr-FR" altLang="fr-FR" sz="16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fr-FR" altLang="fr-FR" sz="16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spontanées</a:t>
            </a:r>
            <a:endParaRPr kumimoji="0" lang="fr-FR" altLang="fr-FR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078" name="Text Box 30">
            <a:extLst>
              <a:ext uri="{FF2B5EF4-FFF2-40B4-BE49-F238E27FC236}">
                <a16:creationId xmlns:a16="http://schemas.microsoft.com/office/drawing/2014/main" id="{9D1D2A27-853D-1430-9CCD-A4BEFFD072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4343400"/>
            <a:ext cx="20256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Vergers, Oliveraies</a:t>
            </a:r>
            <a:endParaRPr kumimoji="0" lang="fr-FR" altLang="fr-FR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083" name="Text Box 35">
            <a:extLst>
              <a:ext uri="{FF2B5EF4-FFF2-40B4-BE49-F238E27FC236}">
                <a16:creationId xmlns:a16="http://schemas.microsoft.com/office/drawing/2014/main" id="{1B892D82-DB6E-D2B4-4A2A-CAE7276A6D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0525" y="3686175"/>
            <a:ext cx="12350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Haies</a:t>
            </a:r>
            <a:br>
              <a:rPr kumimoji="0" lang="fr-FR" altLang="fr-FR" sz="16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fr-FR" altLang="fr-FR" sz="16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exploitées</a:t>
            </a:r>
            <a:endParaRPr kumimoji="0" lang="fr-FR" altLang="fr-FR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084" name="Text Box 36">
            <a:extLst>
              <a:ext uri="{FF2B5EF4-FFF2-40B4-BE49-F238E27FC236}">
                <a16:creationId xmlns:a16="http://schemas.microsoft.com/office/drawing/2014/main" id="{455AE404-D9E7-BEA8-D9B2-E7929C79FB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5715000"/>
            <a:ext cx="6889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100 %</a:t>
            </a:r>
          </a:p>
        </p:txBody>
      </p:sp>
      <p:sp>
        <p:nvSpPr>
          <p:cNvPr id="2085" name="Text Box 37">
            <a:extLst>
              <a:ext uri="{FF2B5EF4-FFF2-40B4-BE49-F238E27FC236}">
                <a16:creationId xmlns:a16="http://schemas.microsoft.com/office/drawing/2014/main" id="{4DD7DA76-874F-861C-E891-EAB9690D28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2362200"/>
            <a:ext cx="4905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0 %</a:t>
            </a:r>
          </a:p>
        </p:txBody>
      </p:sp>
      <p:sp>
        <p:nvSpPr>
          <p:cNvPr id="2086" name="Text Box 38">
            <a:extLst>
              <a:ext uri="{FF2B5EF4-FFF2-40B4-BE49-F238E27FC236}">
                <a16:creationId xmlns:a16="http://schemas.microsoft.com/office/drawing/2014/main" id="{72EDCBA5-BD63-8ED5-6DD1-7CF39D1C83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388" y="5378450"/>
            <a:ext cx="17764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For</a:t>
            </a:r>
            <a:r>
              <a:rPr kumimoji="0" lang="fr-FR" altLang="ja-JP" sz="16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êts primaires</a:t>
            </a:r>
            <a:endParaRPr kumimoji="0" lang="fr-FR" altLang="fr-FR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087" name="Text Box 39">
            <a:extLst>
              <a:ext uri="{FF2B5EF4-FFF2-40B4-BE49-F238E27FC236}">
                <a16:creationId xmlns:a16="http://schemas.microsoft.com/office/drawing/2014/main" id="{7AD5A3E6-D177-BB9F-F09D-F5F5D5DF7F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4953000"/>
            <a:ext cx="18557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For</a:t>
            </a:r>
            <a:r>
              <a:rPr kumimoji="0" lang="fr-FR" altLang="ja-JP" sz="1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êts exploitées</a:t>
            </a:r>
            <a:endParaRPr kumimoji="0" lang="fr-FR" altLang="fr-FR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088" name="Text Box 40">
            <a:extLst>
              <a:ext uri="{FF2B5EF4-FFF2-40B4-BE49-F238E27FC236}">
                <a16:creationId xmlns:a16="http://schemas.microsoft.com/office/drawing/2014/main" id="{008FF17F-F86A-4FA5-DD2D-67FF49559B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0213" y="2330450"/>
            <a:ext cx="20589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Landes et parcours</a:t>
            </a:r>
            <a:endParaRPr kumimoji="0" lang="fr-FR" altLang="fr-FR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089" name="Text Box 41">
            <a:extLst>
              <a:ext uri="{FF2B5EF4-FFF2-40B4-BE49-F238E27FC236}">
                <a16:creationId xmlns:a16="http://schemas.microsoft.com/office/drawing/2014/main" id="{BC46E61F-F4E2-E40D-EE14-073F0A0D00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6850" y="2209800"/>
            <a:ext cx="12001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Prairies</a:t>
            </a:r>
            <a:br>
              <a:rPr kumimoji="0" lang="fr-FR" altLang="fr-FR" sz="16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fr-FR" altLang="fr-FR" sz="16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naturelles</a:t>
            </a:r>
            <a:endParaRPr kumimoji="0" lang="fr-FR" altLang="fr-FR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090" name="Text Box 42">
            <a:extLst>
              <a:ext uri="{FF2B5EF4-FFF2-40B4-BE49-F238E27FC236}">
                <a16:creationId xmlns:a16="http://schemas.microsoft.com/office/drawing/2014/main" id="{0EC67520-77D7-9430-B4F5-EF8BED4217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09800"/>
            <a:ext cx="20018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Cultures annuelles</a:t>
            </a:r>
            <a:endParaRPr kumimoji="0" lang="fr-FR" altLang="fr-FR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091" name="Rectangle 43">
            <a:extLst>
              <a:ext uri="{FF2B5EF4-FFF2-40B4-BE49-F238E27FC236}">
                <a16:creationId xmlns:a16="http://schemas.microsoft.com/office/drawing/2014/main" id="{98B55E87-2572-391D-551C-65647301AE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0"/>
            <a:ext cx="8382000" cy="1447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2" grpId="0" animBg="1"/>
      <p:bldP spid="2080" grpId="0" animBg="1"/>
      <p:bldP spid="2079" grpId="0" animBg="1"/>
      <p:bldP spid="2053" grpId="0" animBg="1"/>
      <p:bldP spid="2054" grpId="0"/>
      <p:bldP spid="2055" grpId="0"/>
      <p:bldP spid="2064" grpId="0"/>
      <p:bldP spid="2065" grpId="0"/>
      <p:bldP spid="2066" grpId="0" animBg="1"/>
      <p:bldP spid="2067" grpId="0" animBg="1"/>
      <p:bldP spid="2068" grpId="0" animBg="1"/>
      <p:bldP spid="2069" grpId="0"/>
      <p:bldP spid="2070" grpId="0"/>
      <p:bldP spid="2071" grpId="0" animBg="1"/>
      <p:bldP spid="2072" grpId="0"/>
      <p:bldP spid="2073" grpId="0"/>
      <p:bldP spid="2074" grpId="0"/>
      <p:bldP spid="2076" grpId="0" animBg="1"/>
      <p:bldP spid="2077" grpId="0"/>
      <p:bldP spid="2078" grpId="0"/>
      <p:bldP spid="2083" grpId="0"/>
      <p:bldP spid="2086" grpId="0"/>
      <p:bldP spid="2087" grpId="0"/>
      <p:bldP spid="2088" grpId="0"/>
      <p:bldP spid="2089" grpId="0"/>
      <p:bldP spid="209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1C91C936-8387-735C-D7CB-9890E1879C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Garder et faire évoluer les systèmes polycultures élevage là où ils existent encore</a:t>
            </a:r>
          </a:p>
          <a:p>
            <a:r>
              <a:rPr lang="fr-FR" dirty="0"/>
              <a:t>Réintroduire des systèmes d’élevage extensifs dans les zones d’ager =&gt; réinvestir le saltus</a:t>
            </a:r>
          </a:p>
          <a:p>
            <a:r>
              <a:rPr lang="fr-FR" dirty="0"/>
              <a:t>Conserver les systèmes pastoraux sous contrainte de production (climat, sols, pente,…)</a:t>
            </a:r>
          </a:p>
          <a:p>
            <a:r>
              <a:rPr lang="fr-FR" dirty="0"/>
              <a:t>Un projet moderne inspiré d’une agroécologie du paysage vs. une agronomie de l’ager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D2F7FB8F-DDEB-E31C-DCEB-85C15D66E0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37640D29-FE45-39BE-FB5A-B6A4BDA67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bases conceptuelles de TYFA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B9460DF-9F35-96F2-59A3-2121FE0F471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239000" y="6248400"/>
            <a:ext cx="1905000" cy="457200"/>
          </a:xfrm>
        </p:spPr>
        <p:txBody>
          <a:bodyPr/>
          <a:lstStyle/>
          <a:p>
            <a:fld id="{6DD0EF3A-2AD5-C44E-B6E3-9E0C20243C9C}" type="slidenum">
              <a:rPr lang="fr-FR" altLang="fr-FR" smtClean="0"/>
              <a:pPr/>
              <a:t>21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57302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pour une image  8">
            <a:extLst>
              <a:ext uri="{FF2B5EF4-FFF2-40B4-BE49-F238E27FC236}">
                <a16:creationId xmlns:a16="http://schemas.microsoft.com/office/drawing/2014/main" id="{B07C8315-1578-174D-9126-1BA9E14BBDB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3901" r="13901"/>
          <a:stretch>
            <a:fillRect/>
          </a:stretch>
        </p:blipFill>
        <p:spPr>
          <a:xfrm>
            <a:off x="4572000" y="1379538"/>
            <a:ext cx="4570413" cy="4805363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BEAA155F-C169-844E-A8F5-6BE355ADE02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TYFA : approche et résultats biotechniques</a:t>
            </a:r>
          </a:p>
        </p:txBody>
      </p:sp>
      <p:sp>
        <p:nvSpPr>
          <p:cNvPr id="4" name="Sous-titre 3">
            <a:extLst>
              <a:ext uri="{FF2B5EF4-FFF2-40B4-BE49-F238E27FC236}">
                <a16:creationId xmlns:a16="http://schemas.microsoft.com/office/drawing/2014/main" id="{E614317F-59E6-2441-A151-1066D1F5A2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577DD6B2-C094-6F41-91E8-EAD68A05C4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000470ED-067D-B846-A9E2-8DD9CEB84A8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45238"/>
            <a:ext cx="2133600" cy="365125"/>
          </a:xfrm>
          <a:prstGeom prst="rect">
            <a:avLst/>
          </a:prstGeom>
        </p:spPr>
        <p:txBody>
          <a:bodyPr/>
          <a:lstStyle/>
          <a:p>
            <a:fld id="{C26B3012-EB61-6D4A-843A-02D7DED689C0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26722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re 5"/>
          <p:cNvSpPr>
            <a:spLocks noGrp="1"/>
          </p:cNvSpPr>
          <p:nvPr>
            <p:ph type="title"/>
          </p:nvPr>
        </p:nvSpPr>
        <p:spPr>
          <a:xfrm>
            <a:off x="122238" y="44450"/>
            <a:ext cx="8916987" cy="1143000"/>
          </a:xfrm>
        </p:spPr>
        <p:txBody>
          <a:bodyPr/>
          <a:lstStyle/>
          <a:p>
            <a:pPr eaLnBrk="1" hangingPunct="1"/>
            <a:r>
              <a:rPr lang="fr-FR">
                <a:latin typeface="Helvetica" charset="0"/>
              </a:rPr>
              <a:t>Le cadrage de TYFA</a:t>
            </a:r>
          </a:p>
        </p:txBody>
      </p:sp>
      <p:sp>
        <p:nvSpPr>
          <p:cNvPr id="9" name="Espace réservé du texte 7">
            <a:extLst>
              <a:ext uri="{FF2B5EF4-FFF2-40B4-BE49-F238E27FC236}">
                <a16:creationId xmlns:a16="http://schemas.microsoft.com/office/drawing/2014/main" id="{293722F5-917B-5B49-98E5-F2E5A94F3A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8318" y="1501928"/>
            <a:ext cx="8573745" cy="4544653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fr-FR" sz="2000" dirty="0">
                <a:solidFill>
                  <a:schemeClr val="tx1"/>
                </a:solidFill>
              </a:rPr>
              <a:t>Une approche par la durabilité forte : la biodiversité, la durabilité des </a:t>
            </a:r>
            <a:r>
              <a:rPr lang="fr-FR" sz="2000" dirty="0" err="1">
                <a:solidFill>
                  <a:schemeClr val="tx1"/>
                </a:solidFill>
              </a:rPr>
              <a:t>agro-écosystèmes</a:t>
            </a:r>
            <a:r>
              <a:rPr lang="fr-FR" sz="2000" dirty="0">
                <a:solidFill>
                  <a:schemeClr val="tx1"/>
                </a:solidFill>
              </a:rPr>
              <a:t>, le changement climatique et la santé humaine comme fondements normatifs de l'exercice prospectif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000" dirty="0">
                <a:solidFill>
                  <a:schemeClr val="tx1"/>
                </a:solidFill>
              </a:rPr>
              <a:t>La "ferme Europe" comme unité de référence économique (food system), géographique et politique 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000" dirty="0">
                <a:solidFill>
                  <a:schemeClr val="tx1"/>
                </a:solidFill>
              </a:rPr>
              <a:t>L'hypothèse que l'agroécologie est une réponse plausible pour répondre aux enjeux considérés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000" dirty="0">
                <a:solidFill>
                  <a:schemeClr val="tx1"/>
                </a:solidFill>
              </a:rPr>
              <a:t>Le développement d’un modèle quantitatif pour tester la validité de l’hypothèse</a:t>
            </a:r>
          </a:p>
          <a:p>
            <a:endParaRPr lang="fr-FR" sz="2000" dirty="0"/>
          </a:p>
          <a:p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47212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dirty="0">
                <a:latin typeface="Helvetica" charset="0"/>
              </a:rPr>
              <a:t>Une approche systémique</a:t>
            </a:r>
          </a:p>
        </p:txBody>
      </p:sp>
      <p:sp>
        <p:nvSpPr>
          <p:cNvPr id="10" name="Forme libre 9">
            <a:extLst>
              <a:ext uri="{FF2B5EF4-FFF2-40B4-BE49-F238E27FC236}">
                <a16:creationId xmlns:a16="http://schemas.microsoft.com/office/drawing/2014/main" id="{0CC4255E-A461-9DAD-AB2F-68C36EBFB6FE}"/>
              </a:ext>
            </a:extLst>
          </p:cNvPr>
          <p:cNvSpPr/>
          <p:nvPr/>
        </p:nvSpPr>
        <p:spPr>
          <a:xfrm>
            <a:off x="13698" y="1420078"/>
            <a:ext cx="6644442" cy="532527"/>
          </a:xfrm>
          <a:custGeom>
            <a:avLst/>
            <a:gdLst>
              <a:gd name="connsiteX0" fmla="*/ 81933 w 6650182"/>
              <a:gd name="connsiteY0" fmla="*/ 177509 h 532527"/>
              <a:gd name="connsiteX1" fmla="*/ 655460 w 6650182"/>
              <a:gd name="connsiteY1" fmla="*/ 0 h 532527"/>
              <a:gd name="connsiteX2" fmla="*/ 1078777 w 6650182"/>
              <a:gd name="connsiteY2" fmla="*/ 0 h 532527"/>
              <a:gd name="connsiteX3" fmla="*/ 6622871 w 6650182"/>
              <a:gd name="connsiteY3" fmla="*/ 0 h 532527"/>
              <a:gd name="connsiteX4" fmla="*/ 6650182 w 6650182"/>
              <a:gd name="connsiteY4" fmla="*/ 532527 h 532527"/>
              <a:gd name="connsiteX5" fmla="*/ 3523095 w 6650182"/>
              <a:gd name="connsiteY5" fmla="*/ 382327 h 532527"/>
              <a:gd name="connsiteX6" fmla="*/ 518906 w 6650182"/>
              <a:gd name="connsiteY6" fmla="*/ 532527 h 532527"/>
              <a:gd name="connsiteX7" fmla="*/ 0 w 6650182"/>
              <a:gd name="connsiteY7" fmla="*/ 518873 h 532527"/>
              <a:gd name="connsiteX8" fmla="*/ 81933 w 6650182"/>
              <a:gd name="connsiteY8" fmla="*/ 177509 h 532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650182" h="532527">
                <a:moveTo>
                  <a:pt x="81933" y="177509"/>
                </a:moveTo>
                <a:lnTo>
                  <a:pt x="655460" y="0"/>
                </a:lnTo>
                <a:lnTo>
                  <a:pt x="1078777" y="0"/>
                </a:lnTo>
                <a:lnTo>
                  <a:pt x="6622871" y="0"/>
                </a:lnTo>
                <a:lnTo>
                  <a:pt x="6650182" y="532527"/>
                </a:lnTo>
                <a:lnTo>
                  <a:pt x="3523095" y="382327"/>
                </a:lnTo>
                <a:lnTo>
                  <a:pt x="518906" y="532527"/>
                </a:lnTo>
                <a:lnTo>
                  <a:pt x="0" y="518873"/>
                </a:lnTo>
                <a:lnTo>
                  <a:pt x="81933" y="177509"/>
                </a:ln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Forme libre 21">
            <a:extLst>
              <a:ext uri="{FF2B5EF4-FFF2-40B4-BE49-F238E27FC236}">
                <a16:creationId xmlns:a16="http://schemas.microsoft.com/office/drawing/2014/main" id="{4911E845-16DF-5C91-085E-A36DF8691DAA}"/>
              </a:ext>
            </a:extLst>
          </p:cNvPr>
          <p:cNvSpPr/>
          <p:nvPr/>
        </p:nvSpPr>
        <p:spPr>
          <a:xfrm>
            <a:off x="273152" y="5407208"/>
            <a:ext cx="6303352" cy="177509"/>
          </a:xfrm>
          <a:custGeom>
            <a:avLst/>
            <a:gdLst>
              <a:gd name="connsiteX0" fmla="*/ 0 w 6308797"/>
              <a:gd name="connsiteY0" fmla="*/ 13654 h 177509"/>
              <a:gd name="connsiteX1" fmla="*/ 0 w 6308797"/>
              <a:gd name="connsiteY1" fmla="*/ 177509 h 177509"/>
              <a:gd name="connsiteX2" fmla="*/ 6308797 w 6308797"/>
              <a:gd name="connsiteY2" fmla="*/ 163854 h 177509"/>
              <a:gd name="connsiteX3" fmla="*/ 6308797 w 6308797"/>
              <a:gd name="connsiteY3" fmla="*/ 0 h 177509"/>
              <a:gd name="connsiteX4" fmla="*/ 0 w 6308797"/>
              <a:gd name="connsiteY4" fmla="*/ 13654 h 177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08797" h="177509">
                <a:moveTo>
                  <a:pt x="0" y="13654"/>
                </a:moveTo>
                <a:lnTo>
                  <a:pt x="0" y="177509"/>
                </a:lnTo>
                <a:lnTo>
                  <a:pt x="6308797" y="163854"/>
                </a:lnTo>
                <a:lnTo>
                  <a:pt x="6308797" y="0"/>
                </a:lnTo>
                <a:lnTo>
                  <a:pt x="0" y="13654"/>
                </a:ln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32E52C52-7525-407F-3F8C-E21C3BB1336F}"/>
              </a:ext>
            </a:extLst>
          </p:cNvPr>
          <p:cNvSpPr txBox="1"/>
          <p:nvPr/>
        </p:nvSpPr>
        <p:spPr>
          <a:xfrm>
            <a:off x="6744673" y="1340735"/>
            <a:ext cx="2399327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enjeux considérés</a:t>
            </a:r>
          </a:p>
          <a:p>
            <a:pPr marL="285750" indent="-285750">
              <a:buFont typeface="Arial"/>
              <a:buChar char="•"/>
            </a:pPr>
            <a:r>
              <a:rPr lang="fr-FR" dirty="0"/>
              <a:t>Production </a:t>
            </a:r>
          </a:p>
          <a:p>
            <a:pPr marL="285750" indent="-285750">
              <a:buFont typeface="Arial"/>
              <a:buChar char="•"/>
            </a:pPr>
            <a:r>
              <a:rPr lang="fr-FR" dirty="0"/>
              <a:t>Alimentation</a:t>
            </a:r>
          </a:p>
          <a:p>
            <a:pPr marL="285750" indent="-285750">
              <a:buFont typeface="Arial"/>
              <a:buChar char="•"/>
            </a:pPr>
            <a:r>
              <a:rPr lang="fr-FR" dirty="0"/>
              <a:t>Usage des terres</a:t>
            </a:r>
          </a:p>
          <a:p>
            <a:pPr marL="285750" indent="-285750">
              <a:buFont typeface="Arial"/>
              <a:buChar char="•"/>
            </a:pPr>
            <a:r>
              <a:rPr lang="fr-FR" dirty="0"/>
              <a:t>Émission GES</a:t>
            </a:r>
          </a:p>
          <a:p>
            <a:pPr marL="285750" indent="-285750">
              <a:buFont typeface="Arial"/>
              <a:buChar char="•"/>
            </a:pPr>
            <a:r>
              <a:rPr lang="fr-FR" dirty="0"/>
              <a:t>Biodiversité &amp; ressources</a:t>
            </a:r>
          </a:p>
          <a:p>
            <a:endParaRPr lang="en-GB" dirty="0"/>
          </a:p>
          <a:p>
            <a:r>
              <a:rPr lang="en-GB" dirty="0"/>
              <a:t>Les variables </a:t>
            </a:r>
            <a:r>
              <a:rPr lang="en-GB" dirty="0" err="1"/>
              <a:t>d’entrée</a:t>
            </a:r>
            <a:r>
              <a:rPr lang="en-GB" dirty="0"/>
              <a:t> :</a:t>
            </a:r>
          </a:p>
          <a:p>
            <a:pPr marL="177800" indent="-177800">
              <a:buFont typeface="Arial"/>
              <a:buChar char="•"/>
            </a:pPr>
            <a:r>
              <a:rPr lang="fr-FR" dirty="0"/>
              <a:t>Conduite des cultures</a:t>
            </a:r>
          </a:p>
          <a:p>
            <a:pPr marL="177800" indent="-177800">
              <a:buFont typeface="Arial"/>
              <a:buChar char="•"/>
            </a:pPr>
            <a:r>
              <a:rPr lang="fr-FR" dirty="0"/>
              <a:t>Modes d'élevage</a:t>
            </a:r>
          </a:p>
          <a:p>
            <a:pPr marL="177800" indent="-177800">
              <a:buFont typeface="Arial"/>
              <a:buChar char="•"/>
            </a:pPr>
            <a:r>
              <a:rPr lang="fr-FR" dirty="0"/>
              <a:t>Régimes alimentaires</a:t>
            </a:r>
          </a:p>
          <a:p>
            <a:pPr marL="177800" indent="-177800">
              <a:buFont typeface="Arial"/>
              <a:buChar char="•"/>
            </a:pPr>
            <a:r>
              <a:rPr lang="fr-FR" dirty="0"/>
              <a:t>Pertes et gaspillages</a:t>
            </a:r>
          </a:p>
          <a:p>
            <a:pPr marL="177800" indent="-177800">
              <a:buFont typeface="Arial"/>
              <a:buChar char="•"/>
            </a:pPr>
            <a:r>
              <a:rPr lang="fr-FR" dirty="0"/>
              <a:t>Usages non alimentaires</a:t>
            </a:r>
          </a:p>
          <a:p>
            <a:endParaRPr lang="fr-FR" dirty="0"/>
          </a:p>
          <a:p>
            <a:endParaRPr lang="en-GB" dirty="0"/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C95E2A3B-71A5-EAE9-F1B6-BD10388C6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0308" y="1404838"/>
            <a:ext cx="6438212" cy="4537674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25" name="Forme libre 24">
            <a:extLst>
              <a:ext uri="{FF2B5EF4-FFF2-40B4-BE49-F238E27FC236}">
                <a16:creationId xmlns:a16="http://schemas.microsoft.com/office/drawing/2014/main" id="{4832B288-00D2-D043-7E38-6D02B722BA37}"/>
              </a:ext>
            </a:extLst>
          </p:cNvPr>
          <p:cNvSpPr/>
          <p:nvPr/>
        </p:nvSpPr>
        <p:spPr>
          <a:xfrm>
            <a:off x="136598" y="2608023"/>
            <a:ext cx="2715080" cy="2769439"/>
          </a:xfrm>
          <a:custGeom>
            <a:avLst/>
            <a:gdLst>
              <a:gd name="connsiteX0" fmla="*/ 2526250 w 2717425"/>
              <a:gd name="connsiteY0" fmla="*/ 0 h 2695670"/>
              <a:gd name="connsiteX1" fmla="*/ 2294108 w 2717425"/>
              <a:gd name="connsiteY1" fmla="*/ 13654 h 2695670"/>
              <a:gd name="connsiteX2" fmla="*/ 2198520 w 2717425"/>
              <a:gd name="connsiteY2" fmla="*/ 40964 h 2695670"/>
              <a:gd name="connsiteX3" fmla="*/ 2143898 w 2717425"/>
              <a:gd name="connsiteY3" fmla="*/ 54618 h 2695670"/>
              <a:gd name="connsiteX4" fmla="*/ 2075621 w 2717425"/>
              <a:gd name="connsiteY4" fmla="*/ 81927 h 2695670"/>
              <a:gd name="connsiteX5" fmla="*/ 1993689 w 2717425"/>
              <a:gd name="connsiteY5" fmla="*/ 109236 h 2695670"/>
              <a:gd name="connsiteX6" fmla="*/ 1925412 w 2717425"/>
              <a:gd name="connsiteY6" fmla="*/ 191164 h 2695670"/>
              <a:gd name="connsiteX7" fmla="*/ 1884446 w 2717425"/>
              <a:gd name="connsiteY7" fmla="*/ 273091 h 2695670"/>
              <a:gd name="connsiteX8" fmla="*/ 1747892 w 2717425"/>
              <a:gd name="connsiteY8" fmla="*/ 355018 h 2695670"/>
              <a:gd name="connsiteX9" fmla="*/ 1461128 w 2717425"/>
              <a:gd name="connsiteY9" fmla="*/ 382327 h 2695670"/>
              <a:gd name="connsiteX10" fmla="*/ 1338229 w 2717425"/>
              <a:gd name="connsiteY10" fmla="*/ 395982 h 2695670"/>
              <a:gd name="connsiteX11" fmla="*/ 1160709 w 2717425"/>
              <a:gd name="connsiteY11" fmla="*/ 409637 h 2695670"/>
              <a:gd name="connsiteX12" fmla="*/ 1051466 w 2717425"/>
              <a:gd name="connsiteY12" fmla="*/ 436946 h 2695670"/>
              <a:gd name="connsiteX13" fmla="*/ 1010500 w 2717425"/>
              <a:gd name="connsiteY13" fmla="*/ 450600 h 2695670"/>
              <a:gd name="connsiteX14" fmla="*/ 942223 w 2717425"/>
              <a:gd name="connsiteY14" fmla="*/ 464255 h 2695670"/>
              <a:gd name="connsiteX15" fmla="*/ 887601 w 2717425"/>
              <a:gd name="connsiteY15" fmla="*/ 491564 h 2695670"/>
              <a:gd name="connsiteX16" fmla="*/ 669115 w 2717425"/>
              <a:gd name="connsiteY16" fmla="*/ 518873 h 2695670"/>
              <a:gd name="connsiteX17" fmla="*/ 191176 w 2717425"/>
              <a:gd name="connsiteY17" fmla="*/ 518873 h 2695670"/>
              <a:gd name="connsiteX18" fmla="*/ 109243 w 2717425"/>
              <a:gd name="connsiteY18" fmla="*/ 587146 h 2695670"/>
              <a:gd name="connsiteX19" fmla="*/ 95588 w 2717425"/>
              <a:gd name="connsiteY19" fmla="*/ 628109 h 2695670"/>
              <a:gd name="connsiteX20" fmla="*/ 68277 w 2717425"/>
              <a:gd name="connsiteY20" fmla="*/ 655419 h 2695670"/>
              <a:gd name="connsiteX21" fmla="*/ 40966 w 2717425"/>
              <a:gd name="connsiteY21" fmla="*/ 791964 h 2695670"/>
              <a:gd name="connsiteX22" fmla="*/ 13655 w 2717425"/>
              <a:gd name="connsiteY22" fmla="*/ 1174292 h 2695670"/>
              <a:gd name="connsiteX23" fmla="*/ 0 w 2717425"/>
              <a:gd name="connsiteY23" fmla="*/ 1269873 h 2695670"/>
              <a:gd name="connsiteX24" fmla="*/ 13655 w 2717425"/>
              <a:gd name="connsiteY24" fmla="*/ 1857019 h 2695670"/>
              <a:gd name="connsiteX25" fmla="*/ 40966 w 2717425"/>
              <a:gd name="connsiteY25" fmla="*/ 2116456 h 2695670"/>
              <a:gd name="connsiteX26" fmla="*/ 68277 w 2717425"/>
              <a:gd name="connsiteY26" fmla="*/ 2375892 h 2695670"/>
              <a:gd name="connsiteX27" fmla="*/ 95588 w 2717425"/>
              <a:gd name="connsiteY27" fmla="*/ 2457820 h 2695670"/>
              <a:gd name="connsiteX28" fmla="*/ 122899 w 2717425"/>
              <a:gd name="connsiteY28" fmla="*/ 2498783 h 2695670"/>
              <a:gd name="connsiteX29" fmla="*/ 177520 w 2717425"/>
              <a:gd name="connsiteY29" fmla="*/ 2621674 h 2695670"/>
              <a:gd name="connsiteX30" fmla="*/ 218486 w 2717425"/>
              <a:gd name="connsiteY30" fmla="*/ 2648983 h 2695670"/>
              <a:gd name="connsiteX31" fmla="*/ 259453 w 2717425"/>
              <a:gd name="connsiteY31" fmla="*/ 2662638 h 2695670"/>
              <a:gd name="connsiteX32" fmla="*/ 532561 w 2717425"/>
              <a:gd name="connsiteY32" fmla="*/ 2648983 h 2695670"/>
              <a:gd name="connsiteX33" fmla="*/ 614493 w 2717425"/>
              <a:gd name="connsiteY33" fmla="*/ 2621674 h 2695670"/>
              <a:gd name="connsiteX34" fmla="*/ 655459 w 2717425"/>
              <a:gd name="connsiteY34" fmla="*/ 2608020 h 2695670"/>
              <a:gd name="connsiteX35" fmla="*/ 696425 w 2717425"/>
              <a:gd name="connsiteY35" fmla="*/ 2594365 h 2695670"/>
              <a:gd name="connsiteX36" fmla="*/ 764703 w 2717425"/>
              <a:gd name="connsiteY36" fmla="*/ 2580711 h 2695670"/>
              <a:gd name="connsiteX37" fmla="*/ 996844 w 2717425"/>
              <a:gd name="connsiteY37" fmla="*/ 2594365 h 2695670"/>
              <a:gd name="connsiteX38" fmla="*/ 1106088 w 2717425"/>
              <a:gd name="connsiteY38" fmla="*/ 2621674 h 2695670"/>
              <a:gd name="connsiteX39" fmla="*/ 1188020 w 2717425"/>
              <a:gd name="connsiteY39" fmla="*/ 2648983 h 2695670"/>
              <a:gd name="connsiteX40" fmla="*/ 1679615 w 2717425"/>
              <a:gd name="connsiteY40" fmla="*/ 2662638 h 2695670"/>
              <a:gd name="connsiteX41" fmla="*/ 1925412 w 2717425"/>
              <a:gd name="connsiteY41" fmla="*/ 2648983 h 2695670"/>
              <a:gd name="connsiteX42" fmla="*/ 2348729 w 2717425"/>
              <a:gd name="connsiteY42" fmla="*/ 2676293 h 2695670"/>
              <a:gd name="connsiteX43" fmla="*/ 2580871 w 2717425"/>
              <a:gd name="connsiteY43" fmla="*/ 2676293 h 2695670"/>
              <a:gd name="connsiteX44" fmla="*/ 2621837 w 2717425"/>
              <a:gd name="connsiteY44" fmla="*/ 2648983 h 2695670"/>
              <a:gd name="connsiteX45" fmla="*/ 2649148 w 2717425"/>
              <a:gd name="connsiteY45" fmla="*/ 2102801 h 2695670"/>
              <a:gd name="connsiteX46" fmla="*/ 2676459 w 2717425"/>
              <a:gd name="connsiteY46" fmla="*/ 1706819 h 2695670"/>
              <a:gd name="connsiteX47" fmla="*/ 2690114 w 2717425"/>
              <a:gd name="connsiteY47" fmla="*/ 1611237 h 2695670"/>
              <a:gd name="connsiteX48" fmla="*/ 2703770 w 2717425"/>
              <a:gd name="connsiteY48" fmla="*/ 1474692 h 2695670"/>
              <a:gd name="connsiteX49" fmla="*/ 2676459 w 2717425"/>
              <a:gd name="connsiteY49" fmla="*/ 996782 h 2695670"/>
              <a:gd name="connsiteX50" fmla="*/ 2662804 w 2717425"/>
              <a:gd name="connsiteY50" fmla="*/ 914855 h 2695670"/>
              <a:gd name="connsiteX51" fmla="*/ 2690114 w 2717425"/>
              <a:gd name="connsiteY51" fmla="*/ 382327 h 2695670"/>
              <a:gd name="connsiteX52" fmla="*/ 2703770 w 2717425"/>
              <a:gd name="connsiteY52" fmla="*/ 327709 h 2695670"/>
              <a:gd name="connsiteX53" fmla="*/ 2717425 w 2717425"/>
              <a:gd name="connsiteY53" fmla="*/ 259436 h 2695670"/>
              <a:gd name="connsiteX54" fmla="*/ 2690114 w 2717425"/>
              <a:gd name="connsiteY54" fmla="*/ 150200 h 2695670"/>
              <a:gd name="connsiteX55" fmla="*/ 2635493 w 2717425"/>
              <a:gd name="connsiteY55" fmla="*/ 68273 h 2695670"/>
              <a:gd name="connsiteX56" fmla="*/ 2553560 w 2717425"/>
              <a:gd name="connsiteY56" fmla="*/ 40964 h 2695670"/>
              <a:gd name="connsiteX57" fmla="*/ 2512594 w 2717425"/>
              <a:gd name="connsiteY57" fmla="*/ 27309 h 2695670"/>
              <a:gd name="connsiteX58" fmla="*/ 2526250 w 2717425"/>
              <a:gd name="connsiteY58" fmla="*/ 0 h 2695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2717425" h="2695670">
                <a:moveTo>
                  <a:pt x="2526250" y="0"/>
                </a:moveTo>
                <a:cubicBezTo>
                  <a:pt x="2448869" y="4551"/>
                  <a:pt x="2371273" y="6305"/>
                  <a:pt x="2294108" y="13654"/>
                </a:cubicBezTo>
                <a:cubicBezTo>
                  <a:pt x="2262088" y="16703"/>
                  <a:pt x="2229246" y="32186"/>
                  <a:pt x="2198520" y="40964"/>
                </a:cubicBezTo>
                <a:cubicBezTo>
                  <a:pt x="2180474" y="46120"/>
                  <a:pt x="2161703" y="48684"/>
                  <a:pt x="2143898" y="54618"/>
                </a:cubicBezTo>
                <a:cubicBezTo>
                  <a:pt x="2120644" y="62369"/>
                  <a:pt x="2098657" y="73551"/>
                  <a:pt x="2075621" y="81927"/>
                </a:cubicBezTo>
                <a:cubicBezTo>
                  <a:pt x="2048566" y="91764"/>
                  <a:pt x="1993689" y="109236"/>
                  <a:pt x="1993689" y="109236"/>
                </a:cubicBezTo>
                <a:cubicBezTo>
                  <a:pt x="1963489" y="139435"/>
                  <a:pt x="1944424" y="153143"/>
                  <a:pt x="1925412" y="191164"/>
                </a:cubicBezTo>
                <a:cubicBezTo>
                  <a:pt x="1907014" y="227956"/>
                  <a:pt x="1919229" y="242658"/>
                  <a:pt x="1884446" y="273091"/>
                </a:cubicBezTo>
                <a:cubicBezTo>
                  <a:pt x="1868500" y="287043"/>
                  <a:pt x="1780444" y="345253"/>
                  <a:pt x="1747892" y="355018"/>
                </a:cubicBezTo>
                <a:cubicBezTo>
                  <a:pt x="1683180" y="374430"/>
                  <a:pt x="1484208" y="380404"/>
                  <a:pt x="1461128" y="382327"/>
                </a:cubicBezTo>
                <a:cubicBezTo>
                  <a:pt x="1420052" y="385750"/>
                  <a:pt x="1379278" y="392250"/>
                  <a:pt x="1338229" y="395982"/>
                </a:cubicBezTo>
                <a:cubicBezTo>
                  <a:pt x="1279125" y="401355"/>
                  <a:pt x="1219882" y="405085"/>
                  <a:pt x="1160709" y="409637"/>
                </a:cubicBezTo>
                <a:cubicBezTo>
                  <a:pt x="1124295" y="418740"/>
                  <a:pt x="1087075" y="425077"/>
                  <a:pt x="1051466" y="436946"/>
                </a:cubicBezTo>
                <a:cubicBezTo>
                  <a:pt x="1037811" y="441497"/>
                  <a:pt x="1024464" y="447109"/>
                  <a:pt x="1010500" y="450600"/>
                </a:cubicBezTo>
                <a:cubicBezTo>
                  <a:pt x="987983" y="456229"/>
                  <a:pt x="964982" y="459703"/>
                  <a:pt x="942223" y="464255"/>
                </a:cubicBezTo>
                <a:cubicBezTo>
                  <a:pt x="924016" y="473358"/>
                  <a:pt x="906661" y="484417"/>
                  <a:pt x="887601" y="491564"/>
                </a:cubicBezTo>
                <a:cubicBezTo>
                  <a:pt x="826005" y="514661"/>
                  <a:pt x="716752" y="514903"/>
                  <a:pt x="669115" y="518873"/>
                </a:cubicBezTo>
                <a:cubicBezTo>
                  <a:pt x="531864" y="512635"/>
                  <a:pt x="336941" y="491544"/>
                  <a:pt x="191176" y="518873"/>
                </a:cubicBezTo>
                <a:cubicBezTo>
                  <a:pt x="167775" y="523260"/>
                  <a:pt x="122237" y="574152"/>
                  <a:pt x="109243" y="587146"/>
                </a:cubicBezTo>
                <a:cubicBezTo>
                  <a:pt x="104691" y="600800"/>
                  <a:pt x="102993" y="615767"/>
                  <a:pt x="95588" y="628109"/>
                </a:cubicBezTo>
                <a:cubicBezTo>
                  <a:pt x="88964" y="639148"/>
                  <a:pt x="74035" y="643904"/>
                  <a:pt x="68277" y="655419"/>
                </a:cubicBezTo>
                <a:cubicBezTo>
                  <a:pt x="58090" y="675792"/>
                  <a:pt x="42681" y="781672"/>
                  <a:pt x="40966" y="791964"/>
                </a:cubicBezTo>
                <a:cubicBezTo>
                  <a:pt x="36438" y="859880"/>
                  <a:pt x="21220" y="1098652"/>
                  <a:pt x="13655" y="1174292"/>
                </a:cubicBezTo>
                <a:cubicBezTo>
                  <a:pt x="10452" y="1206316"/>
                  <a:pt x="4552" y="1238013"/>
                  <a:pt x="0" y="1269873"/>
                </a:cubicBezTo>
                <a:cubicBezTo>
                  <a:pt x="4552" y="1465588"/>
                  <a:pt x="6540" y="1661380"/>
                  <a:pt x="13655" y="1857019"/>
                </a:cubicBezTo>
                <a:cubicBezTo>
                  <a:pt x="22601" y="2103007"/>
                  <a:pt x="23895" y="1937221"/>
                  <a:pt x="40966" y="2116456"/>
                </a:cubicBezTo>
                <a:cubicBezTo>
                  <a:pt x="50054" y="2211874"/>
                  <a:pt x="44351" y="2288170"/>
                  <a:pt x="68277" y="2375892"/>
                </a:cubicBezTo>
                <a:cubicBezTo>
                  <a:pt x="75852" y="2403664"/>
                  <a:pt x="79619" y="2433869"/>
                  <a:pt x="95588" y="2457820"/>
                </a:cubicBezTo>
                <a:lnTo>
                  <a:pt x="122899" y="2498783"/>
                </a:lnTo>
                <a:cubicBezTo>
                  <a:pt x="136421" y="2539349"/>
                  <a:pt x="145059" y="2589215"/>
                  <a:pt x="177520" y="2621674"/>
                </a:cubicBezTo>
                <a:cubicBezTo>
                  <a:pt x="189125" y="2633278"/>
                  <a:pt x="203807" y="2641644"/>
                  <a:pt x="218486" y="2648983"/>
                </a:cubicBezTo>
                <a:cubicBezTo>
                  <a:pt x="231361" y="2655420"/>
                  <a:pt x="245797" y="2658086"/>
                  <a:pt x="259453" y="2662638"/>
                </a:cubicBezTo>
                <a:cubicBezTo>
                  <a:pt x="350489" y="2658086"/>
                  <a:pt x="442012" y="2659430"/>
                  <a:pt x="532561" y="2648983"/>
                </a:cubicBezTo>
                <a:cubicBezTo>
                  <a:pt x="561159" y="2645683"/>
                  <a:pt x="587182" y="2630777"/>
                  <a:pt x="614493" y="2621674"/>
                </a:cubicBezTo>
                <a:lnTo>
                  <a:pt x="655459" y="2608020"/>
                </a:lnTo>
                <a:cubicBezTo>
                  <a:pt x="669114" y="2603468"/>
                  <a:pt x="682311" y="2597188"/>
                  <a:pt x="696425" y="2594365"/>
                </a:cubicBezTo>
                <a:lnTo>
                  <a:pt x="764703" y="2580711"/>
                </a:lnTo>
                <a:cubicBezTo>
                  <a:pt x="842083" y="2585262"/>
                  <a:pt x="919882" y="2585130"/>
                  <a:pt x="996844" y="2594365"/>
                </a:cubicBezTo>
                <a:cubicBezTo>
                  <a:pt x="1034112" y="2598837"/>
                  <a:pt x="1070479" y="2609805"/>
                  <a:pt x="1106088" y="2621674"/>
                </a:cubicBezTo>
                <a:cubicBezTo>
                  <a:pt x="1133399" y="2630777"/>
                  <a:pt x="1159243" y="2648184"/>
                  <a:pt x="1188020" y="2648983"/>
                </a:cubicBezTo>
                <a:lnTo>
                  <a:pt x="1679615" y="2662638"/>
                </a:lnTo>
                <a:cubicBezTo>
                  <a:pt x="1761547" y="2658086"/>
                  <a:pt x="1843353" y="2648983"/>
                  <a:pt x="1925412" y="2648983"/>
                </a:cubicBezTo>
                <a:cubicBezTo>
                  <a:pt x="2070907" y="2648983"/>
                  <a:pt x="2205830" y="2663302"/>
                  <a:pt x="2348729" y="2676293"/>
                </a:cubicBezTo>
                <a:cubicBezTo>
                  <a:pt x="2445242" y="2700419"/>
                  <a:pt x="2434239" y="2703785"/>
                  <a:pt x="2580871" y="2676293"/>
                </a:cubicBezTo>
                <a:cubicBezTo>
                  <a:pt x="2597001" y="2673269"/>
                  <a:pt x="2608182" y="2658086"/>
                  <a:pt x="2621837" y="2648983"/>
                </a:cubicBezTo>
                <a:cubicBezTo>
                  <a:pt x="2676570" y="2430076"/>
                  <a:pt x="2623470" y="2659127"/>
                  <a:pt x="2649148" y="2102801"/>
                </a:cubicBezTo>
                <a:cubicBezTo>
                  <a:pt x="2655248" y="1970634"/>
                  <a:pt x="2665471" y="1838669"/>
                  <a:pt x="2676459" y="1706819"/>
                </a:cubicBezTo>
                <a:cubicBezTo>
                  <a:pt x="2679132" y="1674746"/>
                  <a:pt x="2686353" y="1643201"/>
                  <a:pt x="2690114" y="1611237"/>
                </a:cubicBezTo>
                <a:cubicBezTo>
                  <a:pt x="2695459" y="1565808"/>
                  <a:pt x="2699218" y="1520207"/>
                  <a:pt x="2703770" y="1474692"/>
                </a:cubicBezTo>
                <a:cubicBezTo>
                  <a:pt x="2694666" y="1315389"/>
                  <a:pt x="2688104" y="1155920"/>
                  <a:pt x="2676459" y="996782"/>
                </a:cubicBezTo>
                <a:cubicBezTo>
                  <a:pt x="2674439" y="969170"/>
                  <a:pt x="2662804" y="942541"/>
                  <a:pt x="2662804" y="914855"/>
                </a:cubicBezTo>
                <a:cubicBezTo>
                  <a:pt x="2662804" y="894079"/>
                  <a:pt x="2686207" y="425304"/>
                  <a:pt x="2690114" y="382327"/>
                </a:cubicBezTo>
                <a:cubicBezTo>
                  <a:pt x="2691813" y="363638"/>
                  <a:pt x="2699699" y="346028"/>
                  <a:pt x="2703770" y="327709"/>
                </a:cubicBezTo>
                <a:cubicBezTo>
                  <a:pt x="2708805" y="305053"/>
                  <a:pt x="2712873" y="282194"/>
                  <a:pt x="2717425" y="259436"/>
                </a:cubicBezTo>
                <a:cubicBezTo>
                  <a:pt x="2713641" y="240515"/>
                  <a:pt x="2703237" y="173820"/>
                  <a:pt x="2690114" y="150200"/>
                </a:cubicBezTo>
                <a:cubicBezTo>
                  <a:pt x="2674174" y="121509"/>
                  <a:pt x="2666631" y="78652"/>
                  <a:pt x="2635493" y="68273"/>
                </a:cubicBezTo>
                <a:lnTo>
                  <a:pt x="2553560" y="40964"/>
                </a:lnTo>
                <a:cubicBezTo>
                  <a:pt x="2539905" y="36412"/>
                  <a:pt x="2512594" y="41703"/>
                  <a:pt x="2512594" y="27309"/>
                </a:cubicBezTo>
                <a:lnTo>
                  <a:pt x="252625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Forme libre 25">
            <a:extLst>
              <a:ext uri="{FF2B5EF4-FFF2-40B4-BE49-F238E27FC236}">
                <a16:creationId xmlns:a16="http://schemas.microsoft.com/office/drawing/2014/main" id="{B1DBFC04-4467-9D18-3970-30C76280746B}"/>
              </a:ext>
            </a:extLst>
          </p:cNvPr>
          <p:cNvSpPr/>
          <p:nvPr/>
        </p:nvSpPr>
        <p:spPr>
          <a:xfrm>
            <a:off x="2717469" y="2504510"/>
            <a:ext cx="1487154" cy="1004715"/>
          </a:xfrm>
          <a:custGeom>
            <a:avLst/>
            <a:gdLst>
              <a:gd name="connsiteX0" fmla="*/ 13656 w 1488439"/>
              <a:gd name="connsiteY0" fmla="*/ 13655 h 914856"/>
              <a:gd name="connsiteX1" fmla="*/ 1488439 w 1488439"/>
              <a:gd name="connsiteY1" fmla="*/ 0 h 914856"/>
              <a:gd name="connsiteX2" fmla="*/ 1461129 w 1488439"/>
              <a:gd name="connsiteY2" fmla="*/ 914856 h 914856"/>
              <a:gd name="connsiteX3" fmla="*/ 0 w 1488439"/>
              <a:gd name="connsiteY3" fmla="*/ 914856 h 914856"/>
              <a:gd name="connsiteX4" fmla="*/ 13656 w 1488439"/>
              <a:gd name="connsiteY4" fmla="*/ 13655 h 914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88439" h="914856">
                <a:moveTo>
                  <a:pt x="13656" y="13655"/>
                </a:moveTo>
                <a:lnTo>
                  <a:pt x="1488439" y="0"/>
                </a:lnTo>
                <a:lnTo>
                  <a:pt x="1461129" y="914856"/>
                </a:lnTo>
                <a:lnTo>
                  <a:pt x="0" y="914856"/>
                </a:lnTo>
                <a:lnTo>
                  <a:pt x="13656" y="136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Forme libre 26">
            <a:extLst>
              <a:ext uri="{FF2B5EF4-FFF2-40B4-BE49-F238E27FC236}">
                <a16:creationId xmlns:a16="http://schemas.microsoft.com/office/drawing/2014/main" id="{47ACBDFF-EF60-4293-FEB6-E88B3444723B}"/>
              </a:ext>
            </a:extLst>
          </p:cNvPr>
          <p:cNvSpPr/>
          <p:nvPr/>
        </p:nvSpPr>
        <p:spPr>
          <a:xfrm>
            <a:off x="-77742" y="1404838"/>
            <a:ext cx="6644442" cy="532527"/>
          </a:xfrm>
          <a:custGeom>
            <a:avLst/>
            <a:gdLst>
              <a:gd name="connsiteX0" fmla="*/ 81933 w 6650182"/>
              <a:gd name="connsiteY0" fmla="*/ 177509 h 532527"/>
              <a:gd name="connsiteX1" fmla="*/ 655460 w 6650182"/>
              <a:gd name="connsiteY1" fmla="*/ 0 h 532527"/>
              <a:gd name="connsiteX2" fmla="*/ 1078777 w 6650182"/>
              <a:gd name="connsiteY2" fmla="*/ 0 h 532527"/>
              <a:gd name="connsiteX3" fmla="*/ 6622871 w 6650182"/>
              <a:gd name="connsiteY3" fmla="*/ 0 h 532527"/>
              <a:gd name="connsiteX4" fmla="*/ 6650182 w 6650182"/>
              <a:gd name="connsiteY4" fmla="*/ 532527 h 532527"/>
              <a:gd name="connsiteX5" fmla="*/ 3523095 w 6650182"/>
              <a:gd name="connsiteY5" fmla="*/ 382327 h 532527"/>
              <a:gd name="connsiteX6" fmla="*/ 518906 w 6650182"/>
              <a:gd name="connsiteY6" fmla="*/ 532527 h 532527"/>
              <a:gd name="connsiteX7" fmla="*/ 0 w 6650182"/>
              <a:gd name="connsiteY7" fmla="*/ 518873 h 532527"/>
              <a:gd name="connsiteX8" fmla="*/ 81933 w 6650182"/>
              <a:gd name="connsiteY8" fmla="*/ 177509 h 532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650182" h="532527">
                <a:moveTo>
                  <a:pt x="81933" y="177509"/>
                </a:moveTo>
                <a:lnTo>
                  <a:pt x="655460" y="0"/>
                </a:lnTo>
                <a:lnTo>
                  <a:pt x="1078777" y="0"/>
                </a:lnTo>
                <a:lnTo>
                  <a:pt x="6622871" y="0"/>
                </a:lnTo>
                <a:lnTo>
                  <a:pt x="6650182" y="532527"/>
                </a:lnTo>
                <a:lnTo>
                  <a:pt x="3523095" y="382327"/>
                </a:lnTo>
                <a:lnTo>
                  <a:pt x="518906" y="532527"/>
                </a:lnTo>
                <a:lnTo>
                  <a:pt x="0" y="518873"/>
                </a:lnTo>
                <a:lnTo>
                  <a:pt x="81933" y="1775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Forme libre 27">
            <a:extLst>
              <a:ext uri="{FF2B5EF4-FFF2-40B4-BE49-F238E27FC236}">
                <a16:creationId xmlns:a16="http://schemas.microsoft.com/office/drawing/2014/main" id="{EC55C397-C3FD-44F8-99C1-9C888EC8A587}"/>
              </a:ext>
            </a:extLst>
          </p:cNvPr>
          <p:cNvSpPr/>
          <p:nvPr/>
        </p:nvSpPr>
        <p:spPr>
          <a:xfrm>
            <a:off x="2785745" y="3536534"/>
            <a:ext cx="1173351" cy="423291"/>
          </a:xfrm>
          <a:custGeom>
            <a:avLst/>
            <a:gdLst>
              <a:gd name="connsiteX0" fmla="*/ 0 w 1174365"/>
              <a:gd name="connsiteY0" fmla="*/ 0 h 423291"/>
              <a:gd name="connsiteX1" fmla="*/ 0 w 1174365"/>
              <a:gd name="connsiteY1" fmla="*/ 423291 h 423291"/>
              <a:gd name="connsiteX2" fmla="*/ 1174365 w 1174365"/>
              <a:gd name="connsiteY2" fmla="*/ 409636 h 423291"/>
              <a:gd name="connsiteX3" fmla="*/ 1160710 w 1174365"/>
              <a:gd name="connsiteY3" fmla="*/ 27309 h 423291"/>
              <a:gd name="connsiteX4" fmla="*/ 0 w 1174365"/>
              <a:gd name="connsiteY4" fmla="*/ 0 h 423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4365" h="423291">
                <a:moveTo>
                  <a:pt x="0" y="0"/>
                </a:moveTo>
                <a:lnTo>
                  <a:pt x="0" y="423291"/>
                </a:lnTo>
                <a:lnTo>
                  <a:pt x="1174365" y="409636"/>
                </a:lnTo>
                <a:lnTo>
                  <a:pt x="1160710" y="27309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Forme libre 28">
            <a:extLst>
              <a:ext uri="{FF2B5EF4-FFF2-40B4-BE49-F238E27FC236}">
                <a16:creationId xmlns:a16="http://schemas.microsoft.com/office/drawing/2014/main" id="{1DF57164-838D-2347-DCEB-D6A1CFD72E89}"/>
              </a:ext>
            </a:extLst>
          </p:cNvPr>
          <p:cNvSpPr/>
          <p:nvPr/>
        </p:nvSpPr>
        <p:spPr>
          <a:xfrm>
            <a:off x="4179131" y="2487071"/>
            <a:ext cx="2075081" cy="1937009"/>
          </a:xfrm>
          <a:custGeom>
            <a:avLst/>
            <a:gdLst>
              <a:gd name="connsiteX0" fmla="*/ 0 w 1966379"/>
              <a:gd name="connsiteY0" fmla="*/ 68272 h 1775092"/>
              <a:gd name="connsiteX1" fmla="*/ 0 w 1966379"/>
              <a:gd name="connsiteY1" fmla="*/ 1775092 h 1775092"/>
              <a:gd name="connsiteX2" fmla="*/ 1966379 w 1966379"/>
              <a:gd name="connsiteY2" fmla="*/ 1761437 h 1775092"/>
              <a:gd name="connsiteX3" fmla="*/ 1925412 w 1966379"/>
              <a:gd name="connsiteY3" fmla="*/ 846582 h 1775092"/>
              <a:gd name="connsiteX4" fmla="*/ 710082 w 1966379"/>
              <a:gd name="connsiteY4" fmla="*/ 641764 h 1775092"/>
              <a:gd name="connsiteX5" fmla="*/ 587183 w 1966379"/>
              <a:gd name="connsiteY5" fmla="*/ 204818 h 1775092"/>
              <a:gd name="connsiteX6" fmla="*/ 245798 w 1966379"/>
              <a:gd name="connsiteY6" fmla="*/ 0 h 1775092"/>
              <a:gd name="connsiteX7" fmla="*/ 0 w 1966379"/>
              <a:gd name="connsiteY7" fmla="*/ 68272 h 1775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66379" h="1775092">
                <a:moveTo>
                  <a:pt x="0" y="68272"/>
                </a:moveTo>
                <a:lnTo>
                  <a:pt x="0" y="1775092"/>
                </a:lnTo>
                <a:lnTo>
                  <a:pt x="1966379" y="1761437"/>
                </a:lnTo>
                <a:lnTo>
                  <a:pt x="1925412" y="846582"/>
                </a:lnTo>
                <a:lnTo>
                  <a:pt x="710082" y="641764"/>
                </a:lnTo>
                <a:lnTo>
                  <a:pt x="587183" y="204818"/>
                </a:lnTo>
                <a:lnTo>
                  <a:pt x="245798" y="0"/>
                </a:lnTo>
                <a:lnTo>
                  <a:pt x="0" y="6827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Forme libre 29">
            <a:extLst>
              <a:ext uri="{FF2B5EF4-FFF2-40B4-BE49-F238E27FC236}">
                <a16:creationId xmlns:a16="http://schemas.microsoft.com/office/drawing/2014/main" id="{21465CB0-13F0-DE83-2E59-3DE699A1E479}"/>
              </a:ext>
            </a:extLst>
          </p:cNvPr>
          <p:cNvSpPr/>
          <p:nvPr/>
        </p:nvSpPr>
        <p:spPr>
          <a:xfrm>
            <a:off x="1540955" y="3897731"/>
            <a:ext cx="2381044" cy="546757"/>
          </a:xfrm>
          <a:custGeom>
            <a:avLst/>
            <a:gdLst>
              <a:gd name="connsiteX0" fmla="*/ 146 w 2383101"/>
              <a:gd name="connsiteY0" fmla="*/ 378654 h 454384"/>
              <a:gd name="connsiteX1" fmla="*/ 5972 w 2383101"/>
              <a:gd name="connsiteY1" fmla="*/ 308748 h 454384"/>
              <a:gd name="connsiteX2" fmla="*/ 23449 w 2383101"/>
              <a:gd name="connsiteY2" fmla="*/ 233018 h 454384"/>
              <a:gd name="connsiteX3" fmla="*/ 29274 w 2383101"/>
              <a:gd name="connsiteY3" fmla="*/ 209716 h 454384"/>
              <a:gd name="connsiteX4" fmla="*/ 35100 w 2383101"/>
              <a:gd name="connsiteY4" fmla="*/ 163112 h 454384"/>
              <a:gd name="connsiteX5" fmla="*/ 46751 w 2383101"/>
              <a:gd name="connsiteY5" fmla="*/ 145636 h 454384"/>
              <a:gd name="connsiteX6" fmla="*/ 52577 w 2383101"/>
              <a:gd name="connsiteY6" fmla="*/ 128160 h 454384"/>
              <a:gd name="connsiteX7" fmla="*/ 87530 w 2383101"/>
              <a:gd name="connsiteY7" fmla="*/ 104858 h 454384"/>
              <a:gd name="connsiteX8" fmla="*/ 134135 w 2383101"/>
              <a:gd name="connsiteY8" fmla="*/ 69905 h 454384"/>
              <a:gd name="connsiteX9" fmla="*/ 169089 w 2383101"/>
              <a:gd name="connsiteY9" fmla="*/ 58254 h 454384"/>
              <a:gd name="connsiteX10" fmla="*/ 209868 w 2383101"/>
              <a:gd name="connsiteY10" fmla="*/ 52429 h 454384"/>
              <a:gd name="connsiteX11" fmla="*/ 256473 w 2383101"/>
              <a:gd name="connsiteY11" fmla="*/ 46604 h 454384"/>
              <a:gd name="connsiteX12" fmla="*/ 291426 w 2383101"/>
              <a:gd name="connsiteY12" fmla="*/ 40778 h 454384"/>
              <a:gd name="connsiteX13" fmla="*/ 308903 w 2383101"/>
              <a:gd name="connsiteY13" fmla="*/ 34953 h 454384"/>
              <a:gd name="connsiteX14" fmla="*/ 332205 w 2383101"/>
              <a:gd name="connsiteY14" fmla="*/ 29127 h 454384"/>
              <a:gd name="connsiteX15" fmla="*/ 367159 w 2383101"/>
              <a:gd name="connsiteY15" fmla="*/ 23302 h 454384"/>
              <a:gd name="connsiteX16" fmla="*/ 396287 w 2383101"/>
              <a:gd name="connsiteY16" fmla="*/ 17476 h 454384"/>
              <a:gd name="connsiteX17" fmla="*/ 448717 w 2383101"/>
              <a:gd name="connsiteY17" fmla="*/ 5826 h 454384"/>
              <a:gd name="connsiteX18" fmla="*/ 518624 w 2383101"/>
              <a:gd name="connsiteY18" fmla="*/ 11651 h 454384"/>
              <a:gd name="connsiteX19" fmla="*/ 536101 w 2383101"/>
              <a:gd name="connsiteY19" fmla="*/ 17476 h 454384"/>
              <a:gd name="connsiteX20" fmla="*/ 565229 w 2383101"/>
              <a:gd name="connsiteY20" fmla="*/ 23302 h 454384"/>
              <a:gd name="connsiteX21" fmla="*/ 582706 w 2383101"/>
              <a:gd name="connsiteY21" fmla="*/ 29127 h 454384"/>
              <a:gd name="connsiteX22" fmla="*/ 623485 w 2383101"/>
              <a:gd name="connsiteY22" fmla="*/ 34953 h 454384"/>
              <a:gd name="connsiteX23" fmla="*/ 640962 w 2383101"/>
              <a:gd name="connsiteY23" fmla="*/ 40778 h 454384"/>
              <a:gd name="connsiteX24" fmla="*/ 1672092 w 2383101"/>
              <a:gd name="connsiteY24" fmla="*/ 40778 h 454384"/>
              <a:gd name="connsiteX25" fmla="*/ 1718697 w 2383101"/>
              <a:gd name="connsiteY25" fmla="*/ 34953 h 454384"/>
              <a:gd name="connsiteX26" fmla="*/ 1747825 w 2383101"/>
              <a:gd name="connsiteY26" fmla="*/ 29127 h 454384"/>
              <a:gd name="connsiteX27" fmla="*/ 1811907 w 2383101"/>
              <a:gd name="connsiteY27" fmla="*/ 23302 h 454384"/>
              <a:gd name="connsiteX28" fmla="*/ 1858511 w 2383101"/>
              <a:gd name="connsiteY28" fmla="*/ 11651 h 454384"/>
              <a:gd name="connsiteX29" fmla="*/ 2085709 w 2383101"/>
              <a:gd name="connsiteY29" fmla="*/ 5826 h 454384"/>
              <a:gd name="connsiteX30" fmla="*/ 2149791 w 2383101"/>
              <a:gd name="connsiteY30" fmla="*/ 0 h 454384"/>
              <a:gd name="connsiteX31" fmla="*/ 2289605 w 2383101"/>
              <a:gd name="connsiteY31" fmla="*/ 5826 h 454384"/>
              <a:gd name="connsiteX32" fmla="*/ 2330384 w 2383101"/>
              <a:gd name="connsiteY32" fmla="*/ 11651 h 454384"/>
              <a:gd name="connsiteX33" fmla="*/ 2347861 w 2383101"/>
              <a:gd name="connsiteY33" fmla="*/ 23302 h 454384"/>
              <a:gd name="connsiteX34" fmla="*/ 2371164 w 2383101"/>
              <a:gd name="connsiteY34" fmla="*/ 52429 h 454384"/>
              <a:gd name="connsiteX35" fmla="*/ 2382815 w 2383101"/>
              <a:gd name="connsiteY35" fmla="*/ 69905 h 454384"/>
              <a:gd name="connsiteX36" fmla="*/ 2376989 w 2383101"/>
              <a:gd name="connsiteY36" fmla="*/ 168938 h 454384"/>
              <a:gd name="connsiteX37" fmla="*/ 2318733 w 2383101"/>
              <a:gd name="connsiteY37" fmla="*/ 203890 h 454384"/>
              <a:gd name="connsiteX38" fmla="*/ 2301257 w 2383101"/>
              <a:gd name="connsiteY38" fmla="*/ 209716 h 454384"/>
              <a:gd name="connsiteX39" fmla="*/ 2097361 w 2383101"/>
              <a:gd name="connsiteY39" fmla="*/ 203890 h 454384"/>
              <a:gd name="connsiteX40" fmla="*/ 2039105 w 2383101"/>
              <a:gd name="connsiteY40" fmla="*/ 192240 h 454384"/>
              <a:gd name="connsiteX41" fmla="*/ 2009977 w 2383101"/>
              <a:gd name="connsiteY41" fmla="*/ 186414 h 454384"/>
              <a:gd name="connsiteX42" fmla="*/ 1992500 w 2383101"/>
              <a:gd name="connsiteY42" fmla="*/ 180589 h 454384"/>
              <a:gd name="connsiteX43" fmla="*/ 1910942 w 2383101"/>
              <a:gd name="connsiteY43" fmla="*/ 168938 h 454384"/>
              <a:gd name="connsiteX44" fmla="*/ 1409940 w 2383101"/>
              <a:gd name="connsiteY44" fmla="*/ 174763 h 454384"/>
              <a:gd name="connsiteX45" fmla="*/ 1392464 w 2383101"/>
              <a:gd name="connsiteY45" fmla="*/ 180589 h 454384"/>
              <a:gd name="connsiteX46" fmla="*/ 1345859 w 2383101"/>
              <a:gd name="connsiteY46" fmla="*/ 186414 h 454384"/>
              <a:gd name="connsiteX47" fmla="*/ 1130312 w 2383101"/>
              <a:gd name="connsiteY47" fmla="*/ 186414 h 454384"/>
              <a:gd name="connsiteX48" fmla="*/ 1089533 w 2383101"/>
              <a:gd name="connsiteY48" fmla="*/ 174763 h 454384"/>
              <a:gd name="connsiteX49" fmla="*/ 1025451 w 2383101"/>
              <a:gd name="connsiteY49" fmla="*/ 163112 h 454384"/>
              <a:gd name="connsiteX50" fmla="*/ 879811 w 2383101"/>
              <a:gd name="connsiteY50" fmla="*/ 168938 h 454384"/>
              <a:gd name="connsiteX51" fmla="*/ 862334 w 2383101"/>
              <a:gd name="connsiteY51" fmla="*/ 174763 h 454384"/>
              <a:gd name="connsiteX52" fmla="*/ 844858 w 2383101"/>
              <a:gd name="connsiteY52" fmla="*/ 192240 h 454384"/>
              <a:gd name="connsiteX53" fmla="*/ 827381 w 2383101"/>
              <a:gd name="connsiteY53" fmla="*/ 203890 h 454384"/>
              <a:gd name="connsiteX54" fmla="*/ 798253 w 2383101"/>
              <a:gd name="connsiteY54" fmla="*/ 244669 h 454384"/>
              <a:gd name="connsiteX55" fmla="*/ 786602 w 2383101"/>
              <a:gd name="connsiteY55" fmla="*/ 279621 h 454384"/>
              <a:gd name="connsiteX56" fmla="*/ 780776 w 2383101"/>
              <a:gd name="connsiteY56" fmla="*/ 297098 h 454384"/>
              <a:gd name="connsiteX57" fmla="*/ 774951 w 2383101"/>
              <a:gd name="connsiteY57" fmla="*/ 314574 h 454384"/>
              <a:gd name="connsiteX58" fmla="*/ 763299 w 2383101"/>
              <a:gd name="connsiteY58" fmla="*/ 332050 h 454384"/>
              <a:gd name="connsiteX59" fmla="*/ 757474 w 2383101"/>
              <a:gd name="connsiteY59" fmla="*/ 355352 h 454384"/>
              <a:gd name="connsiteX60" fmla="*/ 705043 w 2383101"/>
              <a:gd name="connsiteY60" fmla="*/ 401955 h 454384"/>
              <a:gd name="connsiteX61" fmla="*/ 687567 w 2383101"/>
              <a:gd name="connsiteY61" fmla="*/ 419432 h 454384"/>
              <a:gd name="connsiteX62" fmla="*/ 652613 w 2383101"/>
              <a:gd name="connsiteY62" fmla="*/ 431083 h 454384"/>
              <a:gd name="connsiteX63" fmla="*/ 582706 w 2383101"/>
              <a:gd name="connsiteY63" fmla="*/ 425257 h 454384"/>
              <a:gd name="connsiteX64" fmla="*/ 576880 w 2383101"/>
              <a:gd name="connsiteY64" fmla="*/ 396130 h 454384"/>
              <a:gd name="connsiteX65" fmla="*/ 571055 w 2383101"/>
              <a:gd name="connsiteY65" fmla="*/ 221367 h 454384"/>
              <a:gd name="connsiteX66" fmla="*/ 553578 w 2383101"/>
              <a:gd name="connsiteY66" fmla="*/ 209716 h 454384"/>
              <a:gd name="connsiteX67" fmla="*/ 495322 w 2383101"/>
              <a:gd name="connsiteY67" fmla="*/ 192240 h 454384"/>
              <a:gd name="connsiteX68" fmla="*/ 477845 w 2383101"/>
              <a:gd name="connsiteY68" fmla="*/ 186414 h 454384"/>
              <a:gd name="connsiteX69" fmla="*/ 384636 w 2383101"/>
              <a:gd name="connsiteY69" fmla="*/ 192240 h 454384"/>
              <a:gd name="connsiteX70" fmla="*/ 349682 w 2383101"/>
              <a:gd name="connsiteY70" fmla="*/ 209716 h 454384"/>
              <a:gd name="connsiteX71" fmla="*/ 332205 w 2383101"/>
              <a:gd name="connsiteY71" fmla="*/ 215541 h 454384"/>
              <a:gd name="connsiteX72" fmla="*/ 285601 w 2383101"/>
              <a:gd name="connsiteY72" fmla="*/ 250494 h 454384"/>
              <a:gd name="connsiteX73" fmla="*/ 273949 w 2383101"/>
              <a:gd name="connsiteY73" fmla="*/ 262145 h 454384"/>
              <a:gd name="connsiteX74" fmla="*/ 262298 w 2383101"/>
              <a:gd name="connsiteY74" fmla="*/ 279621 h 454384"/>
              <a:gd name="connsiteX75" fmla="*/ 244821 w 2383101"/>
              <a:gd name="connsiteY75" fmla="*/ 291272 h 454384"/>
              <a:gd name="connsiteX76" fmla="*/ 215693 w 2383101"/>
              <a:gd name="connsiteY76" fmla="*/ 320399 h 454384"/>
              <a:gd name="connsiteX77" fmla="*/ 198217 w 2383101"/>
              <a:gd name="connsiteY77" fmla="*/ 361177 h 454384"/>
              <a:gd name="connsiteX78" fmla="*/ 186565 w 2383101"/>
              <a:gd name="connsiteY78" fmla="*/ 372828 h 454384"/>
              <a:gd name="connsiteX79" fmla="*/ 169089 w 2383101"/>
              <a:gd name="connsiteY79" fmla="*/ 407781 h 454384"/>
              <a:gd name="connsiteX80" fmla="*/ 157437 w 2383101"/>
              <a:gd name="connsiteY80" fmla="*/ 419432 h 454384"/>
              <a:gd name="connsiteX81" fmla="*/ 99182 w 2383101"/>
              <a:gd name="connsiteY81" fmla="*/ 442734 h 454384"/>
              <a:gd name="connsiteX82" fmla="*/ 87530 w 2383101"/>
              <a:gd name="connsiteY82" fmla="*/ 454384 h 454384"/>
              <a:gd name="connsiteX83" fmla="*/ 23449 w 2383101"/>
              <a:gd name="connsiteY83" fmla="*/ 442734 h 454384"/>
              <a:gd name="connsiteX84" fmla="*/ 17623 w 2383101"/>
              <a:gd name="connsiteY84" fmla="*/ 425257 h 454384"/>
              <a:gd name="connsiteX85" fmla="*/ 11798 w 2383101"/>
              <a:gd name="connsiteY85" fmla="*/ 367003 h 454384"/>
              <a:gd name="connsiteX86" fmla="*/ 146 w 2383101"/>
              <a:gd name="connsiteY86" fmla="*/ 378654 h 454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2383101" h="454384">
                <a:moveTo>
                  <a:pt x="146" y="378654"/>
                </a:moveTo>
                <a:cubicBezTo>
                  <a:pt x="-825" y="368945"/>
                  <a:pt x="3240" y="331971"/>
                  <a:pt x="5972" y="308748"/>
                </a:cubicBezTo>
                <a:cubicBezTo>
                  <a:pt x="7964" y="291817"/>
                  <a:pt x="20676" y="244111"/>
                  <a:pt x="23449" y="233018"/>
                </a:cubicBezTo>
                <a:cubicBezTo>
                  <a:pt x="25391" y="225251"/>
                  <a:pt x="28281" y="217661"/>
                  <a:pt x="29274" y="209716"/>
                </a:cubicBezTo>
                <a:cubicBezTo>
                  <a:pt x="31216" y="194181"/>
                  <a:pt x="30981" y="178216"/>
                  <a:pt x="35100" y="163112"/>
                </a:cubicBezTo>
                <a:cubicBezTo>
                  <a:pt x="36942" y="156357"/>
                  <a:pt x="43620" y="151898"/>
                  <a:pt x="46751" y="145636"/>
                </a:cubicBezTo>
                <a:cubicBezTo>
                  <a:pt x="49497" y="140144"/>
                  <a:pt x="49171" y="133269"/>
                  <a:pt x="52577" y="128160"/>
                </a:cubicBezTo>
                <a:cubicBezTo>
                  <a:pt x="65046" y="109458"/>
                  <a:pt x="69207" y="110965"/>
                  <a:pt x="87530" y="104858"/>
                </a:cubicBezTo>
                <a:cubicBezTo>
                  <a:pt x="101331" y="91058"/>
                  <a:pt x="114376" y="76491"/>
                  <a:pt x="134135" y="69905"/>
                </a:cubicBezTo>
                <a:cubicBezTo>
                  <a:pt x="145786" y="66021"/>
                  <a:pt x="156931" y="59991"/>
                  <a:pt x="169089" y="58254"/>
                </a:cubicBezTo>
                <a:lnTo>
                  <a:pt x="209868" y="52429"/>
                </a:lnTo>
                <a:lnTo>
                  <a:pt x="256473" y="46604"/>
                </a:lnTo>
                <a:cubicBezTo>
                  <a:pt x="268166" y="44934"/>
                  <a:pt x="279896" y="43340"/>
                  <a:pt x="291426" y="40778"/>
                </a:cubicBezTo>
                <a:cubicBezTo>
                  <a:pt x="297420" y="39446"/>
                  <a:pt x="302999" y="36640"/>
                  <a:pt x="308903" y="34953"/>
                </a:cubicBezTo>
                <a:cubicBezTo>
                  <a:pt x="316601" y="32753"/>
                  <a:pt x="324354" y="30697"/>
                  <a:pt x="332205" y="29127"/>
                </a:cubicBezTo>
                <a:cubicBezTo>
                  <a:pt x="343788" y="26811"/>
                  <a:pt x="355538" y="25415"/>
                  <a:pt x="367159" y="23302"/>
                </a:cubicBezTo>
                <a:cubicBezTo>
                  <a:pt x="376901" y="21531"/>
                  <a:pt x="386545" y="19247"/>
                  <a:pt x="396287" y="17476"/>
                </a:cubicBezTo>
                <a:cubicBezTo>
                  <a:pt x="441403" y="9273"/>
                  <a:pt x="417900" y="16097"/>
                  <a:pt x="448717" y="5826"/>
                </a:cubicBezTo>
                <a:cubicBezTo>
                  <a:pt x="472019" y="7768"/>
                  <a:pt x="495446" y="8561"/>
                  <a:pt x="518624" y="11651"/>
                </a:cubicBezTo>
                <a:cubicBezTo>
                  <a:pt x="524711" y="12462"/>
                  <a:pt x="530144" y="15987"/>
                  <a:pt x="536101" y="17476"/>
                </a:cubicBezTo>
                <a:cubicBezTo>
                  <a:pt x="545707" y="19877"/>
                  <a:pt x="555623" y="20901"/>
                  <a:pt x="565229" y="23302"/>
                </a:cubicBezTo>
                <a:cubicBezTo>
                  <a:pt x="571186" y="24791"/>
                  <a:pt x="576685" y="27923"/>
                  <a:pt x="582706" y="29127"/>
                </a:cubicBezTo>
                <a:cubicBezTo>
                  <a:pt x="596170" y="31820"/>
                  <a:pt x="609892" y="33011"/>
                  <a:pt x="623485" y="34953"/>
                </a:cubicBezTo>
                <a:cubicBezTo>
                  <a:pt x="629311" y="36895"/>
                  <a:pt x="634822" y="40679"/>
                  <a:pt x="640962" y="40778"/>
                </a:cubicBezTo>
                <a:cubicBezTo>
                  <a:pt x="1266359" y="50865"/>
                  <a:pt x="1198061" y="49243"/>
                  <a:pt x="1672092" y="40778"/>
                </a:cubicBezTo>
                <a:cubicBezTo>
                  <a:pt x="1687627" y="38836"/>
                  <a:pt x="1703223" y="37334"/>
                  <a:pt x="1718697" y="34953"/>
                </a:cubicBezTo>
                <a:cubicBezTo>
                  <a:pt x="1728484" y="33447"/>
                  <a:pt x="1738000" y="30355"/>
                  <a:pt x="1747825" y="29127"/>
                </a:cubicBezTo>
                <a:cubicBezTo>
                  <a:pt x="1769108" y="26467"/>
                  <a:pt x="1790546" y="25244"/>
                  <a:pt x="1811907" y="23302"/>
                </a:cubicBezTo>
                <a:cubicBezTo>
                  <a:pt x="1827442" y="19418"/>
                  <a:pt x="1842531" y="12671"/>
                  <a:pt x="1858511" y="11651"/>
                </a:cubicBezTo>
                <a:cubicBezTo>
                  <a:pt x="1934115" y="6825"/>
                  <a:pt x="2010012" y="8854"/>
                  <a:pt x="2085709" y="5826"/>
                </a:cubicBezTo>
                <a:cubicBezTo>
                  <a:pt x="2107141" y="4969"/>
                  <a:pt x="2128430" y="1942"/>
                  <a:pt x="2149791" y="0"/>
                </a:cubicBezTo>
                <a:cubicBezTo>
                  <a:pt x="2196396" y="1942"/>
                  <a:pt x="2243057" y="2823"/>
                  <a:pt x="2289605" y="5826"/>
                </a:cubicBezTo>
                <a:cubicBezTo>
                  <a:pt x="2303307" y="6710"/>
                  <a:pt x="2317232" y="7706"/>
                  <a:pt x="2330384" y="11651"/>
                </a:cubicBezTo>
                <a:cubicBezTo>
                  <a:pt x="2337090" y="13663"/>
                  <a:pt x="2342035" y="19418"/>
                  <a:pt x="2347861" y="23302"/>
                </a:cubicBezTo>
                <a:cubicBezTo>
                  <a:pt x="2383720" y="77089"/>
                  <a:pt x="2337960" y="10926"/>
                  <a:pt x="2371164" y="52429"/>
                </a:cubicBezTo>
                <a:cubicBezTo>
                  <a:pt x="2375538" y="57896"/>
                  <a:pt x="2378931" y="64080"/>
                  <a:pt x="2382815" y="69905"/>
                </a:cubicBezTo>
                <a:cubicBezTo>
                  <a:pt x="2380873" y="102916"/>
                  <a:pt x="2387446" y="137567"/>
                  <a:pt x="2376989" y="168938"/>
                </a:cubicBezTo>
                <a:cubicBezTo>
                  <a:pt x="2374687" y="175844"/>
                  <a:pt x="2329830" y="199134"/>
                  <a:pt x="2318733" y="203890"/>
                </a:cubicBezTo>
                <a:cubicBezTo>
                  <a:pt x="2313089" y="206309"/>
                  <a:pt x="2307082" y="207774"/>
                  <a:pt x="2301257" y="209716"/>
                </a:cubicBezTo>
                <a:cubicBezTo>
                  <a:pt x="2233292" y="207774"/>
                  <a:pt x="2165203" y="208413"/>
                  <a:pt x="2097361" y="203890"/>
                </a:cubicBezTo>
                <a:cubicBezTo>
                  <a:pt x="2077602" y="202573"/>
                  <a:pt x="2058524" y="196124"/>
                  <a:pt x="2039105" y="192240"/>
                </a:cubicBezTo>
                <a:cubicBezTo>
                  <a:pt x="2029396" y="190298"/>
                  <a:pt x="2019371" y="189545"/>
                  <a:pt x="2009977" y="186414"/>
                </a:cubicBezTo>
                <a:cubicBezTo>
                  <a:pt x="2004151" y="184472"/>
                  <a:pt x="1998557" y="181599"/>
                  <a:pt x="1992500" y="180589"/>
                </a:cubicBezTo>
                <a:cubicBezTo>
                  <a:pt x="1826408" y="152907"/>
                  <a:pt x="2015774" y="189902"/>
                  <a:pt x="1910942" y="168938"/>
                </a:cubicBezTo>
                <a:lnTo>
                  <a:pt x="1409940" y="174763"/>
                </a:lnTo>
                <a:cubicBezTo>
                  <a:pt x="1403801" y="174901"/>
                  <a:pt x="1398505" y="179491"/>
                  <a:pt x="1392464" y="180589"/>
                </a:cubicBezTo>
                <a:cubicBezTo>
                  <a:pt x="1377061" y="183390"/>
                  <a:pt x="1361394" y="184472"/>
                  <a:pt x="1345859" y="186414"/>
                </a:cubicBezTo>
                <a:cubicBezTo>
                  <a:pt x="1262313" y="207302"/>
                  <a:pt x="1314921" y="196393"/>
                  <a:pt x="1130312" y="186414"/>
                </a:cubicBezTo>
                <a:cubicBezTo>
                  <a:pt x="1116398" y="185662"/>
                  <a:pt x="1102836" y="178089"/>
                  <a:pt x="1089533" y="174763"/>
                </a:cubicBezTo>
                <a:cubicBezTo>
                  <a:pt x="1073262" y="170695"/>
                  <a:pt x="1041017" y="165706"/>
                  <a:pt x="1025451" y="163112"/>
                </a:cubicBezTo>
                <a:cubicBezTo>
                  <a:pt x="976904" y="165054"/>
                  <a:pt x="928273" y="165476"/>
                  <a:pt x="879811" y="168938"/>
                </a:cubicBezTo>
                <a:cubicBezTo>
                  <a:pt x="873686" y="169376"/>
                  <a:pt x="867443" y="171357"/>
                  <a:pt x="862334" y="174763"/>
                </a:cubicBezTo>
                <a:cubicBezTo>
                  <a:pt x="855479" y="179333"/>
                  <a:pt x="851187" y="186966"/>
                  <a:pt x="844858" y="192240"/>
                </a:cubicBezTo>
                <a:cubicBezTo>
                  <a:pt x="839479" y="196722"/>
                  <a:pt x="833207" y="200007"/>
                  <a:pt x="827381" y="203890"/>
                </a:cubicBezTo>
                <a:cubicBezTo>
                  <a:pt x="825031" y="207023"/>
                  <a:pt x="801352" y="237696"/>
                  <a:pt x="798253" y="244669"/>
                </a:cubicBezTo>
                <a:cubicBezTo>
                  <a:pt x="793265" y="255891"/>
                  <a:pt x="790486" y="267970"/>
                  <a:pt x="786602" y="279621"/>
                </a:cubicBezTo>
                <a:lnTo>
                  <a:pt x="780776" y="297098"/>
                </a:lnTo>
                <a:cubicBezTo>
                  <a:pt x="778834" y="302923"/>
                  <a:pt x="778357" y="309465"/>
                  <a:pt x="774951" y="314574"/>
                </a:cubicBezTo>
                <a:lnTo>
                  <a:pt x="763299" y="332050"/>
                </a:lnTo>
                <a:cubicBezTo>
                  <a:pt x="761357" y="339817"/>
                  <a:pt x="762065" y="348793"/>
                  <a:pt x="757474" y="355352"/>
                </a:cubicBezTo>
                <a:cubicBezTo>
                  <a:pt x="725742" y="400682"/>
                  <a:pt x="732757" y="378860"/>
                  <a:pt x="705043" y="401955"/>
                </a:cubicBezTo>
                <a:cubicBezTo>
                  <a:pt x="698714" y="407229"/>
                  <a:pt x="694769" y="415431"/>
                  <a:pt x="687567" y="419432"/>
                </a:cubicBezTo>
                <a:cubicBezTo>
                  <a:pt x="676831" y="425396"/>
                  <a:pt x="652613" y="431083"/>
                  <a:pt x="652613" y="431083"/>
                </a:cubicBezTo>
                <a:lnTo>
                  <a:pt x="582706" y="425257"/>
                </a:lnTo>
                <a:cubicBezTo>
                  <a:pt x="573716" y="421108"/>
                  <a:pt x="577445" y="406015"/>
                  <a:pt x="576880" y="396130"/>
                </a:cubicBezTo>
                <a:cubicBezTo>
                  <a:pt x="573555" y="337938"/>
                  <a:pt x="578285" y="279204"/>
                  <a:pt x="571055" y="221367"/>
                </a:cubicBezTo>
                <a:cubicBezTo>
                  <a:pt x="570187" y="214420"/>
                  <a:pt x="559976" y="212560"/>
                  <a:pt x="553578" y="209716"/>
                </a:cubicBezTo>
                <a:cubicBezTo>
                  <a:pt x="528652" y="198638"/>
                  <a:pt x="519050" y="199019"/>
                  <a:pt x="495322" y="192240"/>
                </a:cubicBezTo>
                <a:cubicBezTo>
                  <a:pt x="489417" y="190553"/>
                  <a:pt x="483671" y="188356"/>
                  <a:pt x="477845" y="186414"/>
                </a:cubicBezTo>
                <a:cubicBezTo>
                  <a:pt x="446775" y="188356"/>
                  <a:pt x="415595" y="188981"/>
                  <a:pt x="384636" y="192240"/>
                </a:cubicBezTo>
                <a:cubicBezTo>
                  <a:pt x="366086" y="194193"/>
                  <a:pt x="365919" y="201598"/>
                  <a:pt x="349682" y="209716"/>
                </a:cubicBezTo>
                <a:cubicBezTo>
                  <a:pt x="344190" y="212462"/>
                  <a:pt x="338031" y="213599"/>
                  <a:pt x="332205" y="215541"/>
                </a:cubicBezTo>
                <a:cubicBezTo>
                  <a:pt x="298735" y="249011"/>
                  <a:pt x="316104" y="240327"/>
                  <a:pt x="285601" y="250494"/>
                </a:cubicBezTo>
                <a:cubicBezTo>
                  <a:pt x="281717" y="254378"/>
                  <a:pt x="277380" y="257856"/>
                  <a:pt x="273949" y="262145"/>
                </a:cubicBezTo>
                <a:cubicBezTo>
                  <a:pt x="269575" y="267612"/>
                  <a:pt x="267249" y="274670"/>
                  <a:pt x="262298" y="279621"/>
                </a:cubicBezTo>
                <a:cubicBezTo>
                  <a:pt x="257347" y="284572"/>
                  <a:pt x="250090" y="286662"/>
                  <a:pt x="244821" y="291272"/>
                </a:cubicBezTo>
                <a:cubicBezTo>
                  <a:pt x="234487" y="300314"/>
                  <a:pt x="215693" y="320399"/>
                  <a:pt x="215693" y="320399"/>
                </a:cubicBezTo>
                <a:cubicBezTo>
                  <a:pt x="210515" y="335935"/>
                  <a:pt x="207816" y="346779"/>
                  <a:pt x="198217" y="361177"/>
                </a:cubicBezTo>
                <a:cubicBezTo>
                  <a:pt x="195170" y="365747"/>
                  <a:pt x="190449" y="368944"/>
                  <a:pt x="186565" y="372828"/>
                </a:cubicBezTo>
                <a:cubicBezTo>
                  <a:pt x="180413" y="391287"/>
                  <a:pt x="181996" y="391649"/>
                  <a:pt x="169089" y="407781"/>
                </a:cubicBezTo>
                <a:cubicBezTo>
                  <a:pt x="165658" y="412070"/>
                  <a:pt x="162350" y="416976"/>
                  <a:pt x="157437" y="419432"/>
                </a:cubicBezTo>
                <a:cubicBezTo>
                  <a:pt x="119533" y="438384"/>
                  <a:pt x="129730" y="422370"/>
                  <a:pt x="99182" y="442734"/>
                </a:cubicBezTo>
                <a:cubicBezTo>
                  <a:pt x="94612" y="445780"/>
                  <a:pt x="91414" y="450501"/>
                  <a:pt x="87530" y="454384"/>
                </a:cubicBezTo>
                <a:cubicBezTo>
                  <a:pt x="66170" y="450501"/>
                  <a:pt x="43490" y="451084"/>
                  <a:pt x="23449" y="442734"/>
                </a:cubicBezTo>
                <a:cubicBezTo>
                  <a:pt x="17781" y="440372"/>
                  <a:pt x="18557" y="431326"/>
                  <a:pt x="17623" y="425257"/>
                </a:cubicBezTo>
                <a:cubicBezTo>
                  <a:pt x="14656" y="405969"/>
                  <a:pt x="16531" y="385935"/>
                  <a:pt x="11798" y="367003"/>
                </a:cubicBezTo>
                <a:cubicBezTo>
                  <a:pt x="10466" y="361674"/>
                  <a:pt x="1117" y="388363"/>
                  <a:pt x="146" y="37865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Forme libre 30">
            <a:extLst>
              <a:ext uri="{FF2B5EF4-FFF2-40B4-BE49-F238E27FC236}">
                <a16:creationId xmlns:a16="http://schemas.microsoft.com/office/drawing/2014/main" id="{8E5978D4-6B01-952E-8E8D-753B3E9F35A5}"/>
              </a:ext>
            </a:extLst>
          </p:cNvPr>
          <p:cNvSpPr/>
          <p:nvPr/>
        </p:nvSpPr>
        <p:spPr>
          <a:xfrm>
            <a:off x="1062455" y="4888105"/>
            <a:ext cx="763442" cy="273796"/>
          </a:xfrm>
          <a:custGeom>
            <a:avLst/>
            <a:gdLst>
              <a:gd name="connsiteX0" fmla="*/ 6773 w 764101"/>
              <a:gd name="connsiteY0" fmla="*/ 116509 h 273796"/>
              <a:gd name="connsiteX1" fmla="*/ 30076 w 764101"/>
              <a:gd name="connsiteY1" fmla="*/ 145636 h 273796"/>
              <a:gd name="connsiteX2" fmla="*/ 47552 w 764101"/>
              <a:gd name="connsiteY2" fmla="*/ 151462 h 273796"/>
              <a:gd name="connsiteX3" fmla="*/ 99983 w 764101"/>
              <a:gd name="connsiteY3" fmla="*/ 186415 h 273796"/>
              <a:gd name="connsiteX4" fmla="*/ 117459 w 764101"/>
              <a:gd name="connsiteY4" fmla="*/ 198065 h 273796"/>
              <a:gd name="connsiteX5" fmla="*/ 146587 w 764101"/>
              <a:gd name="connsiteY5" fmla="*/ 227193 h 273796"/>
              <a:gd name="connsiteX6" fmla="*/ 158239 w 764101"/>
              <a:gd name="connsiteY6" fmla="*/ 238844 h 273796"/>
              <a:gd name="connsiteX7" fmla="*/ 175715 w 764101"/>
              <a:gd name="connsiteY7" fmla="*/ 244669 h 273796"/>
              <a:gd name="connsiteX8" fmla="*/ 204843 w 764101"/>
              <a:gd name="connsiteY8" fmla="*/ 267971 h 273796"/>
              <a:gd name="connsiteX9" fmla="*/ 239797 w 764101"/>
              <a:gd name="connsiteY9" fmla="*/ 273796 h 273796"/>
              <a:gd name="connsiteX10" fmla="*/ 385437 w 764101"/>
              <a:gd name="connsiteY10" fmla="*/ 267971 h 273796"/>
              <a:gd name="connsiteX11" fmla="*/ 426216 w 764101"/>
              <a:gd name="connsiteY11" fmla="*/ 250494 h 273796"/>
              <a:gd name="connsiteX12" fmla="*/ 443693 w 764101"/>
              <a:gd name="connsiteY12" fmla="*/ 244669 h 273796"/>
              <a:gd name="connsiteX13" fmla="*/ 496123 w 764101"/>
              <a:gd name="connsiteY13" fmla="*/ 227193 h 273796"/>
              <a:gd name="connsiteX14" fmla="*/ 513600 w 764101"/>
              <a:gd name="connsiteY14" fmla="*/ 221367 h 273796"/>
              <a:gd name="connsiteX15" fmla="*/ 571856 w 764101"/>
              <a:gd name="connsiteY15" fmla="*/ 209716 h 273796"/>
              <a:gd name="connsiteX16" fmla="*/ 595158 w 764101"/>
              <a:gd name="connsiteY16" fmla="*/ 203891 h 273796"/>
              <a:gd name="connsiteX17" fmla="*/ 624286 w 764101"/>
              <a:gd name="connsiteY17" fmla="*/ 198065 h 273796"/>
              <a:gd name="connsiteX18" fmla="*/ 641763 w 764101"/>
              <a:gd name="connsiteY18" fmla="*/ 192240 h 273796"/>
              <a:gd name="connsiteX19" fmla="*/ 670891 w 764101"/>
              <a:gd name="connsiteY19" fmla="*/ 186415 h 273796"/>
              <a:gd name="connsiteX20" fmla="*/ 711670 w 764101"/>
              <a:gd name="connsiteY20" fmla="*/ 174764 h 273796"/>
              <a:gd name="connsiteX21" fmla="*/ 758275 w 764101"/>
              <a:gd name="connsiteY21" fmla="*/ 133986 h 273796"/>
              <a:gd name="connsiteX22" fmla="*/ 764101 w 764101"/>
              <a:gd name="connsiteY22" fmla="*/ 116509 h 273796"/>
              <a:gd name="connsiteX23" fmla="*/ 746624 w 764101"/>
              <a:gd name="connsiteY23" fmla="*/ 81557 h 273796"/>
              <a:gd name="connsiteX24" fmla="*/ 729147 w 764101"/>
              <a:gd name="connsiteY24" fmla="*/ 69906 h 273796"/>
              <a:gd name="connsiteX25" fmla="*/ 711670 w 764101"/>
              <a:gd name="connsiteY25" fmla="*/ 52429 h 273796"/>
              <a:gd name="connsiteX26" fmla="*/ 676717 w 764101"/>
              <a:gd name="connsiteY26" fmla="*/ 29128 h 273796"/>
              <a:gd name="connsiteX27" fmla="*/ 665065 w 764101"/>
              <a:gd name="connsiteY27" fmla="*/ 11651 h 273796"/>
              <a:gd name="connsiteX28" fmla="*/ 630112 w 764101"/>
              <a:gd name="connsiteY28" fmla="*/ 0 h 273796"/>
              <a:gd name="connsiteX29" fmla="*/ 577682 w 764101"/>
              <a:gd name="connsiteY29" fmla="*/ 17477 h 273796"/>
              <a:gd name="connsiteX30" fmla="*/ 566030 w 764101"/>
              <a:gd name="connsiteY30" fmla="*/ 58255 h 273796"/>
              <a:gd name="connsiteX31" fmla="*/ 548554 w 764101"/>
              <a:gd name="connsiteY31" fmla="*/ 69906 h 273796"/>
              <a:gd name="connsiteX32" fmla="*/ 507774 w 764101"/>
              <a:gd name="connsiteY32" fmla="*/ 110684 h 273796"/>
              <a:gd name="connsiteX33" fmla="*/ 490298 w 764101"/>
              <a:gd name="connsiteY33" fmla="*/ 104858 h 273796"/>
              <a:gd name="connsiteX34" fmla="*/ 472821 w 764101"/>
              <a:gd name="connsiteY34" fmla="*/ 93207 h 273796"/>
              <a:gd name="connsiteX35" fmla="*/ 437867 w 764101"/>
              <a:gd name="connsiteY35" fmla="*/ 81557 h 273796"/>
              <a:gd name="connsiteX36" fmla="*/ 420390 w 764101"/>
              <a:gd name="connsiteY36" fmla="*/ 75731 h 273796"/>
              <a:gd name="connsiteX37" fmla="*/ 367960 w 764101"/>
              <a:gd name="connsiteY37" fmla="*/ 87382 h 273796"/>
              <a:gd name="connsiteX38" fmla="*/ 350483 w 764101"/>
              <a:gd name="connsiteY38" fmla="*/ 93207 h 273796"/>
              <a:gd name="connsiteX39" fmla="*/ 338832 w 764101"/>
              <a:gd name="connsiteY39" fmla="*/ 110684 h 273796"/>
              <a:gd name="connsiteX40" fmla="*/ 315530 w 764101"/>
              <a:gd name="connsiteY40" fmla="*/ 116509 h 273796"/>
              <a:gd name="connsiteX41" fmla="*/ 181541 w 764101"/>
              <a:gd name="connsiteY41" fmla="*/ 110684 h 273796"/>
              <a:gd name="connsiteX42" fmla="*/ 146587 w 764101"/>
              <a:gd name="connsiteY42" fmla="*/ 87382 h 273796"/>
              <a:gd name="connsiteX43" fmla="*/ 134936 w 764101"/>
              <a:gd name="connsiteY43" fmla="*/ 52429 h 273796"/>
              <a:gd name="connsiteX44" fmla="*/ 12599 w 764101"/>
              <a:gd name="connsiteY44" fmla="*/ 58255 h 273796"/>
              <a:gd name="connsiteX45" fmla="*/ 948 w 764101"/>
              <a:gd name="connsiteY45" fmla="*/ 75731 h 273796"/>
              <a:gd name="connsiteX46" fmla="*/ 6773 w 764101"/>
              <a:gd name="connsiteY46" fmla="*/ 116509 h 273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764101" h="273796">
                <a:moveTo>
                  <a:pt x="6773" y="116509"/>
                </a:moveTo>
                <a:cubicBezTo>
                  <a:pt x="11628" y="128160"/>
                  <a:pt x="20635" y="137544"/>
                  <a:pt x="30076" y="145636"/>
                </a:cubicBezTo>
                <a:cubicBezTo>
                  <a:pt x="34738" y="149632"/>
                  <a:pt x="42184" y="148480"/>
                  <a:pt x="47552" y="151462"/>
                </a:cubicBezTo>
                <a:cubicBezTo>
                  <a:pt x="47554" y="151463"/>
                  <a:pt x="91244" y="180589"/>
                  <a:pt x="99983" y="186415"/>
                </a:cubicBezTo>
                <a:cubicBezTo>
                  <a:pt x="105808" y="190298"/>
                  <a:pt x="112509" y="193115"/>
                  <a:pt x="117459" y="198065"/>
                </a:cubicBezTo>
                <a:lnTo>
                  <a:pt x="146587" y="227193"/>
                </a:lnTo>
                <a:cubicBezTo>
                  <a:pt x="150471" y="231077"/>
                  <a:pt x="153028" y="237107"/>
                  <a:pt x="158239" y="238844"/>
                </a:cubicBezTo>
                <a:lnTo>
                  <a:pt x="175715" y="244669"/>
                </a:lnTo>
                <a:cubicBezTo>
                  <a:pt x="183668" y="252622"/>
                  <a:pt x="193822" y="264298"/>
                  <a:pt x="204843" y="267971"/>
                </a:cubicBezTo>
                <a:cubicBezTo>
                  <a:pt x="216049" y="271706"/>
                  <a:pt x="228146" y="271854"/>
                  <a:pt x="239797" y="273796"/>
                </a:cubicBezTo>
                <a:cubicBezTo>
                  <a:pt x="288344" y="271854"/>
                  <a:pt x="336967" y="271314"/>
                  <a:pt x="385437" y="267971"/>
                </a:cubicBezTo>
                <a:cubicBezTo>
                  <a:pt x="413564" y="266031"/>
                  <a:pt x="403798" y="261703"/>
                  <a:pt x="426216" y="250494"/>
                </a:cubicBezTo>
                <a:cubicBezTo>
                  <a:pt x="431708" y="247748"/>
                  <a:pt x="437943" y="246825"/>
                  <a:pt x="443693" y="244669"/>
                </a:cubicBezTo>
                <a:cubicBezTo>
                  <a:pt x="507985" y="220561"/>
                  <a:pt x="441445" y="242815"/>
                  <a:pt x="496123" y="227193"/>
                </a:cubicBezTo>
                <a:cubicBezTo>
                  <a:pt x="502028" y="225506"/>
                  <a:pt x="507616" y="222748"/>
                  <a:pt x="513600" y="221367"/>
                </a:cubicBezTo>
                <a:cubicBezTo>
                  <a:pt x="532896" y="216914"/>
                  <a:pt x="552644" y="214519"/>
                  <a:pt x="571856" y="209716"/>
                </a:cubicBezTo>
                <a:cubicBezTo>
                  <a:pt x="579623" y="207774"/>
                  <a:pt x="587342" y="205628"/>
                  <a:pt x="595158" y="203891"/>
                </a:cubicBezTo>
                <a:cubicBezTo>
                  <a:pt x="604824" y="201743"/>
                  <a:pt x="614680" y="200466"/>
                  <a:pt x="624286" y="198065"/>
                </a:cubicBezTo>
                <a:cubicBezTo>
                  <a:pt x="630243" y="196576"/>
                  <a:pt x="635806" y="193729"/>
                  <a:pt x="641763" y="192240"/>
                </a:cubicBezTo>
                <a:cubicBezTo>
                  <a:pt x="651369" y="189839"/>
                  <a:pt x="661225" y="188563"/>
                  <a:pt x="670891" y="186415"/>
                </a:cubicBezTo>
                <a:cubicBezTo>
                  <a:pt x="692827" y="181540"/>
                  <a:pt x="692214" y="181249"/>
                  <a:pt x="711670" y="174764"/>
                </a:cubicBezTo>
                <a:cubicBezTo>
                  <a:pt x="737885" y="157288"/>
                  <a:pt x="746138" y="158259"/>
                  <a:pt x="758275" y="133986"/>
                </a:cubicBezTo>
                <a:cubicBezTo>
                  <a:pt x="761021" y="128494"/>
                  <a:pt x="762159" y="122335"/>
                  <a:pt x="764101" y="116509"/>
                </a:cubicBezTo>
                <a:cubicBezTo>
                  <a:pt x="759363" y="102296"/>
                  <a:pt x="757916" y="92849"/>
                  <a:pt x="746624" y="81557"/>
                </a:cubicBezTo>
                <a:cubicBezTo>
                  <a:pt x="741673" y="76606"/>
                  <a:pt x="734526" y="74388"/>
                  <a:pt x="729147" y="69906"/>
                </a:cubicBezTo>
                <a:cubicBezTo>
                  <a:pt x="722818" y="64632"/>
                  <a:pt x="718173" y="57487"/>
                  <a:pt x="711670" y="52429"/>
                </a:cubicBezTo>
                <a:cubicBezTo>
                  <a:pt x="700617" y="43832"/>
                  <a:pt x="676717" y="29128"/>
                  <a:pt x="676717" y="29128"/>
                </a:cubicBezTo>
                <a:cubicBezTo>
                  <a:pt x="672833" y="23302"/>
                  <a:pt x="671002" y="15362"/>
                  <a:pt x="665065" y="11651"/>
                </a:cubicBezTo>
                <a:cubicBezTo>
                  <a:pt x="654651" y="5142"/>
                  <a:pt x="630112" y="0"/>
                  <a:pt x="630112" y="0"/>
                </a:cubicBezTo>
                <a:cubicBezTo>
                  <a:pt x="617043" y="2178"/>
                  <a:pt x="587921" y="2118"/>
                  <a:pt x="577682" y="17477"/>
                </a:cubicBezTo>
                <a:cubicBezTo>
                  <a:pt x="573493" y="23760"/>
                  <a:pt x="571990" y="50805"/>
                  <a:pt x="566030" y="58255"/>
                </a:cubicBezTo>
                <a:cubicBezTo>
                  <a:pt x="561656" y="63722"/>
                  <a:pt x="554379" y="66022"/>
                  <a:pt x="548554" y="69906"/>
                </a:cubicBezTo>
                <a:cubicBezTo>
                  <a:pt x="521845" y="109967"/>
                  <a:pt x="538535" y="100430"/>
                  <a:pt x="507774" y="110684"/>
                </a:cubicBezTo>
                <a:cubicBezTo>
                  <a:pt x="501949" y="108742"/>
                  <a:pt x="495790" y="107604"/>
                  <a:pt x="490298" y="104858"/>
                </a:cubicBezTo>
                <a:cubicBezTo>
                  <a:pt x="484036" y="101727"/>
                  <a:pt x="479219" y="96050"/>
                  <a:pt x="472821" y="93207"/>
                </a:cubicBezTo>
                <a:cubicBezTo>
                  <a:pt x="461598" y="88219"/>
                  <a:pt x="449518" y="85441"/>
                  <a:pt x="437867" y="81557"/>
                </a:cubicBezTo>
                <a:lnTo>
                  <a:pt x="420390" y="75731"/>
                </a:lnTo>
                <a:cubicBezTo>
                  <a:pt x="400374" y="79734"/>
                  <a:pt x="387152" y="81899"/>
                  <a:pt x="367960" y="87382"/>
                </a:cubicBezTo>
                <a:cubicBezTo>
                  <a:pt x="362056" y="89069"/>
                  <a:pt x="356309" y="91265"/>
                  <a:pt x="350483" y="93207"/>
                </a:cubicBezTo>
                <a:cubicBezTo>
                  <a:pt x="346599" y="99033"/>
                  <a:pt x="344658" y="106800"/>
                  <a:pt x="338832" y="110684"/>
                </a:cubicBezTo>
                <a:cubicBezTo>
                  <a:pt x="332170" y="115125"/>
                  <a:pt x="323536" y="116509"/>
                  <a:pt x="315530" y="116509"/>
                </a:cubicBezTo>
                <a:cubicBezTo>
                  <a:pt x="270825" y="116509"/>
                  <a:pt x="226204" y="112626"/>
                  <a:pt x="181541" y="110684"/>
                </a:cubicBezTo>
                <a:cubicBezTo>
                  <a:pt x="169890" y="102917"/>
                  <a:pt x="151015" y="100666"/>
                  <a:pt x="146587" y="87382"/>
                </a:cubicBezTo>
                <a:lnTo>
                  <a:pt x="134936" y="52429"/>
                </a:lnTo>
                <a:cubicBezTo>
                  <a:pt x="94157" y="54371"/>
                  <a:pt x="52820" y="51260"/>
                  <a:pt x="12599" y="58255"/>
                </a:cubicBezTo>
                <a:cubicBezTo>
                  <a:pt x="5701" y="59455"/>
                  <a:pt x="2200" y="68843"/>
                  <a:pt x="948" y="75731"/>
                </a:cubicBezTo>
                <a:cubicBezTo>
                  <a:pt x="-1831" y="91015"/>
                  <a:pt x="1918" y="104858"/>
                  <a:pt x="6773" y="11650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Forme libre 31">
            <a:extLst>
              <a:ext uri="{FF2B5EF4-FFF2-40B4-BE49-F238E27FC236}">
                <a16:creationId xmlns:a16="http://schemas.microsoft.com/office/drawing/2014/main" id="{7A6305ED-1FCA-3DC5-5F72-DF06D30B91FF}"/>
              </a:ext>
            </a:extLst>
          </p:cNvPr>
          <p:cNvSpPr/>
          <p:nvPr/>
        </p:nvSpPr>
        <p:spPr>
          <a:xfrm>
            <a:off x="2094532" y="4847327"/>
            <a:ext cx="416346" cy="301012"/>
          </a:xfrm>
          <a:custGeom>
            <a:avLst/>
            <a:gdLst>
              <a:gd name="connsiteX0" fmla="*/ 17477 w 416706"/>
              <a:gd name="connsiteY0" fmla="*/ 186414 h 301012"/>
              <a:gd name="connsiteX1" fmla="*/ 52430 w 416706"/>
              <a:gd name="connsiteY1" fmla="*/ 180589 h 301012"/>
              <a:gd name="connsiteX2" fmla="*/ 69907 w 416706"/>
              <a:gd name="connsiteY2" fmla="*/ 145636 h 301012"/>
              <a:gd name="connsiteX3" fmla="*/ 104861 w 416706"/>
              <a:gd name="connsiteY3" fmla="*/ 116509 h 301012"/>
              <a:gd name="connsiteX4" fmla="*/ 133989 w 416706"/>
              <a:gd name="connsiteY4" fmla="*/ 87382 h 301012"/>
              <a:gd name="connsiteX5" fmla="*/ 168942 w 416706"/>
              <a:gd name="connsiteY5" fmla="*/ 75731 h 301012"/>
              <a:gd name="connsiteX6" fmla="*/ 192245 w 416706"/>
              <a:gd name="connsiteY6" fmla="*/ 46604 h 301012"/>
              <a:gd name="connsiteX7" fmla="*/ 203896 w 416706"/>
              <a:gd name="connsiteY7" fmla="*/ 29128 h 301012"/>
              <a:gd name="connsiteX8" fmla="*/ 238849 w 416706"/>
              <a:gd name="connsiteY8" fmla="*/ 17477 h 301012"/>
              <a:gd name="connsiteX9" fmla="*/ 273803 w 416706"/>
              <a:gd name="connsiteY9" fmla="*/ 5826 h 301012"/>
              <a:gd name="connsiteX10" fmla="*/ 297105 w 416706"/>
              <a:gd name="connsiteY10" fmla="*/ 0 h 301012"/>
              <a:gd name="connsiteX11" fmla="*/ 355361 w 416706"/>
              <a:gd name="connsiteY11" fmla="*/ 5826 h 301012"/>
              <a:gd name="connsiteX12" fmla="*/ 372838 w 416706"/>
              <a:gd name="connsiteY12" fmla="*/ 11651 h 301012"/>
              <a:gd name="connsiteX13" fmla="*/ 384489 w 416706"/>
              <a:gd name="connsiteY13" fmla="*/ 46604 h 301012"/>
              <a:gd name="connsiteX14" fmla="*/ 390315 w 416706"/>
              <a:gd name="connsiteY14" fmla="*/ 64080 h 301012"/>
              <a:gd name="connsiteX15" fmla="*/ 396140 w 416706"/>
              <a:gd name="connsiteY15" fmla="*/ 81557 h 301012"/>
              <a:gd name="connsiteX16" fmla="*/ 407792 w 416706"/>
              <a:gd name="connsiteY16" fmla="*/ 93207 h 301012"/>
              <a:gd name="connsiteX17" fmla="*/ 407792 w 416706"/>
              <a:gd name="connsiteY17" fmla="*/ 168938 h 301012"/>
              <a:gd name="connsiteX18" fmla="*/ 390315 w 416706"/>
              <a:gd name="connsiteY18" fmla="*/ 180589 h 301012"/>
              <a:gd name="connsiteX19" fmla="*/ 372838 w 416706"/>
              <a:gd name="connsiteY19" fmla="*/ 198065 h 301012"/>
              <a:gd name="connsiteX20" fmla="*/ 337884 w 416706"/>
              <a:gd name="connsiteY20" fmla="*/ 215542 h 301012"/>
              <a:gd name="connsiteX21" fmla="*/ 320408 w 416706"/>
              <a:gd name="connsiteY21" fmla="*/ 227193 h 301012"/>
              <a:gd name="connsiteX22" fmla="*/ 285454 w 416706"/>
              <a:gd name="connsiteY22" fmla="*/ 238843 h 301012"/>
              <a:gd name="connsiteX23" fmla="*/ 267977 w 416706"/>
              <a:gd name="connsiteY23" fmla="*/ 244669 h 301012"/>
              <a:gd name="connsiteX24" fmla="*/ 244675 w 416706"/>
              <a:gd name="connsiteY24" fmla="*/ 256320 h 301012"/>
              <a:gd name="connsiteX25" fmla="*/ 174768 w 416706"/>
              <a:gd name="connsiteY25" fmla="*/ 267971 h 301012"/>
              <a:gd name="connsiteX26" fmla="*/ 99035 w 416706"/>
              <a:gd name="connsiteY26" fmla="*/ 285447 h 301012"/>
              <a:gd name="connsiteX27" fmla="*/ 5826 w 416706"/>
              <a:gd name="connsiteY27" fmla="*/ 285447 h 301012"/>
              <a:gd name="connsiteX28" fmla="*/ 0 w 416706"/>
              <a:gd name="connsiteY28" fmla="*/ 267971 h 301012"/>
              <a:gd name="connsiteX29" fmla="*/ 5826 w 416706"/>
              <a:gd name="connsiteY29" fmla="*/ 209716 h 301012"/>
              <a:gd name="connsiteX30" fmla="*/ 17477 w 416706"/>
              <a:gd name="connsiteY30" fmla="*/ 186414 h 301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16706" h="301012">
                <a:moveTo>
                  <a:pt x="17477" y="186414"/>
                </a:moveTo>
                <a:cubicBezTo>
                  <a:pt x="25244" y="181559"/>
                  <a:pt x="41865" y="185871"/>
                  <a:pt x="52430" y="180589"/>
                </a:cubicBezTo>
                <a:cubicBezTo>
                  <a:pt x="63560" y="175024"/>
                  <a:pt x="65312" y="154826"/>
                  <a:pt x="69907" y="145636"/>
                </a:cubicBezTo>
                <a:cubicBezTo>
                  <a:pt x="80886" y="123679"/>
                  <a:pt x="82105" y="127887"/>
                  <a:pt x="104861" y="116509"/>
                </a:cubicBezTo>
                <a:cubicBezTo>
                  <a:pt x="115490" y="100565"/>
                  <a:pt x="115592" y="95558"/>
                  <a:pt x="133989" y="87382"/>
                </a:cubicBezTo>
                <a:cubicBezTo>
                  <a:pt x="145212" y="82394"/>
                  <a:pt x="168942" y="75731"/>
                  <a:pt x="168942" y="75731"/>
                </a:cubicBezTo>
                <a:cubicBezTo>
                  <a:pt x="180284" y="41709"/>
                  <a:pt x="165894" y="72954"/>
                  <a:pt x="192245" y="46604"/>
                </a:cubicBezTo>
                <a:cubicBezTo>
                  <a:pt x="197196" y="41653"/>
                  <a:pt x="197959" y="32839"/>
                  <a:pt x="203896" y="29128"/>
                </a:cubicBezTo>
                <a:cubicBezTo>
                  <a:pt x="214311" y="22619"/>
                  <a:pt x="227198" y="21361"/>
                  <a:pt x="238849" y="17477"/>
                </a:cubicBezTo>
                <a:lnTo>
                  <a:pt x="273803" y="5826"/>
                </a:lnTo>
                <a:lnTo>
                  <a:pt x="297105" y="0"/>
                </a:lnTo>
                <a:cubicBezTo>
                  <a:pt x="316524" y="1942"/>
                  <a:pt x="336072" y="2859"/>
                  <a:pt x="355361" y="5826"/>
                </a:cubicBezTo>
                <a:cubicBezTo>
                  <a:pt x="361430" y="6760"/>
                  <a:pt x="369269" y="6654"/>
                  <a:pt x="372838" y="11651"/>
                </a:cubicBezTo>
                <a:cubicBezTo>
                  <a:pt x="379976" y="21645"/>
                  <a:pt x="380605" y="34953"/>
                  <a:pt x="384489" y="46604"/>
                </a:cubicBezTo>
                <a:lnTo>
                  <a:pt x="390315" y="64080"/>
                </a:lnTo>
                <a:cubicBezTo>
                  <a:pt x="392257" y="69906"/>
                  <a:pt x="391797" y="77215"/>
                  <a:pt x="396140" y="81557"/>
                </a:cubicBezTo>
                <a:lnTo>
                  <a:pt x="407792" y="93207"/>
                </a:lnTo>
                <a:cubicBezTo>
                  <a:pt x="417425" y="122108"/>
                  <a:pt x="421737" y="127103"/>
                  <a:pt x="407792" y="168938"/>
                </a:cubicBezTo>
                <a:cubicBezTo>
                  <a:pt x="405578" y="175580"/>
                  <a:pt x="395694" y="176107"/>
                  <a:pt x="390315" y="180589"/>
                </a:cubicBezTo>
                <a:cubicBezTo>
                  <a:pt x="383986" y="185863"/>
                  <a:pt x="379167" y="192791"/>
                  <a:pt x="372838" y="198065"/>
                </a:cubicBezTo>
                <a:cubicBezTo>
                  <a:pt x="347794" y="218934"/>
                  <a:pt x="364159" y="202404"/>
                  <a:pt x="337884" y="215542"/>
                </a:cubicBezTo>
                <a:cubicBezTo>
                  <a:pt x="331622" y="218673"/>
                  <a:pt x="326806" y="224350"/>
                  <a:pt x="320408" y="227193"/>
                </a:cubicBezTo>
                <a:cubicBezTo>
                  <a:pt x="309185" y="232181"/>
                  <a:pt x="297105" y="234959"/>
                  <a:pt x="285454" y="238843"/>
                </a:cubicBezTo>
                <a:cubicBezTo>
                  <a:pt x="279628" y="240785"/>
                  <a:pt x="273470" y="241923"/>
                  <a:pt x="267977" y="244669"/>
                </a:cubicBezTo>
                <a:cubicBezTo>
                  <a:pt x="260210" y="248553"/>
                  <a:pt x="253100" y="254214"/>
                  <a:pt x="244675" y="256320"/>
                </a:cubicBezTo>
                <a:cubicBezTo>
                  <a:pt x="221757" y="262050"/>
                  <a:pt x="197686" y="262242"/>
                  <a:pt x="174768" y="267971"/>
                </a:cubicBezTo>
                <a:cubicBezTo>
                  <a:pt x="118557" y="282023"/>
                  <a:pt x="143865" y="276482"/>
                  <a:pt x="99035" y="285447"/>
                </a:cubicBezTo>
                <a:cubicBezTo>
                  <a:pt x="61710" y="304109"/>
                  <a:pt x="64966" y="308192"/>
                  <a:pt x="5826" y="285447"/>
                </a:cubicBezTo>
                <a:cubicBezTo>
                  <a:pt x="95" y="283243"/>
                  <a:pt x="1942" y="273796"/>
                  <a:pt x="0" y="267971"/>
                </a:cubicBezTo>
                <a:cubicBezTo>
                  <a:pt x="1942" y="248553"/>
                  <a:pt x="1438" y="228731"/>
                  <a:pt x="5826" y="209716"/>
                </a:cubicBezTo>
                <a:cubicBezTo>
                  <a:pt x="7400" y="202894"/>
                  <a:pt x="9710" y="191269"/>
                  <a:pt x="17477" y="1864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Forme libre 32">
            <a:extLst>
              <a:ext uri="{FF2B5EF4-FFF2-40B4-BE49-F238E27FC236}">
                <a16:creationId xmlns:a16="http://schemas.microsoft.com/office/drawing/2014/main" id="{69BE08FA-5222-51B6-FABA-824F969E9EAD}"/>
              </a:ext>
            </a:extLst>
          </p:cNvPr>
          <p:cNvSpPr/>
          <p:nvPr/>
        </p:nvSpPr>
        <p:spPr>
          <a:xfrm>
            <a:off x="263944" y="5255108"/>
            <a:ext cx="413260" cy="675751"/>
          </a:xfrm>
          <a:custGeom>
            <a:avLst/>
            <a:gdLst>
              <a:gd name="connsiteX0" fmla="*/ 180593 w 413617"/>
              <a:gd name="connsiteY0" fmla="*/ 52429 h 675751"/>
              <a:gd name="connsiteX1" fmla="*/ 174768 w 413617"/>
              <a:gd name="connsiteY1" fmla="*/ 320399 h 675751"/>
              <a:gd name="connsiteX2" fmla="*/ 168942 w 413617"/>
              <a:gd name="connsiteY2" fmla="*/ 343701 h 675751"/>
              <a:gd name="connsiteX3" fmla="*/ 133989 w 413617"/>
              <a:gd name="connsiteY3" fmla="*/ 390305 h 675751"/>
              <a:gd name="connsiteX4" fmla="*/ 128163 w 413617"/>
              <a:gd name="connsiteY4" fmla="*/ 407781 h 675751"/>
              <a:gd name="connsiteX5" fmla="*/ 110686 w 413617"/>
              <a:gd name="connsiteY5" fmla="*/ 419432 h 675751"/>
              <a:gd name="connsiteX6" fmla="*/ 52430 w 413617"/>
              <a:gd name="connsiteY6" fmla="*/ 436908 h 675751"/>
              <a:gd name="connsiteX7" fmla="*/ 17477 w 413617"/>
              <a:gd name="connsiteY7" fmla="*/ 442734 h 675751"/>
              <a:gd name="connsiteX8" fmla="*/ 0 w 413617"/>
              <a:gd name="connsiteY8" fmla="*/ 512639 h 675751"/>
              <a:gd name="connsiteX9" fmla="*/ 5826 w 413617"/>
              <a:gd name="connsiteY9" fmla="*/ 623322 h 675751"/>
              <a:gd name="connsiteX10" fmla="*/ 17477 w 413617"/>
              <a:gd name="connsiteY10" fmla="*/ 640799 h 675751"/>
              <a:gd name="connsiteX11" fmla="*/ 34954 w 413617"/>
              <a:gd name="connsiteY11" fmla="*/ 646624 h 675751"/>
              <a:gd name="connsiteX12" fmla="*/ 52430 w 413617"/>
              <a:gd name="connsiteY12" fmla="*/ 658275 h 675751"/>
              <a:gd name="connsiteX13" fmla="*/ 81558 w 413617"/>
              <a:gd name="connsiteY13" fmla="*/ 664100 h 675751"/>
              <a:gd name="connsiteX14" fmla="*/ 163117 w 413617"/>
              <a:gd name="connsiteY14" fmla="*/ 675751 h 675751"/>
              <a:gd name="connsiteX15" fmla="*/ 372838 w 413617"/>
              <a:gd name="connsiteY15" fmla="*/ 664100 h 675751"/>
              <a:gd name="connsiteX16" fmla="*/ 401966 w 413617"/>
              <a:gd name="connsiteY16" fmla="*/ 640799 h 675751"/>
              <a:gd name="connsiteX17" fmla="*/ 413617 w 413617"/>
              <a:gd name="connsiteY17" fmla="*/ 605846 h 675751"/>
              <a:gd name="connsiteX18" fmla="*/ 407792 w 413617"/>
              <a:gd name="connsiteY18" fmla="*/ 442734 h 675751"/>
              <a:gd name="connsiteX19" fmla="*/ 401966 w 413617"/>
              <a:gd name="connsiteY19" fmla="*/ 425257 h 675751"/>
              <a:gd name="connsiteX20" fmla="*/ 367012 w 413617"/>
              <a:gd name="connsiteY20" fmla="*/ 401956 h 675751"/>
              <a:gd name="connsiteX21" fmla="*/ 337885 w 413617"/>
              <a:gd name="connsiteY21" fmla="*/ 378654 h 675751"/>
              <a:gd name="connsiteX22" fmla="*/ 320408 w 413617"/>
              <a:gd name="connsiteY22" fmla="*/ 367003 h 675751"/>
              <a:gd name="connsiteX23" fmla="*/ 302931 w 413617"/>
              <a:gd name="connsiteY23" fmla="*/ 361178 h 675751"/>
              <a:gd name="connsiteX24" fmla="*/ 291280 w 413617"/>
              <a:gd name="connsiteY24" fmla="*/ 343701 h 675751"/>
              <a:gd name="connsiteX25" fmla="*/ 285454 w 413617"/>
              <a:gd name="connsiteY25" fmla="*/ 308749 h 675751"/>
              <a:gd name="connsiteX26" fmla="*/ 256326 w 413617"/>
              <a:gd name="connsiteY26" fmla="*/ 0 h 675751"/>
              <a:gd name="connsiteX27" fmla="*/ 186419 w 413617"/>
              <a:gd name="connsiteY27" fmla="*/ 5826 h 675751"/>
              <a:gd name="connsiteX28" fmla="*/ 174768 w 413617"/>
              <a:gd name="connsiteY28" fmla="*/ 23302 h 675751"/>
              <a:gd name="connsiteX29" fmla="*/ 180593 w 413617"/>
              <a:gd name="connsiteY29" fmla="*/ 52429 h 675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413617" h="675751">
                <a:moveTo>
                  <a:pt x="180593" y="52429"/>
                </a:moveTo>
                <a:cubicBezTo>
                  <a:pt x="180593" y="101945"/>
                  <a:pt x="178339" y="231126"/>
                  <a:pt x="174768" y="320399"/>
                </a:cubicBezTo>
                <a:cubicBezTo>
                  <a:pt x="174448" y="328399"/>
                  <a:pt x="171243" y="336032"/>
                  <a:pt x="168942" y="343701"/>
                </a:cubicBezTo>
                <a:cubicBezTo>
                  <a:pt x="156238" y="386046"/>
                  <a:pt x="167078" y="373760"/>
                  <a:pt x="133989" y="390305"/>
                </a:cubicBezTo>
                <a:cubicBezTo>
                  <a:pt x="132047" y="396130"/>
                  <a:pt x="131999" y="402986"/>
                  <a:pt x="128163" y="407781"/>
                </a:cubicBezTo>
                <a:cubicBezTo>
                  <a:pt x="123789" y="413248"/>
                  <a:pt x="117084" y="416588"/>
                  <a:pt x="110686" y="419432"/>
                </a:cubicBezTo>
                <a:cubicBezTo>
                  <a:pt x="98520" y="424839"/>
                  <a:pt x="67840" y="433826"/>
                  <a:pt x="52430" y="436908"/>
                </a:cubicBezTo>
                <a:cubicBezTo>
                  <a:pt x="40848" y="439224"/>
                  <a:pt x="29128" y="440792"/>
                  <a:pt x="17477" y="442734"/>
                </a:cubicBezTo>
                <a:cubicBezTo>
                  <a:pt x="6290" y="470702"/>
                  <a:pt x="0" y="479771"/>
                  <a:pt x="0" y="512639"/>
                </a:cubicBezTo>
                <a:cubicBezTo>
                  <a:pt x="0" y="549584"/>
                  <a:pt x="834" y="586715"/>
                  <a:pt x="5826" y="623322"/>
                </a:cubicBezTo>
                <a:cubicBezTo>
                  <a:pt x="6772" y="630259"/>
                  <a:pt x="12010" y="636425"/>
                  <a:pt x="17477" y="640799"/>
                </a:cubicBezTo>
                <a:cubicBezTo>
                  <a:pt x="22272" y="644635"/>
                  <a:pt x="29128" y="644682"/>
                  <a:pt x="34954" y="646624"/>
                </a:cubicBezTo>
                <a:cubicBezTo>
                  <a:pt x="40779" y="650508"/>
                  <a:pt x="45875" y="655817"/>
                  <a:pt x="52430" y="658275"/>
                </a:cubicBezTo>
                <a:cubicBezTo>
                  <a:pt x="61701" y="661752"/>
                  <a:pt x="71778" y="662556"/>
                  <a:pt x="81558" y="664100"/>
                </a:cubicBezTo>
                <a:cubicBezTo>
                  <a:pt x="108684" y="668383"/>
                  <a:pt x="135931" y="671867"/>
                  <a:pt x="163117" y="675751"/>
                </a:cubicBezTo>
                <a:cubicBezTo>
                  <a:pt x="233024" y="671867"/>
                  <a:pt x="303029" y="669470"/>
                  <a:pt x="372838" y="664100"/>
                </a:cubicBezTo>
                <a:cubicBezTo>
                  <a:pt x="389553" y="662814"/>
                  <a:pt x="395350" y="655685"/>
                  <a:pt x="401966" y="640799"/>
                </a:cubicBezTo>
                <a:cubicBezTo>
                  <a:pt x="406954" y="629576"/>
                  <a:pt x="413617" y="605846"/>
                  <a:pt x="413617" y="605846"/>
                </a:cubicBezTo>
                <a:cubicBezTo>
                  <a:pt x="411675" y="551475"/>
                  <a:pt x="411295" y="497026"/>
                  <a:pt x="407792" y="442734"/>
                </a:cubicBezTo>
                <a:cubicBezTo>
                  <a:pt x="407397" y="436606"/>
                  <a:pt x="406308" y="429599"/>
                  <a:pt x="401966" y="425257"/>
                </a:cubicBezTo>
                <a:cubicBezTo>
                  <a:pt x="345458" y="368749"/>
                  <a:pt x="402699" y="446562"/>
                  <a:pt x="367012" y="401956"/>
                </a:cubicBezTo>
                <a:cubicBezTo>
                  <a:pt x="347846" y="378000"/>
                  <a:pt x="365607" y="387894"/>
                  <a:pt x="337885" y="378654"/>
                </a:cubicBezTo>
                <a:cubicBezTo>
                  <a:pt x="332059" y="374770"/>
                  <a:pt x="326670" y="370134"/>
                  <a:pt x="320408" y="367003"/>
                </a:cubicBezTo>
                <a:cubicBezTo>
                  <a:pt x="314916" y="364257"/>
                  <a:pt x="307726" y="365014"/>
                  <a:pt x="302931" y="361178"/>
                </a:cubicBezTo>
                <a:cubicBezTo>
                  <a:pt x="297464" y="356804"/>
                  <a:pt x="295164" y="349527"/>
                  <a:pt x="291280" y="343701"/>
                </a:cubicBezTo>
                <a:cubicBezTo>
                  <a:pt x="289338" y="332050"/>
                  <a:pt x="286075" y="320544"/>
                  <a:pt x="285454" y="308749"/>
                </a:cubicBezTo>
                <a:cubicBezTo>
                  <a:pt x="269300" y="1836"/>
                  <a:pt x="356566" y="66825"/>
                  <a:pt x="256326" y="0"/>
                </a:cubicBezTo>
                <a:cubicBezTo>
                  <a:pt x="233024" y="1942"/>
                  <a:pt x="208902" y="-598"/>
                  <a:pt x="186419" y="5826"/>
                </a:cubicBezTo>
                <a:cubicBezTo>
                  <a:pt x="179687" y="7749"/>
                  <a:pt x="177226" y="16747"/>
                  <a:pt x="174768" y="23302"/>
                </a:cubicBezTo>
                <a:cubicBezTo>
                  <a:pt x="168180" y="40868"/>
                  <a:pt x="180593" y="2913"/>
                  <a:pt x="180593" y="5242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Forme libre 33">
            <a:extLst>
              <a:ext uri="{FF2B5EF4-FFF2-40B4-BE49-F238E27FC236}">
                <a16:creationId xmlns:a16="http://schemas.microsoft.com/office/drawing/2014/main" id="{5EBC8F3D-7CEF-AA8C-497F-2AD64FAE5F2F}"/>
              </a:ext>
            </a:extLst>
          </p:cNvPr>
          <p:cNvSpPr/>
          <p:nvPr/>
        </p:nvSpPr>
        <p:spPr>
          <a:xfrm>
            <a:off x="754644" y="5272585"/>
            <a:ext cx="1455155" cy="658274"/>
          </a:xfrm>
          <a:custGeom>
            <a:avLst/>
            <a:gdLst>
              <a:gd name="connsiteX0" fmla="*/ 0 w 1101038"/>
              <a:gd name="connsiteY0" fmla="*/ 0 h 611671"/>
              <a:gd name="connsiteX1" fmla="*/ 17477 w 1101038"/>
              <a:gd name="connsiteY1" fmla="*/ 600020 h 611671"/>
              <a:gd name="connsiteX2" fmla="*/ 1101038 w 1101038"/>
              <a:gd name="connsiteY2" fmla="*/ 611671 h 611671"/>
              <a:gd name="connsiteX3" fmla="*/ 1083561 w 1101038"/>
              <a:gd name="connsiteY3" fmla="*/ 448558 h 611671"/>
              <a:gd name="connsiteX4" fmla="*/ 786455 w 1101038"/>
              <a:gd name="connsiteY4" fmla="*/ 431082 h 611671"/>
              <a:gd name="connsiteX5" fmla="*/ 774804 w 1101038"/>
              <a:gd name="connsiteY5" fmla="*/ 297097 h 611671"/>
              <a:gd name="connsiteX6" fmla="*/ 477699 w 1101038"/>
              <a:gd name="connsiteY6" fmla="*/ 267970 h 611671"/>
              <a:gd name="connsiteX7" fmla="*/ 151465 w 1101038"/>
              <a:gd name="connsiteY7" fmla="*/ 262144 h 611671"/>
              <a:gd name="connsiteX8" fmla="*/ 157291 w 1101038"/>
              <a:gd name="connsiteY8" fmla="*/ 11650 h 611671"/>
              <a:gd name="connsiteX9" fmla="*/ 0 w 1101038"/>
              <a:gd name="connsiteY9" fmla="*/ 0 h 611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01038" h="611671">
                <a:moveTo>
                  <a:pt x="0" y="0"/>
                </a:moveTo>
                <a:lnTo>
                  <a:pt x="17477" y="600020"/>
                </a:lnTo>
                <a:lnTo>
                  <a:pt x="1101038" y="611671"/>
                </a:lnTo>
                <a:lnTo>
                  <a:pt x="1083561" y="448558"/>
                </a:lnTo>
                <a:lnTo>
                  <a:pt x="786455" y="431082"/>
                </a:lnTo>
                <a:lnTo>
                  <a:pt x="774804" y="297097"/>
                </a:lnTo>
                <a:lnTo>
                  <a:pt x="477699" y="267970"/>
                </a:lnTo>
                <a:lnTo>
                  <a:pt x="151465" y="262144"/>
                </a:lnTo>
                <a:lnTo>
                  <a:pt x="157291" y="1165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Forme libre 34">
            <a:extLst>
              <a:ext uri="{FF2B5EF4-FFF2-40B4-BE49-F238E27FC236}">
                <a16:creationId xmlns:a16="http://schemas.microsoft.com/office/drawing/2014/main" id="{217C5E4E-8C99-79F2-A05D-CF42EFA522DF}"/>
              </a:ext>
            </a:extLst>
          </p:cNvPr>
          <p:cNvSpPr/>
          <p:nvPr/>
        </p:nvSpPr>
        <p:spPr>
          <a:xfrm>
            <a:off x="2933418" y="4260242"/>
            <a:ext cx="2467920" cy="878357"/>
          </a:xfrm>
          <a:custGeom>
            <a:avLst/>
            <a:gdLst>
              <a:gd name="connsiteX0" fmla="*/ 0 w 2470052"/>
              <a:gd name="connsiteY0" fmla="*/ 0 h 722354"/>
              <a:gd name="connsiteX1" fmla="*/ 11651 w 2470052"/>
              <a:gd name="connsiteY1" fmla="*/ 710704 h 722354"/>
              <a:gd name="connsiteX2" fmla="*/ 2470052 w 2470052"/>
              <a:gd name="connsiteY2" fmla="*/ 722354 h 722354"/>
              <a:gd name="connsiteX3" fmla="*/ 2388494 w 2470052"/>
              <a:gd name="connsiteY3" fmla="*/ 81556 h 722354"/>
              <a:gd name="connsiteX4" fmla="*/ 0 w 2470052"/>
              <a:gd name="connsiteY4" fmla="*/ 0 h 722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0052" h="722354">
                <a:moveTo>
                  <a:pt x="0" y="0"/>
                </a:moveTo>
                <a:lnTo>
                  <a:pt x="11651" y="710704"/>
                </a:lnTo>
                <a:lnTo>
                  <a:pt x="2470052" y="722354"/>
                </a:lnTo>
                <a:lnTo>
                  <a:pt x="2388494" y="8155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Forme libre 35">
            <a:extLst>
              <a:ext uri="{FF2B5EF4-FFF2-40B4-BE49-F238E27FC236}">
                <a16:creationId xmlns:a16="http://schemas.microsoft.com/office/drawing/2014/main" id="{B566E9CC-1CEC-45F8-195C-030AA18A1BC7}"/>
              </a:ext>
            </a:extLst>
          </p:cNvPr>
          <p:cNvSpPr/>
          <p:nvPr/>
        </p:nvSpPr>
        <p:spPr>
          <a:xfrm>
            <a:off x="4910999" y="5255109"/>
            <a:ext cx="576235" cy="687402"/>
          </a:xfrm>
          <a:custGeom>
            <a:avLst/>
            <a:gdLst>
              <a:gd name="connsiteX0" fmla="*/ 198070 w 576733"/>
              <a:gd name="connsiteY0" fmla="*/ 23302 h 594195"/>
              <a:gd name="connsiteX1" fmla="*/ 198070 w 576733"/>
              <a:gd name="connsiteY1" fmla="*/ 326225 h 594195"/>
              <a:gd name="connsiteX2" fmla="*/ 0 w 576733"/>
              <a:gd name="connsiteY2" fmla="*/ 396130 h 594195"/>
              <a:gd name="connsiteX3" fmla="*/ 69907 w 576733"/>
              <a:gd name="connsiteY3" fmla="*/ 594195 h 594195"/>
              <a:gd name="connsiteX4" fmla="*/ 576733 w 576733"/>
              <a:gd name="connsiteY4" fmla="*/ 541766 h 594195"/>
              <a:gd name="connsiteX5" fmla="*/ 483524 w 576733"/>
              <a:gd name="connsiteY5" fmla="*/ 367003 h 594195"/>
              <a:gd name="connsiteX6" fmla="*/ 355361 w 576733"/>
              <a:gd name="connsiteY6" fmla="*/ 361178 h 594195"/>
              <a:gd name="connsiteX7" fmla="*/ 302930 w 576733"/>
              <a:gd name="connsiteY7" fmla="*/ 0 h 594195"/>
              <a:gd name="connsiteX8" fmla="*/ 198070 w 576733"/>
              <a:gd name="connsiteY8" fmla="*/ 23302 h 594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6733" h="594195">
                <a:moveTo>
                  <a:pt x="198070" y="23302"/>
                </a:moveTo>
                <a:lnTo>
                  <a:pt x="198070" y="326225"/>
                </a:lnTo>
                <a:lnTo>
                  <a:pt x="0" y="396130"/>
                </a:lnTo>
                <a:lnTo>
                  <a:pt x="69907" y="594195"/>
                </a:lnTo>
                <a:lnTo>
                  <a:pt x="576733" y="541766"/>
                </a:lnTo>
                <a:lnTo>
                  <a:pt x="483524" y="367003"/>
                </a:lnTo>
                <a:lnTo>
                  <a:pt x="355361" y="361178"/>
                </a:lnTo>
                <a:lnTo>
                  <a:pt x="302930" y="0"/>
                </a:lnTo>
                <a:lnTo>
                  <a:pt x="198070" y="2330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Forme libre 36">
            <a:extLst>
              <a:ext uri="{FF2B5EF4-FFF2-40B4-BE49-F238E27FC236}">
                <a16:creationId xmlns:a16="http://schemas.microsoft.com/office/drawing/2014/main" id="{62186BD5-D80D-5625-E96A-267C8FD663D7}"/>
              </a:ext>
            </a:extLst>
          </p:cNvPr>
          <p:cNvSpPr/>
          <p:nvPr/>
        </p:nvSpPr>
        <p:spPr>
          <a:xfrm>
            <a:off x="44552" y="5407208"/>
            <a:ext cx="6303352" cy="177509"/>
          </a:xfrm>
          <a:custGeom>
            <a:avLst/>
            <a:gdLst>
              <a:gd name="connsiteX0" fmla="*/ 0 w 6308797"/>
              <a:gd name="connsiteY0" fmla="*/ 13654 h 177509"/>
              <a:gd name="connsiteX1" fmla="*/ 0 w 6308797"/>
              <a:gd name="connsiteY1" fmla="*/ 177509 h 177509"/>
              <a:gd name="connsiteX2" fmla="*/ 6308797 w 6308797"/>
              <a:gd name="connsiteY2" fmla="*/ 163854 h 177509"/>
              <a:gd name="connsiteX3" fmla="*/ 6308797 w 6308797"/>
              <a:gd name="connsiteY3" fmla="*/ 0 h 177509"/>
              <a:gd name="connsiteX4" fmla="*/ 0 w 6308797"/>
              <a:gd name="connsiteY4" fmla="*/ 13654 h 177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08797" h="177509">
                <a:moveTo>
                  <a:pt x="0" y="13654"/>
                </a:moveTo>
                <a:lnTo>
                  <a:pt x="0" y="177509"/>
                </a:lnTo>
                <a:lnTo>
                  <a:pt x="6308797" y="163854"/>
                </a:lnTo>
                <a:lnTo>
                  <a:pt x="6308797" y="0"/>
                </a:lnTo>
                <a:lnTo>
                  <a:pt x="0" y="1365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Forme libre 37">
            <a:extLst>
              <a:ext uri="{FF2B5EF4-FFF2-40B4-BE49-F238E27FC236}">
                <a16:creationId xmlns:a16="http://schemas.microsoft.com/office/drawing/2014/main" id="{23778681-0D9E-2634-8210-7E988642F22A}"/>
              </a:ext>
            </a:extLst>
          </p:cNvPr>
          <p:cNvSpPr/>
          <p:nvPr/>
        </p:nvSpPr>
        <p:spPr>
          <a:xfrm>
            <a:off x="1770743" y="1785257"/>
            <a:ext cx="2467428" cy="1364343"/>
          </a:xfrm>
          <a:custGeom>
            <a:avLst/>
            <a:gdLst>
              <a:gd name="connsiteX0" fmla="*/ 986971 w 2467428"/>
              <a:gd name="connsiteY0" fmla="*/ 0 h 1364343"/>
              <a:gd name="connsiteX1" fmla="*/ 2467428 w 2467428"/>
              <a:gd name="connsiteY1" fmla="*/ 29029 h 1364343"/>
              <a:gd name="connsiteX2" fmla="*/ 2423886 w 2467428"/>
              <a:gd name="connsiteY2" fmla="*/ 711200 h 1364343"/>
              <a:gd name="connsiteX3" fmla="*/ 812800 w 2467428"/>
              <a:gd name="connsiteY3" fmla="*/ 725714 h 1364343"/>
              <a:gd name="connsiteX4" fmla="*/ 246743 w 2467428"/>
              <a:gd name="connsiteY4" fmla="*/ 1364343 h 1364343"/>
              <a:gd name="connsiteX5" fmla="*/ 0 w 2467428"/>
              <a:gd name="connsiteY5" fmla="*/ 1364343 h 1364343"/>
              <a:gd name="connsiteX6" fmla="*/ 116114 w 2467428"/>
              <a:gd name="connsiteY6" fmla="*/ 885372 h 1364343"/>
              <a:gd name="connsiteX7" fmla="*/ 348343 w 2467428"/>
              <a:gd name="connsiteY7" fmla="*/ 667657 h 1364343"/>
              <a:gd name="connsiteX8" fmla="*/ 667657 w 2467428"/>
              <a:gd name="connsiteY8" fmla="*/ 537029 h 1364343"/>
              <a:gd name="connsiteX9" fmla="*/ 943428 w 2467428"/>
              <a:gd name="connsiteY9" fmla="*/ 537029 h 1364343"/>
              <a:gd name="connsiteX10" fmla="*/ 986971 w 2467428"/>
              <a:gd name="connsiteY10" fmla="*/ 0 h 1364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67428" h="1364343">
                <a:moveTo>
                  <a:pt x="986971" y="0"/>
                </a:moveTo>
                <a:lnTo>
                  <a:pt x="2467428" y="29029"/>
                </a:lnTo>
                <a:lnTo>
                  <a:pt x="2423886" y="711200"/>
                </a:lnTo>
                <a:lnTo>
                  <a:pt x="812800" y="725714"/>
                </a:lnTo>
                <a:lnTo>
                  <a:pt x="246743" y="1364343"/>
                </a:lnTo>
                <a:lnTo>
                  <a:pt x="0" y="1364343"/>
                </a:lnTo>
                <a:lnTo>
                  <a:pt x="116114" y="885372"/>
                </a:lnTo>
                <a:lnTo>
                  <a:pt x="348343" y="667657"/>
                </a:lnTo>
                <a:lnTo>
                  <a:pt x="667657" y="537029"/>
                </a:lnTo>
                <a:lnTo>
                  <a:pt x="943428" y="537029"/>
                </a:lnTo>
                <a:lnTo>
                  <a:pt x="986971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F8464C3-8441-286D-0A18-D62DC26CC4ED}"/>
              </a:ext>
            </a:extLst>
          </p:cNvPr>
          <p:cNvSpPr txBox="1"/>
          <p:nvPr/>
        </p:nvSpPr>
        <p:spPr>
          <a:xfrm>
            <a:off x="6751085" y="5972168"/>
            <a:ext cx="2193934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Pas de modélisation</a:t>
            </a:r>
            <a:br>
              <a:rPr lang="fr-FR" dirty="0"/>
            </a:br>
            <a:r>
              <a:rPr lang="fr-FR" dirty="0"/>
              <a:t>de l’usage de l’eau 😟</a:t>
            </a:r>
          </a:p>
        </p:txBody>
      </p:sp>
    </p:spTree>
    <p:extLst>
      <p:ext uri="{BB962C8B-B14F-4D97-AF65-F5344CB8AC3E}">
        <p14:creationId xmlns:p14="http://schemas.microsoft.com/office/powerpoint/2010/main" val="154028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D4CAE13-D909-7D41-AA6F-3DB0337156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E1EF438D-BC7C-6D4C-ACA1-3B29C9633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85482D4-9B17-3241-9731-CE0651559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8711"/>
            <a:ext cx="9144000" cy="646057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750A6E9-45FE-E540-94F7-7EB1C8D9EEE6}"/>
              </a:ext>
            </a:extLst>
          </p:cNvPr>
          <p:cNvSpPr/>
          <p:nvPr/>
        </p:nvSpPr>
        <p:spPr>
          <a:xfrm>
            <a:off x="4572000" y="925417"/>
            <a:ext cx="4234319" cy="3437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19ABCB4-A34A-0E4E-8EBB-433949EDED07}"/>
              </a:ext>
            </a:extLst>
          </p:cNvPr>
          <p:cNvSpPr txBox="1"/>
          <p:nvPr/>
        </p:nvSpPr>
        <p:spPr>
          <a:xfrm>
            <a:off x="4234319" y="1187450"/>
            <a:ext cx="3554948" cy="646331"/>
          </a:xfrm>
          <a:prstGeom prst="rect">
            <a:avLst/>
          </a:prstGeom>
          <a:solidFill>
            <a:srgbClr val="F3FB79"/>
          </a:solidFill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Les 2/3 des céréales et des cultures </a:t>
            </a:r>
            <a:br>
              <a:rPr lang="fr-FR" dirty="0"/>
            </a:br>
            <a:r>
              <a:rPr lang="fr-FR" dirty="0"/>
              <a:t>pour les animaux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EB7E828-8FE1-4342-A4DE-04DC56A53644}"/>
              </a:ext>
            </a:extLst>
          </p:cNvPr>
          <p:cNvSpPr txBox="1"/>
          <p:nvPr/>
        </p:nvSpPr>
        <p:spPr>
          <a:xfrm>
            <a:off x="4234319" y="1988042"/>
            <a:ext cx="4096571" cy="646331"/>
          </a:xfrm>
          <a:prstGeom prst="rect">
            <a:avLst/>
          </a:prstGeom>
          <a:solidFill>
            <a:srgbClr val="F3FB79"/>
          </a:solidFill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Une production animale en croissance via</a:t>
            </a:r>
            <a:br>
              <a:rPr lang="fr-FR" dirty="0"/>
            </a:br>
            <a:r>
              <a:rPr lang="fr-FR" dirty="0"/>
              <a:t>des techniques industrielles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45C28CD-8905-6A4E-876C-EFF48C9DCA45}"/>
              </a:ext>
            </a:extLst>
          </p:cNvPr>
          <p:cNvSpPr txBox="1"/>
          <p:nvPr/>
        </p:nvSpPr>
        <p:spPr>
          <a:xfrm>
            <a:off x="4234319" y="2782668"/>
            <a:ext cx="4132798" cy="646331"/>
          </a:xfrm>
          <a:prstGeom prst="rect">
            <a:avLst/>
          </a:prstGeom>
          <a:solidFill>
            <a:srgbClr val="F3FB79"/>
          </a:solidFill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Des importations de soja qui représentent</a:t>
            </a:r>
          </a:p>
          <a:p>
            <a:r>
              <a:rPr lang="fr-FR" dirty="0"/>
              <a:t>~20% de la SAU européenne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C5413F6-79BD-A64B-B9B0-05DDA5347FEA}"/>
              </a:ext>
            </a:extLst>
          </p:cNvPr>
          <p:cNvSpPr txBox="1"/>
          <p:nvPr/>
        </p:nvSpPr>
        <p:spPr>
          <a:xfrm>
            <a:off x="4234319" y="3607806"/>
            <a:ext cx="4619791" cy="923330"/>
          </a:xfrm>
          <a:prstGeom prst="rect">
            <a:avLst/>
          </a:prstGeom>
          <a:solidFill>
            <a:srgbClr val="F3FB79"/>
          </a:solidFill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Une dépendance calorique nette de l’UE </a:t>
            </a:r>
            <a:br>
              <a:rPr lang="fr-FR" dirty="0"/>
            </a:br>
            <a:r>
              <a:rPr lang="fr-FR" dirty="0"/>
              <a:t>qui importe plus de calories qu’elle n’en génère</a:t>
            </a:r>
            <a:br>
              <a:rPr lang="fr-FR" dirty="0"/>
            </a:br>
            <a:r>
              <a:rPr lang="fr-FR" dirty="0"/>
              <a:t>(taux de dépendance : 10%)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C9BF643-CEC1-A44E-AFC5-14903EC0AB5E}"/>
              </a:ext>
            </a:extLst>
          </p:cNvPr>
          <p:cNvSpPr txBox="1"/>
          <p:nvPr/>
        </p:nvSpPr>
        <p:spPr>
          <a:xfrm>
            <a:off x="4234318" y="4747220"/>
            <a:ext cx="4078745" cy="923330"/>
          </a:xfrm>
          <a:prstGeom prst="rect">
            <a:avLst/>
          </a:prstGeom>
          <a:solidFill>
            <a:srgbClr val="F3FB79"/>
          </a:solidFill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Des impacts majeurs sur les écosystèmes,</a:t>
            </a:r>
            <a:br>
              <a:rPr lang="fr-FR" dirty="0"/>
            </a:br>
            <a:r>
              <a:rPr lang="fr-FR" dirty="0"/>
              <a:t>le bien-être animal, la santé humaine,</a:t>
            </a:r>
            <a:br>
              <a:rPr lang="fr-FR" dirty="0"/>
            </a:br>
            <a:r>
              <a:rPr lang="fr-FR" dirty="0"/>
              <a:t>le métier d’agriculteur/paysan</a:t>
            </a:r>
          </a:p>
        </p:txBody>
      </p:sp>
    </p:spTree>
    <p:extLst>
      <p:ext uri="{BB962C8B-B14F-4D97-AF65-F5344CB8AC3E}">
        <p14:creationId xmlns:p14="http://schemas.microsoft.com/office/powerpoint/2010/main" val="1531911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6B368B3-231E-252F-292D-37BBF2960E9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0481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sz="4000">
                <a:latin typeface="Helvetica" charset="0"/>
              </a:rPr>
              <a:t>Un cahier des charges pour une Europe agroécologique</a:t>
            </a:r>
            <a:endParaRPr lang="en-GB" sz="4000">
              <a:latin typeface="Helvetica" charset="0"/>
            </a:endParaRPr>
          </a:p>
        </p:txBody>
      </p:sp>
      <p:pic>
        <p:nvPicPr>
          <p:cNvPr id="20482" name="Image 4" descr="TYFA_R-15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443" r="33493" b="83305"/>
          <a:stretch>
            <a:fillRect/>
          </a:stretch>
        </p:blipFill>
        <p:spPr bwMode="auto">
          <a:xfrm>
            <a:off x="-82550" y="1651000"/>
            <a:ext cx="499427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Image 4" descr="TYFA_R-15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241" b="64018"/>
          <a:stretch>
            <a:fillRect/>
          </a:stretch>
        </p:blipFill>
        <p:spPr bwMode="auto">
          <a:xfrm>
            <a:off x="-82550" y="2411413"/>
            <a:ext cx="7143750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rme libre 5"/>
          <p:cNvSpPr/>
          <p:nvPr/>
        </p:nvSpPr>
        <p:spPr>
          <a:xfrm>
            <a:off x="461963" y="3117850"/>
            <a:ext cx="457200" cy="290513"/>
          </a:xfrm>
          <a:custGeom>
            <a:avLst/>
            <a:gdLst>
              <a:gd name="connsiteX0" fmla="*/ 263798 w 456734"/>
              <a:gd name="connsiteY0" fmla="*/ 641 h 289307"/>
              <a:gd name="connsiteX1" fmla="*/ 751 w 456734"/>
              <a:gd name="connsiteY1" fmla="*/ 163479 h 289307"/>
              <a:gd name="connsiteX2" fmla="*/ 351480 w 456734"/>
              <a:gd name="connsiteY2" fmla="*/ 288739 h 289307"/>
              <a:gd name="connsiteX3" fmla="*/ 451688 w 456734"/>
              <a:gd name="connsiteY3" fmla="*/ 113375 h 289307"/>
              <a:gd name="connsiteX4" fmla="*/ 263798 w 456734"/>
              <a:gd name="connsiteY4" fmla="*/ 641 h 289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6734" h="289307">
                <a:moveTo>
                  <a:pt x="263798" y="641"/>
                </a:moveTo>
                <a:cubicBezTo>
                  <a:pt x="188642" y="8992"/>
                  <a:pt x="-13863" y="115463"/>
                  <a:pt x="751" y="163479"/>
                </a:cubicBezTo>
                <a:cubicBezTo>
                  <a:pt x="15365" y="211495"/>
                  <a:pt x="276324" y="297090"/>
                  <a:pt x="351480" y="288739"/>
                </a:cubicBezTo>
                <a:cubicBezTo>
                  <a:pt x="426636" y="280388"/>
                  <a:pt x="472565" y="159304"/>
                  <a:pt x="451688" y="113375"/>
                </a:cubicBezTo>
                <a:cubicBezTo>
                  <a:pt x="430811" y="67446"/>
                  <a:pt x="338954" y="-7710"/>
                  <a:pt x="263798" y="641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grpSp>
        <p:nvGrpSpPr>
          <p:cNvPr id="20485" name="Grouper 11"/>
          <p:cNvGrpSpPr>
            <a:grpSpLocks/>
          </p:cNvGrpSpPr>
          <p:nvPr/>
        </p:nvGrpSpPr>
        <p:grpSpPr bwMode="auto">
          <a:xfrm>
            <a:off x="-82550" y="3146425"/>
            <a:ext cx="4208463" cy="700088"/>
            <a:chOff x="-125046" y="3145940"/>
            <a:chExt cx="4208531" cy="699896"/>
          </a:xfrm>
        </p:grpSpPr>
        <p:grpSp>
          <p:nvGrpSpPr>
            <p:cNvPr id="20512" name="Grouper 9"/>
            <p:cNvGrpSpPr>
              <a:grpSpLocks/>
            </p:cNvGrpSpPr>
            <p:nvPr/>
          </p:nvGrpSpPr>
          <p:grpSpPr bwMode="auto">
            <a:xfrm>
              <a:off x="-125046" y="3235348"/>
              <a:ext cx="4208531" cy="610488"/>
              <a:chOff x="-125046" y="3196725"/>
              <a:chExt cx="4208531" cy="610488"/>
            </a:xfrm>
          </p:grpSpPr>
          <p:pic>
            <p:nvPicPr>
              <p:cNvPr id="20514" name="Image 4" descr="TYFA_R-15.pdf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43140" r="43330" b="51273"/>
              <a:stretch>
                <a:fillRect/>
              </a:stretch>
            </p:blipFill>
            <p:spPr bwMode="auto">
              <a:xfrm>
                <a:off x="-125046" y="3196725"/>
                <a:ext cx="4108324" cy="6104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" name="Rectangle 6"/>
              <p:cNvSpPr/>
              <p:nvPr/>
            </p:nvSpPr>
            <p:spPr>
              <a:xfrm>
                <a:off x="462338" y="3519954"/>
                <a:ext cx="3621147" cy="28725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>
                  <a:solidFill>
                    <a:srgbClr val="000000"/>
                  </a:solidFill>
                  <a:latin typeface="Calibri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pic>
          <p:nvPicPr>
            <p:cNvPr id="20513" name="Image 4" descr="TYFA_R-15.pdf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697" t="43140" r="90800" b="51273"/>
            <a:stretch>
              <a:fillRect/>
            </a:stretch>
          </p:blipFill>
          <p:spPr bwMode="auto">
            <a:xfrm>
              <a:off x="199291" y="3145940"/>
              <a:ext cx="326428" cy="6104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486" name="Image 4" descr="TYFA_R-15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385" t="51334" r="30966" b="43823"/>
          <a:stretch>
            <a:fillRect/>
          </a:stretch>
        </p:blipFill>
        <p:spPr bwMode="auto">
          <a:xfrm>
            <a:off x="3248025" y="3392488"/>
            <a:ext cx="3059113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Image 20" descr="TYFA_R-15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033" t="22281" r="5984" b="72131"/>
          <a:stretch>
            <a:fillRect/>
          </a:stretch>
        </p:blipFill>
        <p:spPr bwMode="auto">
          <a:xfrm>
            <a:off x="5565775" y="3846513"/>
            <a:ext cx="59055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488" name="Grouper 23"/>
          <p:cNvGrpSpPr>
            <a:grpSpLocks/>
          </p:cNvGrpSpPr>
          <p:nvPr/>
        </p:nvGrpSpPr>
        <p:grpSpPr bwMode="auto">
          <a:xfrm>
            <a:off x="6575425" y="1444625"/>
            <a:ext cx="2625725" cy="1701800"/>
            <a:chOff x="6158184" y="1444109"/>
            <a:chExt cx="2625899" cy="1701831"/>
          </a:xfrm>
        </p:grpSpPr>
        <p:grpSp>
          <p:nvGrpSpPr>
            <p:cNvPr id="20505" name="Grouper 22"/>
            <p:cNvGrpSpPr>
              <a:grpSpLocks/>
            </p:cNvGrpSpPr>
            <p:nvPr/>
          </p:nvGrpSpPr>
          <p:grpSpPr bwMode="auto">
            <a:xfrm>
              <a:off x="6158184" y="1444109"/>
              <a:ext cx="2625899" cy="1701831"/>
              <a:chOff x="6158184" y="1444109"/>
              <a:chExt cx="2625899" cy="1701831"/>
            </a:xfrm>
          </p:grpSpPr>
          <p:grpSp>
            <p:nvGrpSpPr>
              <p:cNvPr id="20507" name="Grouper 2"/>
              <p:cNvGrpSpPr>
                <a:grpSpLocks/>
              </p:cNvGrpSpPr>
              <p:nvPr/>
            </p:nvGrpSpPr>
            <p:grpSpPr bwMode="auto">
              <a:xfrm>
                <a:off x="6158184" y="1444109"/>
                <a:ext cx="2625899" cy="1701831"/>
                <a:chOff x="6615711" y="1410410"/>
                <a:chExt cx="2373410" cy="1538194"/>
              </a:xfrm>
            </p:grpSpPr>
            <p:pic>
              <p:nvPicPr>
                <p:cNvPr id="20509" name="Image 4" descr="TYFA_R-15.pdf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l="81384" t="16135" b="72878"/>
                <a:stretch>
                  <a:fillRect/>
                </a:stretch>
              </p:blipFill>
              <p:spPr bwMode="auto">
                <a:xfrm>
                  <a:off x="6896275" y="1550704"/>
                  <a:ext cx="1571320" cy="13979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0510" name="Image 4" descr="TYFA_R-15.pdf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l="76613" t="53383" b="34138"/>
                <a:stretch>
                  <a:fillRect/>
                </a:stretch>
              </p:blipFill>
              <p:spPr bwMode="auto">
                <a:xfrm>
                  <a:off x="7945459" y="1410410"/>
                  <a:ext cx="1043662" cy="8392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" name="Forme libre 1"/>
                <p:cNvSpPr/>
                <p:nvPr/>
              </p:nvSpPr>
              <p:spPr>
                <a:xfrm>
                  <a:off x="6615711" y="2338779"/>
                  <a:ext cx="552457" cy="383113"/>
                </a:xfrm>
                <a:custGeom>
                  <a:avLst/>
                  <a:gdLst>
                    <a:gd name="connsiteX0" fmla="*/ 185922 w 551949"/>
                    <a:gd name="connsiteY0" fmla="*/ 2913 h 382415"/>
                    <a:gd name="connsiteX1" fmla="*/ 524125 w 551949"/>
                    <a:gd name="connsiteY1" fmla="*/ 140699 h 382415"/>
                    <a:gd name="connsiteX2" fmla="*/ 474021 w 551949"/>
                    <a:gd name="connsiteY2" fmla="*/ 378694 h 382415"/>
                    <a:gd name="connsiteX3" fmla="*/ 10557 w 551949"/>
                    <a:gd name="connsiteY3" fmla="*/ 265960 h 382415"/>
                    <a:gd name="connsiteX4" fmla="*/ 185922 w 551949"/>
                    <a:gd name="connsiteY4" fmla="*/ 2913 h 3824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51949" h="382415">
                      <a:moveTo>
                        <a:pt x="185922" y="2913"/>
                      </a:moveTo>
                      <a:cubicBezTo>
                        <a:pt x="271517" y="-17964"/>
                        <a:pt x="476109" y="78069"/>
                        <a:pt x="524125" y="140699"/>
                      </a:cubicBezTo>
                      <a:cubicBezTo>
                        <a:pt x="572141" y="203329"/>
                        <a:pt x="559616" y="357817"/>
                        <a:pt x="474021" y="378694"/>
                      </a:cubicBezTo>
                      <a:cubicBezTo>
                        <a:pt x="388426" y="399571"/>
                        <a:pt x="60661" y="328590"/>
                        <a:pt x="10557" y="265960"/>
                      </a:cubicBezTo>
                      <a:cubicBezTo>
                        <a:pt x="-39547" y="203330"/>
                        <a:pt x="100327" y="23790"/>
                        <a:pt x="185922" y="2913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fr-FR"/>
                </a:p>
              </p:txBody>
            </p:sp>
          </p:grpSp>
          <p:sp>
            <p:nvSpPr>
              <p:cNvPr id="19" name="Forme libre 18"/>
              <p:cNvSpPr/>
              <p:nvPr/>
            </p:nvSpPr>
            <p:spPr>
              <a:xfrm>
                <a:off x="6836092" y="2261687"/>
                <a:ext cx="871595" cy="839802"/>
              </a:xfrm>
              <a:custGeom>
                <a:avLst/>
                <a:gdLst>
                  <a:gd name="connsiteX0" fmla="*/ 3886 w 933513"/>
                  <a:gd name="connsiteY0" fmla="*/ 516155 h 834281"/>
                  <a:gd name="connsiteX1" fmla="*/ 143489 w 933513"/>
                  <a:gd name="connsiteY1" fmla="*/ 823281 h 834281"/>
                  <a:gd name="connsiteX2" fmla="*/ 352894 w 933513"/>
                  <a:gd name="connsiteY2" fmla="*/ 746500 h 834281"/>
                  <a:gd name="connsiteX3" fmla="*/ 555318 w 933513"/>
                  <a:gd name="connsiteY3" fmla="*/ 558036 h 834281"/>
                  <a:gd name="connsiteX4" fmla="*/ 778683 w 933513"/>
                  <a:gd name="connsiteY4" fmla="*/ 334671 h 834281"/>
                  <a:gd name="connsiteX5" fmla="*/ 932247 w 933513"/>
                  <a:gd name="connsiteY5" fmla="*/ 13584 h 834281"/>
                  <a:gd name="connsiteX6" fmla="*/ 694921 w 933513"/>
                  <a:gd name="connsiteY6" fmla="*/ 83385 h 834281"/>
                  <a:gd name="connsiteX7" fmla="*/ 297053 w 933513"/>
                  <a:gd name="connsiteY7" fmla="*/ 299770 h 834281"/>
                  <a:gd name="connsiteX8" fmla="*/ 3886 w 933513"/>
                  <a:gd name="connsiteY8" fmla="*/ 516155 h 834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33513" h="834281">
                    <a:moveTo>
                      <a:pt x="3886" y="516155"/>
                    </a:moveTo>
                    <a:cubicBezTo>
                      <a:pt x="-21708" y="603407"/>
                      <a:pt x="85321" y="784890"/>
                      <a:pt x="143489" y="823281"/>
                    </a:cubicBezTo>
                    <a:cubicBezTo>
                      <a:pt x="201657" y="861672"/>
                      <a:pt x="284256" y="790707"/>
                      <a:pt x="352894" y="746500"/>
                    </a:cubicBezTo>
                    <a:cubicBezTo>
                      <a:pt x="421532" y="702293"/>
                      <a:pt x="484353" y="626674"/>
                      <a:pt x="555318" y="558036"/>
                    </a:cubicBezTo>
                    <a:cubicBezTo>
                      <a:pt x="626283" y="489398"/>
                      <a:pt x="715862" y="425413"/>
                      <a:pt x="778683" y="334671"/>
                    </a:cubicBezTo>
                    <a:cubicBezTo>
                      <a:pt x="841504" y="243929"/>
                      <a:pt x="946207" y="55465"/>
                      <a:pt x="932247" y="13584"/>
                    </a:cubicBezTo>
                    <a:cubicBezTo>
                      <a:pt x="918287" y="-28297"/>
                      <a:pt x="800787" y="35687"/>
                      <a:pt x="694921" y="83385"/>
                    </a:cubicBezTo>
                    <a:cubicBezTo>
                      <a:pt x="589055" y="131083"/>
                      <a:pt x="409899" y="228805"/>
                      <a:pt x="297053" y="299770"/>
                    </a:cubicBezTo>
                    <a:cubicBezTo>
                      <a:pt x="184207" y="370735"/>
                      <a:pt x="29480" y="428903"/>
                      <a:pt x="3886" y="516155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</p:grpSp>
        <p:pic>
          <p:nvPicPr>
            <p:cNvPr id="20506" name="Image 21" descr="TYFA_R-15.pdf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5033" t="22281" r="5984" b="72131"/>
            <a:stretch>
              <a:fillRect/>
            </a:stretch>
          </p:blipFill>
          <p:spPr bwMode="auto">
            <a:xfrm>
              <a:off x="7079684" y="2328768"/>
              <a:ext cx="591714" cy="5547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0489" name="Grouper 21"/>
          <p:cNvGrpSpPr>
            <a:grpSpLocks/>
          </p:cNvGrpSpPr>
          <p:nvPr/>
        </p:nvGrpSpPr>
        <p:grpSpPr bwMode="auto">
          <a:xfrm>
            <a:off x="-87313" y="3733800"/>
            <a:ext cx="5619751" cy="1047750"/>
            <a:chOff x="2230438" y="4125356"/>
            <a:chExt cx="3452664" cy="643344"/>
          </a:xfrm>
        </p:grpSpPr>
        <p:pic>
          <p:nvPicPr>
            <p:cNvPr id="20502" name="Image 22" descr="TYFA_R-15.pdf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55853" r="23770" b="37842"/>
            <a:stretch>
              <a:fillRect/>
            </a:stretch>
          </p:blipFill>
          <p:spPr bwMode="auto">
            <a:xfrm>
              <a:off x="2230438" y="4174435"/>
              <a:ext cx="3401736" cy="4240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03" name="Image 23" descr="TYFA_R-15.pdf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55853" r="90291" b="38631"/>
            <a:stretch>
              <a:fillRect/>
            </a:stretch>
          </p:blipFill>
          <p:spPr bwMode="auto">
            <a:xfrm>
              <a:off x="2230438" y="4125356"/>
              <a:ext cx="433249" cy="3710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Rectangle 24"/>
            <p:cNvSpPr/>
            <p:nvPr/>
          </p:nvSpPr>
          <p:spPr>
            <a:xfrm>
              <a:off x="2663485" y="4423634"/>
              <a:ext cx="3019617" cy="34506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endParaRPr>
            </a:p>
          </p:txBody>
        </p:sp>
      </p:grpSp>
      <p:grpSp>
        <p:nvGrpSpPr>
          <p:cNvPr id="20490" name="Grouper 3"/>
          <p:cNvGrpSpPr>
            <a:grpSpLocks/>
          </p:cNvGrpSpPr>
          <p:nvPr/>
        </p:nvGrpSpPr>
        <p:grpSpPr bwMode="auto">
          <a:xfrm>
            <a:off x="6061075" y="3460750"/>
            <a:ext cx="2660650" cy="1006475"/>
            <a:chOff x="6061220" y="3460422"/>
            <a:chExt cx="2660610" cy="1006123"/>
          </a:xfrm>
        </p:grpSpPr>
        <p:pic>
          <p:nvPicPr>
            <p:cNvPr id="26" name="Image 4" descr="TYFA_R-15.pdf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6110" t="63752" b="29751"/>
            <a:stretch/>
          </p:blipFill>
          <p:spPr bwMode="auto">
            <a:xfrm>
              <a:off x="6163111" y="3580995"/>
              <a:ext cx="2558719" cy="739249"/>
            </a:xfrm>
            <a:prstGeom prst="round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Forme libre 2"/>
            <p:cNvSpPr/>
            <p:nvPr/>
          </p:nvSpPr>
          <p:spPr>
            <a:xfrm>
              <a:off x="6061220" y="3460422"/>
              <a:ext cx="2468526" cy="1006123"/>
            </a:xfrm>
            <a:custGeom>
              <a:avLst/>
              <a:gdLst>
                <a:gd name="connsiteX0" fmla="*/ 1589646 w 2467751"/>
                <a:gd name="connsiteY0" fmla="*/ 408 h 1006123"/>
                <a:gd name="connsiteX1" fmla="*/ 1404451 w 2467751"/>
                <a:gd name="connsiteY1" fmla="*/ 208753 h 1006123"/>
                <a:gd name="connsiteX2" fmla="*/ 1659094 w 2467751"/>
                <a:gd name="connsiteY2" fmla="*/ 324500 h 1006123"/>
                <a:gd name="connsiteX3" fmla="*/ 2318851 w 2467751"/>
                <a:gd name="connsiteY3" fmla="*/ 393948 h 1006123"/>
                <a:gd name="connsiteX4" fmla="*/ 1925312 w 2467751"/>
                <a:gd name="connsiteY4" fmla="*/ 880084 h 1006123"/>
                <a:gd name="connsiteX5" fmla="*/ 339580 w 2467751"/>
                <a:gd name="connsiteY5" fmla="*/ 810636 h 1006123"/>
                <a:gd name="connsiteX6" fmla="*/ 316431 w 2467751"/>
                <a:gd name="connsiteY6" fmla="*/ 567568 h 1006123"/>
                <a:gd name="connsiteX7" fmla="*/ 165960 w 2467751"/>
                <a:gd name="connsiteY7" fmla="*/ 486545 h 1006123"/>
                <a:gd name="connsiteX8" fmla="*/ 15489 w 2467751"/>
                <a:gd name="connsiteY8" fmla="*/ 567568 h 1006123"/>
                <a:gd name="connsiteX9" fmla="*/ 96512 w 2467751"/>
                <a:gd name="connsiteY9" fmla="*/ 868510 h 1006123"/>
                <a:gd name="connsiteX10" fmla="*/ 825717 w 2467751"/>
                <a:gd name="connsiteY10" fmla="*/ 961107 h 1006123"/>
                <a:gd name="connsiteX11" fmla="*/ 1925312 w 2467751"/>
                <a:gd name="connsiteY11" fmla="*/ 972682 h 1006123"/>
                <a:gd name="connsiteX12" fmla="*/ 2423023 w 2467751"/>
                <a:gd name="connsiteY12" fmla="*/ 521269 h 1006123"/>
                <a:gd name="connsiteX13" fmla="*/ 2353575 w 2467751"/>
                <a:gd name="connsiteY13" fmla="*/ 266626 h 1006123"/>
                <a:gd name="connsiteX14" fmla="*/ 1589646 w 2467751"/>
                <a:gd name="connsiteY14" fmla="*/ 408 h 1006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67751" h="1006123">
                  <a:moveTo>
                    <a:pt x="1589646" y="408"/>
                  </a:moveTo>
                  <a:cubicBezTo>
                    <a:pt x="1431459" y="-9237"/>
                    <a:pt x="1392876" y="154738"/>
                    <a:pt x="1404451" y="208753"/>
                  </a:cubicBezTo>
                  <a:cubicBezTo>
                    <a:pt x="1416026" y="262768"/>
                    <a:pt x="1506694" y="293634"/>
                    <a:pt x="1659094" y="324500"/>
                  </a:cubicBezTo>
                  <a:cubicBezTo>
                    <a:pt x="1811494" y="355366"/>
                    <a:pt x="2274481" y="301351"/>
                    <a:pt x="2318851" y="393948"/>
                  </a:cubicBezTo>
                  <a:cubicBezTo>
                    <a:pt x="2363221" y="486545"/>
                    <a:pt x="2255191" y="810636"/>
                    <a:pt x="1925312" y="880084"/>
                  </a:cubicBezTo>
                  <a:cubicBezTo>
                    <a:pt x="1595434" y="949532"/>
                    <a:pt x="607727" y="862722"/>
                    <a:pt x="339580" y="810636"/>
                  </a:cubicBezTo>
                  <a:cubicBezTo>
                    <a:pt x="71433" y="758550"/>
                    <a:pt x="345368" y="621583"/>
                    <a:pt x="316431" y="567568"/>
                  </a:cubicBezTo>
                  <a:cubicBezTo>
                    <a:pt x="287494" y="513553"/>
                    <a:pt x="216117" y="486545"/>
                    <a:pt x="165960" y="486545"/>
                  </a:cubicBezTo>
                  <a:cubicBezTo>
                    <a:pt x="115803" y="486545"/>
                    <a:pt x="27064" y="503907"/>
                    <a:pt x="15489" y="567568"/>
                  </a:cubicBezTo>
                  <a:cubicBezTo>
                    <a:pt x="3914" y="631229"/>
                    <a:pt x="-38526" y="802920"/>
                    <a:pt x="96512" y="868510"/>
                  </a:cubicBezTo>
                  <a:cubicBezTo>
                    <a:pt x="231550" y="934100"/>
                    <a:pt x="520917" y="943745"/>
                    <a:pt x="825717" y="961107"/>
                  </a:cubicBezTo>
                  <a:cubicBezTo>
                    <a:pt x="1130517" y="978469"/>
                    <a:pt x="1659094" y="1045988"/>
                    <a:pt x="1925312" y="972682"/>
                  </a:cubicBezTo>
                  <a:cubicBezTo>
                    <a:pt x="2191530" y="899376"/>
                    <a:pt x="2351646" y="638945"/>
                    <a:pt x="2423023" y="521269"/>
                  </a:cubicBezTo>
                  <a:cubicBezTo>
                    <a:pt x="2494400" y="403593"/>
                    <a:pt x="2486684" y="351507"/>
                    <a:pt x="2353575" y="266626"/>
                  </a:cubicBezTo>
                  <a:cubicBezTo>
                    <a:pt x="2220466" y="181745"/>
                    <a:pt x="1747833" y="10053"/>
                    <a:pt x="1589646" y="408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</p:grpSp>
      <p:grpSp>
        <p:nvGrpSpPr>
          <p:cNvPr id="20491" name="Grouper 28"/>
          <p:cNvGrpSpPr>
            <a:grpSpLocks/>
          </p:cNvGrpSpPr>
          <p:nvPr/>
        </p:nvGrpSpPr>
        <p:grpSpPr bwMode="auto">
          <a:xfrm>
            <a:off x="-100013" y="4437063"/>
            <a:ext cx="7229476" cy="738187"/>
            <a:chOff x="4012939" y="5081286"/>
            <a:chExt cx="4462462" cy="455914"/>
          </a:xfrm>
        </p:grpSpPr>
        <p:pic>
          <p:nvPicPr>
            <p:cNvPr id="20498" name="Image 4" descr="TYFA_R-15.pdf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69337" b="24467"/>
            <a:stretch>
              <a:fillRect/>
            </a:stretch>
          </p:blipFill>
          <p:spPr bwMode="auto">
            <a:xfrm>
              <a:off x="4012939" y="5081286"/>
              <a:ext cx="4462462" cy="416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Rectangle 30"/>
            <p:cNvSpPr/>
            <p:nvPr/>
          </p:nvSpPr>
          <p:spPr>
            <a:xfrm>
              <a:off x="5430854" y="5303850"/>
              <a:ext cx="2493844" cy="23335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endParaRPr>
            </a:p>
          </p:txBody>
        </p:sp>
      </p:grpSp>
      <p:pic>
        <p:nvPicPr>
          <p:cNvPr id="20492" name="Image 4" descr="TYFA_R-15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613" t="53383" b="34138"/>
          <a:stretch>
            <a:fillRect/>
          </a:stretch>
        </p:blipFill>
        <p:spPr bwMode="auto">
          <a:xfrm>
            <a:off x="7989888" y="3357563"/>
            <a:ext cx="1154112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3" name="Image 4" descr="TYFA_R-15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3940" t="78467" r="7130" b="13116"/>
          <a:stretch>
            <a:fillRect/>
          </a:stretch>
        </p:blipFill>
        <p:spPr bwMode="auto">
          <a:xfrm>
            <a:off x="5319713" y="4440238"/>
            <a:ext cx="1096962" cy="73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4" name="Image 4" descr="TYFA_R-15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477" t="34665" r="47917" b="56488"/>
          <a:stretch>
            <a:fillRect/>
          </a:stretch>
        </p:blipFill>
        <p:spPr bwMode="auto">
          <a:xfrm>
            <a:off x="5962650" y="2728913"/>
            <a:ext cx="2951163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5" name="Image 4" descr="TYFA_R-15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5069" r="39948" b="4672"/>
          <a:stretch>
            <a:fillRect/>
          </a:stretch>
        </p:blipFill>
        <p:spPr bwMode="auto">
          <a:xfrm>
            <a:off x="-95250" y="5153025"/>
            <a:ext cx="4405313" cy="113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6" name="Image 4" descr="TYFA_R-15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698" t="85069" r="20596" b="4672"/>
          <a:stretch>
            <a:fillRect/>
          </a:stretch>
        </p:blipFill>
        <p:spPr bwMode="auto">
          <a:xfrm>
            <a:off x="6416675" y="5516563"/>
            <a:ext cx="769938" cy="60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Office de Tourisme Aubrac-Laguiole - Aubrac-Laguiole-FR">
            <a:extLst>
              <a:ext uri="{FF2B5EF4-FFF2-40B4-BE49-F238E27FC236}">
                <a16:creationId xmlns:a16="http://schemas.microsoft.com/office/drawing/2014/main" id="{1BEDCBC5-EBC8-5457-42FE-84F6DAE1B1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615"/>
          <a:stretch/>
        </p:blipFill>
        <p:spPr bwMode="auto">
          <a:xfrm>
            <a:off x="89571" y="1685794"/>
            <a:ext cx="4605623" cy="2300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Les fermes laitières de polyculture-élevage : atouts et défis pour l'avenir">
            <a:extLst>
              <a:ext uri="{FF2B5EF4-FFF2-40B4-BE49-F238E27FC236}">
                <a16:creationId xmlns:a16="http://schemas.microsoft.com/office/drawing/2014/main" id="{B3A291CE-8B55-11D5-806B-503648C242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5"/>
          <a:stretch/>
        </p:blipFill>
        <p:spPr bwMode="auto">
          <a:xfrm>
            <a:off x="4743565" y="1667023"/>
            <a:ext cx="4278266" cy="2334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Le régime flexitarien | Toutelanutrition">
            <a:extLst>
              <a:ext uri="{FF2B5EF4-FFF2-40B4-BE49-F238E27FC236}">
                <a16:creationId xmlns:a16="http://schemas.microsoft.com/office/drawing/2014/main" id="{210DAB49-CA56-CBC9-3743-4522D578B1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623" y="4017266"/>
            <a:ext cx="3691856" cy="2271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8472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D36294B-B087-E94A-8C65-03862F98C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B3012-EB61-6D4A-843A-02D7DED689C0}" type="slidenum">
              <a:rPr lang="fr-FR" smtClean="0"/>
              <a:t>27</a:t>
            </a:fld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1AAD54B-7322-B241-AAAC-36CFFF0472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16" t="13490" r="1492" b="6937"/>
          <a:stretch>
            <a:fillRect/>
          </a:stretch>
        </p:blipFill>
        <p:spPr bwMode="auto">
          <a:xfrm>
            <a:off x="331245" y="1252785"/>
            <a:ext cx="5301205" cy="484173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F5A6B2A-077E-0743-84EB-33C79B8BAE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9499" y="3673650"/>
            <a:ext cx="6354501" cy="3099041"/>
          </a:xfrm>
          <a:prstGeom prst="rect">
            <a:avLst/>
          </a:prstGeom>
        </p:spPr>
      </p:pic>
      <p:sp>
        <p:nvSpPr>
          <p:cNvPr id="6" name="Titre 5">
            <a:extLst>
              <a:ext uri="{FF2B5EF4-FFF2-40B4-BE49-F238E27FC236}">
                <a16:creationId xmlns:a16="http://schemas.microsoft.com/office/drawing/2014/main" id="{51A8A7CC-F22D-7543-9670-8AC9DFC253B8}"/>
              </a:ext>
            </a:extLst>
          </p:cNvPr>
          <p:cNvSpPr txBox="1">
            <a:spLocks/>
          </p:cNvSpPr>
          <p:nvPr/>
        </p:nvSpPr>
        <p:spPr>
          <a:xfrm>
            <a:off x="121605" y="44450"/>
            <a:ext cx="8917620" cy="114300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bg1"/>
                </a:solidFill>
                <a:latin typeface="Helvetica"/>
                <a:ea typeface="ＭＳ Ｐゴシック" charset="0"/>
                <a:cs typeface="Helvetica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  <a:cs typeface="Helvetica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  <a:cs typeface="Helvetica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  <a:cs typeface="Helvetica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  <a:cs typeface="Helvetica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fr-FR" sz="3600" dirty="0"/>
              <a:t>L’assiette de TYFA</a:t>
            </a:r>
            <a:br>
              <a:rPr lang="fr-FR" sz="3600" dirty="0"/>
            </a:br>
            <a:r>
              <a:rPr lang="fr-FR" sz="3600" dirty="0"/>
              <a:t>à l’échelle UE 27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68AC6D-590E-374A-B149-B58D2A58D77A}"/>
              </a:ext>
            </a:extLst>
          </p:cNvPr>
          <p:cNvSpPr/>
          <p:nvPr/>
        </p:nvSpPr>
        <p:spPr>
          <a:xfrm>
            <a:off x="2073105" y="2701319"/>
            <a:ext cx="565393" cy="397869"/>
          </a:xfrm>
          <a:prstGeom prst="rect">
            <a:avLst/>
          </a:prstGeom>
          <a:noFill/>
          <a:ln w="2857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Graphique 8" descr="Retour (droite à gauche)">
            <a:extLst>
              <a:ext uri="{FF2B5EF4-FFF2-40B4-BE49-F238E27FC236}">
                <a16:creationId xmlns:a16="http://schemas.microsoft.com/office/drawing/2014/main" id="{781ABB98-A492-6D41-B1FF-F0F0621AB2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08884">
            <a:off x="2718456" y="2652646"/>
            <a:ext cx="2076249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925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2EBDF1E-650E-8D40-AB67-2E4176FDC99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6BC51E9-3875-8F4D-81A6-9AF416A45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8711"/>
            <a:ext cx="9144000" cy="646057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DD1CA0F-A56F-184E-A57A-E05BB73B8042}"/>
              </a:ext>
            </a:extLst>
          </p:cNvPr>
          <p:cNvSpPr txBox="1"/>
          <p:nvPr/>
        </p:nvSpPr>
        <p:spPr>
          <a:xfrm>
            <a:off x="4663846" y="861145"/>
            <a:ext cx="2847254" cy="369332"/>
          </a:xfrm>
          <a:prstGeom prst="rect">
            <a:avLst/>
          </a:prstGeom>
          <a:solidFill>
            <a:srgbClr val="C0FB79"/>
          </a:solidFill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Une alimentation plus saine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57E0E8F-74E0-D24E-B025-662559E92A3E}"/>
              </a:ext>
            </a:extLst>
          </p:cNvPr>
          <p:cNvSpPr txBox="1"/>
          <p:nvPr/>
        </p:nvSpPr>
        <p:spPr>
          <a:xfrm>
            <a:off x="5248172" y="2580126"/>
            <a:ext cx="3337132" cy="369332"/>
          </a:xfrm>
          <a:prstGeom prst="rect">
            <a:avLst/>
          </a:prstGeom>
          <a:solidFill>
            <a:srgbClr val="C0FB79"/>
          </a:solidFill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La biodiversité et les sols au cœur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B4C5681-BDDD-DD4C-A151-ADE197491A1E}"/>
              </a:ext>
            </a:extLst>
          </p:cNvPr>
          <p:cNvSpPr txBox="1"/>
          <p:nvPr/>
        </p:nvSpPr>
        <p:spPr>
          <a:xfrm>
            <a:off x="2769731" y="2635935"/>
            <a:ext cx="2045945" cy="923330"/>
          </a:xfrm>
          <a:prstGeom prst="rect">
            <a:avLst/>
          </a:prstGeom>
          <a:solidFill>
            <a:srgbClr val="C0FB79"/>
          </a:solidFill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Des impacts positifs</a:t>
            </a:r>
            <a:br>
              <a:rPr lang="fr-FR" dirty="0"/>
            </a:br>
            <a:r>
              <a:rPr lang="fr-FR" dirty="0"/>
              <a:t>sur le climat et la </a:t>
            </a:r>
            <a:br>
              <a:rPr lang="fr-FR" dirty="0"/>
            </a:br>
            <a:r>
              <a:rPr lang="fr-FR" dirty="0"/>
              <a:t>déforestation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4F5F8DD-72B9-9B4F-A9E5-7B487772DD59}"/>
              </a:ext>
            </a:extLst>
          </p:cNvPr>
          <p:cNvSpPr txBox="1"/>
          <p:nvPr/>
        </p:nvSpPr>
        <p:spPr>
          <a:xfrm>
            <a:off x="6687878" y="3161903"/>
            <a:ext cx="2035942" cy="646331"/>
          </a:xfrm>
          <a:prstGeom prst="rect">
            <a:avLst/>
          </a:prstGeom>
          <a:solidFill>
            <a:srgbClr val="C0FB79"/>
          </a:solidFill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Compatible avec un</a:t>
            </a:r>
            <a:br>
              <a:rPr lang="fr-FR" dirty="0"/>
            </a:br>
            <a:r>
              <a:rPr lang="fr-FR" dirty="0"/>
              <a:t>bien-être animal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F0E6E41-2E6B-BC45-8335-A9B925D1087C}"/>
              </a:ext>
            </a:extLst>
          </p:cNvPr>
          <p:cNvSpPr txBox="1"/>
          <p:nvPr/>
        </p:nvSpPr>
        <p:spPr>
          <a:xfrm>
            <a:off x="2812338" y="1627588"/>
            <a:ext cx="3275833" cy="646331"/>
          </a:xfrm>
          <a:prstGeom prst="rect">
            <a:avLst/>
          </a:prstGeom>
          <a:solidFill>
            <a:srgbClr val="C0FB79"/>
          </a:solidFill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Balance commerciale</a:t>
            </a:r>
            <a:br>
              <a:rPr lang="fr-FR" dirty="0"/>
            </a:br>
            <a:r>
              <a:rPr lang="fr-FR" dirty="0"/>
              <a:t>agricole : valeur plus que volume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BDF8EE9-FFE8-884F-B40D-50F0C3EC5796}"/>
              </a:ext>
            </a:extLst>
          </p:cNvPr>
          <p:cNvSpPr txBox="1"/>
          <p:nvPr/>
        </p:nvSpPr>
        <p:spPr>
          <a:xfrm>
            <a:off x="3792703" y="5631287"/>
            <a:ext cx="4163447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… par contre, pas beaucoup de production</a:t>
            </a:r>
            <a:br>
              <a:rPr lang="fr-FR" dirty="0"/>
            </a:br>
            <a:r>
              <a:rPr lang="fr-FR" dirty="0"/>
              <a:t>végétale pour la biomasse </a:t>
            </a:r>
          </a:p>
          <a:p>
            <a:r>
              <a:rPr lang="fr-FR" dirty="0"/>
              <a:t>(hors infrastructures écologiques)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0D7D171-095A-CC4C-B5F6-5E12CA3F02C5}"/>
              </a:ext>
            </a:extLst>
          </p:cNvPr>
          <p:cNvSpPr txBox="1"/>
          <p:nvPr/>
        </p:nvSpPr>
        <p:spPr>
          <a:xfrm>
            <a:off x="2824626" y="3967207"/>
            <a:ext cx="4469557" cy="646331"/>
          </a:xfrm>
          <a:prstGeom prst="rect">
            <a:avLst/>
          </a:prstGeom>
          <a:solidFill>
            <a:srgbClr val="F3FB79"/>
          </a:solidFill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La clé de tout ça : deux fois moins de produits</a:t>
            </a:r>
            <a:br>
              <a:rPr lang="fr-FR" dirty="0"/>
            </a:br>
            <a:r>
              <a:rPr lang="fr-FR" dirty="0"/>
              <a:t>animaux !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490DC99-880B-C144-97E6-DA55ABF38CCD}"/>
              </a:ext>
            </a:extLst>
          </p:cNvPr>
          <p:cNvSpPr txBox="1"/>
          <p:nvPr/>
        </p:nvSpPr>
        <p:spPr>
          <a:xfrm>
            <a:off x="3136241" y="4809388"/>
            <a:ext cx="5383910" cy="646331"/>
          </a:xfrm>
          <a:prstGeom prst="rect">
            <a:avLst/>
          </a:prstGeom>
          <a:solidFill>
            <a:srgbClr val="F3FB79"/>
          </a:solidFill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Une évaluation à l’échelle du système alimentaire </a:t>
            </a:r>
            <a:br>
              <a:rPr lang="fr-FR" dirty="0"/>
            </a:br>
            <a:r>
              <a:rPr lang="fr-FR" dirty="0"/>
              <a:t>pour prendre en compte les équilibres cultures/élevage</a:t>
            </a:r>
          </a:p>
        </p:txBody>
      </p:sp>
    </p:spTree>
    <p:extLst>
      <p:ext uri="{BB962C8B-B14F-4D97-AF65-F5344CB8AC3E}">
        <p14:creationId xmlns:p14="http://schemas.microsoft.com/office/powerpoint/2010/main" val="41116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Titre 1">
            <a:extLst>
              <a:ext uri="{FF2B5EF4-FFF2-40B4-BE49-F238E27FC236}">
                <a16:creationId xmlns:a16="http://schemas.microsoft.com/office/drawing/2014/main" id="{9737E779-F42E-4732-34C8-B37889E81C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4000" dirty="0">
                <a:ea typeface="ＭＳ Ｐゴシック" panose="020B0600070205080204" pitchFamily="34" charset="-128"/>
              </a:rPr>
              <a:t>Et le climat ?</a:t>
            </a:r>
            <a:endParaRPr lang="fr-FR" altLang="fr-FR" dirty="0">
              <a:ea typeface="ＭＳ Ｐゴシック" panose="020B0600070205080204" pitchFamily="34" charset="-128"/>
            </a:endParaRPr>
          </a:p>
        </p:txBody>
      </p:sp>
      <p:sp>
        <p:nvSpPr>
          <p:cNvPr id="91138" name="Espace réservé du contenu 2">
            <a:extLst>
              <a:ext uri="{FF2B5EF4-FFF2-40B4-BE49-F238E27FC236}">
                <a16:creationId xmlns:a16="http://schemas.microsoft.com/office/drawing/2014/main" id="{2681CFE2-5AE6-9FB1-D76F-7192758EB22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fr-FR" altLang="fr-FR">
                <a:ea typeface="ＭＳ Ｐゴシック" panose="020B0600070205080204" pitchFamily="34" charset="-128"/>
              </a:rPr>
              <a:t>Les ruminants ne sont pas efficaces</a:t>
            </a:r>
          </a:p>
          <a:p>
            <a:r>
              <a:rPr lang="fr-FR" altLang="fr-FR">
                <a:ea typeface="ＭＳ Ｐゴシック" panose="020B0600070205080204" pitchFamily="34" charset="-128"/>
              </a:rPr>
              <a:t>Le méthane est un puissant gaz à effet de serre</a:t>
            </a:r>
          </a:p>
          <a:p>
            <a:r>
              <a:rPr lang="fr-FR" altLang="fr-FR">
                <a:ea typeface="ＭＳ Ｐゴシック" panose="020B0600070205080204" pitchFamily="34" charset="-128"/>
              </a:rPr>
              <a:t>L’intensification végétale permet de libérer des terres pour produire de la biomasse</a:t>
            </a:r>
          </a:p>
          <a:p>
            <a:r>
              <a:rPr lang="fr-FR" altLang="fr-FR">
                <a:ea typeface="ＭＳ Ｐゴシック" panose="020B0600070205080204" pitchFamily="34" charset="-128"/>
              </a:rPr>
              <a:t>L’intensification animale permet de limiter les émissions de GES/kg de viande/lait produit</a:t>
            </a:r>
          </a:p>
          <a:p>
            <a:endParaRPr lang="fr-FR" altLang="fr-FR">
              <a:ea typeface="ＭＳ Ｐゴシック" panose="020B0600070205080204" pitchFamily="34" charset="-128"/>
            </a:endParaRPr>
          </a:p>
        </p:txBody>
      </p:sp>
      <p:sp>
        <p:nvSpPr>
          <p:cNvPr id="91140" name="Espace réservé du numéro de diapositive 4">
            <a:extLst>
              <a:ext uri="{FF2B5EF4-FFF2-40B4-BE49-F238E27FC236}">
                <a16:creationId xmlns:a16="http://schemas.microsoft.com/office/drawing/2014/main" id="{308E45BC-66E4-343A-E398-607C55F4B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C0E7E47B-AE6E-F34A-9A9B-2698BB123C64}" type="slidenum">
              <a:rPr lang="en-GB" altLang="fr-FR" sz="1200">
                <a:solidFill>
                  <a:srgbClr val="898989"/>
                </a:solidFill>
              </a:rPr>
              <a:pPr algn="ctr">
                <a:spcBef>
                  <a:spcPct val="0"/>
                </a:spcBef>
                <a:buFontTx/>
                <a:buNone/>
              </a:pPr>
              <a:t>29</a:t>
            </a:fld>
            <a:endParaRPr lang="en-GB" altLang="fr-FR" sz="1200">
              <a:solidFill>
                <a:srgbClr val="898989"/>
              </a:solidFill>
            </a:endParaRPr>
          </a:p>
        </p:txBody>
      </p:sp>
      <p:sp>
        <p:nvSpPr>
          <p:cNvPr id="91141" name="Espace réservé de la date 5">
            <a:extLst>
              <a:ext uri="{FF2B5EF4-FFF2-40B4-BE49-F238E27FC236}">
                <a16:creationId xmlns:a16="http://schemas.microsoft.com/office/drawing/2014/main" id="{B2987E7B-5443-4D27-2F4A-AC34EB95F01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r" defTabSz="457200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/>
              <a:t>6/12/2021</a:t>
            </a:r>
            <a:endParaRPr lang="en-GB" altLang="fr-FR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/>
          <p:cNvSpPr>
            <a:spLocks noGrp="1"/>
          </p:cNvSpPr>
          <p:nvPr>
            <p:ph type="body" sz="quarter" idx="10"/>
          </p:nvPr>
        </p:nvSpPr>
        <p:spPr>
          <a:xfrm>
            <a:off x="285127" y="1389841"/>
            <a:ext cx="8573745" cy="4544653"/>
          </a:xfrm>
        </p:spPr>
        <p:txBody>
          <a:bodyPr/>
          <a:lstStyle/>
          <a:p>
            <a:r>
              <a:rPr lang="fr-FR" sz="2400" dirty="0"/>
              <a:t>Intervenir dans un débats d’idées politiques dominé par deux scénarios</a:t>
            </a:r>
          </a:p>
          <a:p>
            <a:pPr lvl="1"/>
            <a:r>
              <a:rPr lang="fr-FR" sz="2000" dirty="0"/>
              <a:t>Un scénario </a:t>
            </a:r>
            <a:r>
              <a:rPr lang="fr-FR" sz="2000" i="1" dirty="0"/>
              <a:t>smart agriculture productiviste</a:t>
            </a:r>
            <a:r>
              <a:rPr lang="fr-FR" sz="2000" dirty="0"/>
              <a:t>, avec maintien production de viande industrielle</a:t>
            </a:r>
          </a:p>
          <a:p>
            <a:pPr lvl="1"/>
            <a:r>
              <a:rPr lang="fr-FR" sz="2000" dirty="0"/>
              <a:t>Un scénario </a:t>
            </a:r>
            <a:r>
              <a:rPr lang="fr-FR" sz="2000" i="1" dirty="0"/>
              <a:t>smart agriculture climat </a:t>
            </a:r>
            <a:r>
              <a:rPr lang="fr-FR" sz="2000" dirty="0"/>
              <a:t>– land </a:t>
            </a:r>
            <a:r>
              <a:rPr lang="fr-FR" sz="2000" dirty="0" err="1"/>
              <a:t>sparing</a:t>
            </a:r>
            <a:r>
              <a:rPr lang="fr-FR" sz="2000" dirty="0"/>
              <a:t> – avec baisse élevage, ruminants en premier lieu, logique industrielle végétale et forêts (exploitées ou non)</a:t>
            </a:r>
          </a:p>
          <a:p>
            <a:r>
              <a:rPr lang="fr-FR" sz="2400" dirty="0"/>
              <a:t>Des scénarios problématiques à plusieurs égards</a:t>
            </a:r>
          </a:p>
          <a:p>
            <a:pPr lvl="1"/>
            <a:r>
              <a:rPr lang="fr-FR" sz="2000" dirty="0"/>
              <a:t>Socio-économie : agricultures très intensive en capital</a:t>
            </a:r>
          </a:p>
          <a:p>
            <a:pPr lvl="1"/>
            <a:r>
              <a:rPr lang="fr-FR" sz="2000" dirty="0"/>
              <a:t>Environnement : points aveugles sur pesticides, biodiversité, paysages, </a:t>
            </a:r>
            <a:r>
              <a:rPr lang="fr-FR" sz="2000" i="1" dirty="0"/>
              <a:t>adaptation </a:t>
            </a:r>
            <a:r>
              <a:rPr lang="fr-FR" sz="2000" dirty="0"/>
              <a:t>changement climatique</a:t>
            </a:r>
          </a:p>
          <a:p>
            <a:pPr lvl="1"/>
            <a:r>
              <a:rPr lang="fr-FR" sz="2000" dirty="0"/>
              <a:t>Alimentaire : que mange-t-on ?, sur un plan qualitatif</a:t>
            </a:r>
          </a:p>
          <a:p>
            <a:r>
              <a:rPr lang="fr-FR" sz="2400" dirty="0"/>
              <a:t>Un autre scénario est-il envisageable ?</a:t>
            </a: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53B78552-406A-BC4A-874C-FCE9016BC5C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TYFA : pourquoi ?</a:t>
            </a:r>
          </a:p>
        </p:txBody>
      </p:sp>
    </p:spTree>
    <p:extLst>
      <p:ext uri="{BB962C8B-B14F-4D97-AF65-F5344CB8AC3E}">
        <p14:creationId xmlns:p14="http://schemas.microsoft.com/office/powerpoint/2010/main" val="378631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E879C715-AB08-7CEC-E9F3-7EA8E7CC8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B3012-EB61-6D4A-843A-02D7DED689C0}" type="slidenum">
              <a:rPr lang="fr-FR" smtClean="0"/>
              <a:t>30</a:t>
            </a:fld>
            <a:endParaRPr lang="fr-FR"/>
          </a:p>
        </p:txBody>
      </p:sp>
      <p:sp>
        <p:nvSpPr>
          <p:cNvPr id="3" name="Titre 3">
            <a:extLst>
              <a:ext uri="{FF2B5EF4-FFF2-40B4-BE49-F238E27FC236}">
                <a16:creationId xmlns:a16="http://schemas.microsoft.com/office/drawing/2014/main" id="{C20AE00C-44D4-3C7B-FB3F-8C0B08D2251B}"/>
              </a:ext>
            </a:extLst>
          </p:cNvPr>
          <p:cNvSpPr txBox="1">
            <a:spLocks/>
          </p:cNvSpPr>
          <p:nvPr/>
        </p:nvSpPr>
        <p:spPr>
          <a:xfrm>
            <a:off x="121605" y="44450"/>
            <a:ext cx="8917620" cy="114300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bg1"/>
                </a:solidFill>
                <a:latin typeface="Helvetica"/>
                <a:ea typeface="ＭＳ Ｐゴシック" charset="0"/>
                <a:cs typeface="Helvetica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  <a:cs typeface="Helvetica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  <a:cs typeface="Helvetica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  <a:cs typeface="Helvetica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  <a:cs typeface="Helvetica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fr-FR" sz="4000" dirty="0"/>
              <a:t>Zoom sur les plateaux céréaliers :</a:t>
            </a:r>
          </a:p>
          <a:p>
            <a:r>
              <a:rPr lang="fr-FR" sz="4000" dirty="0"/>
              <a:t>Système de production - 2020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612DF12-AF41-1C86-6023-A69DF15123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4" t="2983" r="3877" b="8929"/>
          <a:stretch/>
        </p:blipFill>
        <p:spPr>
          <a:xfrm>
            <a:off x="0" y="1330900"/>
            <a:ext cx="5652655" cy="377813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C9A7387E-BFC6-670A-BD0D-0A51529AAAB8}"/>
              </a:ext>
            </a:extLst>
          </p:cNvPr>
          <p:cNvSpPr/>
          <p:nvPr/>
        </p:nvSpPr>
        <p:spPr>
          <a:xfrm>
            <a:off x="2408740" y="3646912"/>
            <a:ext cx="197783" cy="197783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1</a:t>
            </a:r>
            <a:endParaRPr lang="fr-FR" dirty="0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CB062C64-3C53-5E33-3671-FCBD5F755A5C}"/>
              </a:ext>
            </a:extLst>
          </p:cNvPr>
          <p:cNvSpPr/>
          <p:nvPr/>
        </p:nvSpPr>
        <p:spPr>
          <a:xfrm>
            <a:off x="1208829" y="3107274"/>
            <a:ext cx="197783" cy="197783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2</a:t>
            </a:r>
            <a:endParaRPr lang="fr-FR" dirty="0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0FEC33E4-EC6A-08C9-537E-26E87907A7EB}"/>
              </a:ext>
            </a:extLst>
          </p:cNvPr>
          <p:cNvSpPr/>
          <p:nvPr/>
        </p:nvSpPr>
        <p:spPr>
          <a:xfrm>
            <a:off x="1836453" y="2778137"/>
            <a:ext cx="197783" cy="197783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3</a:t>
            </a:r>
            <a:endParaRPr lang="fr-FR" dirty="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AD56E254-06DA-EE53-274E-812B2C590E3D}"/>
              </a:ext>
            </a:extLst>
          </p:cNvPr>
          <p:cNvSpPr/>
          <p:nvPr/>
        </p:nvSpPr>
        <p:spPr>
          <a:xfrm>
            <a:off x="268973" y="4179290"/>
            <a:ext cx="197783" cy="197783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4</a:t>
            </a:r>
            <a:endParaRPr lang="fr-FR" dirty="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B45FD453-F1B0-1F65-B6E2-08A255F992A6}"/>
              </a:ext>
            </a:extLst>
          </p:cNvPr>
          <p:cNvSpPr/>
          <p:nvPr/>
        </p:nvSpPr>
        <p:spPr>
          <a:xfrm>
            <a:off x="1406612" y="3399895"/>
            <a:ext cx="197783" cy="197783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A</a:t>
            </a:r>
            <a:endParaRPr lang="fr-FR" dirty="0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FB8FD675-217F-F8E2-34A7-0624899A06AA}"/>
              </a:ext>
            </a:extLst>
          </p:cNvPr>
          <p:cNvSpPr/>
          <p:nvPr/>
        </p:nvSpPr>
        <p:spPr>
          <a:xfrm>
            <a:off x="2210957" y="2580354"/>
            <a:ext cx="197783" cy="197783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B</a:t>
            </a:r>
            <a:endParaRPr lang="fr-FR" dirty="0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2FDAD3A4-3A25-1F0A-5867-0975640DE7E7}"/>
              </a:ext>
            </a:extLst>
          </p:cNvPr>
          <p:cNvSpPr/>
          <p:nvPr/>
        </p:nvSpPr>
        <p:spPr>
          <a:xfrm>
            <a:off x="3747290" y="3357486"/>
            <a:ext cx="197783" cy="197783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C</a:t>
            </a:r>
            <a:endParaRPr lang="fr-FR" dirty="0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F50ECC2C-8725-105E-02A2-55964EF992E5}"/>
              </a:ext>
            </a:extLst>
          </p:cNvPr>
          <p:cNvSpPr/>
          <p:nvPr/>
        </p:nvSpPr>
        <p:spPr>
          <a:xfrm>
            <a:off x="3945073" y="2989087"/>
            <a:ext cx="197783" cy="197783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4</a:t>
            </a:r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46A90AF-AC84-ED09-B574-742A84425B89}"/>
              </a:ext>
            </a:extLst>
          </p:cNvPr>
          <p:cNvSpPr txBox="1"/>
          <p:nvPr/>
        </p:nvSpPr>
        <p:spPr>
          <a:xfrm>
            <a:off x="5603027" y="2968056"/>
            <a:ext cx="1502496" cy="21544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200">
                <a:solidFill>
                  <a:schemeClr val="bg1"/>
                </a:solidFill>
                <a:effectLst/>
                <a:latin typeface="Frutiger 45 Light" charset="0"/>
                <a:ea typeface="Frutiger 45 Light" charset="0"/>
                <a:cs typeface="Frutiger 45 Light" charset="0"/>
              </a:defRPr>
            </a:lvl1pPr>
          </a:lstStyle>
          <a:p>
            <a:pPr algn="ctr"/>
            <a:r>
              <a:rPr lang="fr-FR" sz="800" dirty="0">
                <a:solidFill>
                  <a:schemeClr val="accent5">
                    <a:lumMod val="50000"/>
                  </a:schemeClr>
                </a:solidFill>
                <a:latin typeface="YuMincho +36p Kana Medium" charset="-128"/>
                <a:ea typeface="YuMincho +36p Kana Medium" charset="-128"/>
                <a:cs typeface="YuMincho +36p Kana Medium" charset="-128"/>
              </a:rPr>
              <a:t>Un parc de </a:t>
            </a:r>
            <a:r>
              <a:rPr lang="fr-FR" sz="800">
                <a:solidFill>
                  <a:schemeClr val="accent5">
                    <a:lumMod val="50000"/>
                  </a:schemeClr>
                </a:solidFill>
                <a:latin typeface="YuMincho +36p Kana Medium" charset="-128"/>
                <a:ea typeface="YuMincho +36p Kana Medium" charset="-128"/>
                <a:cs typeface="YuMincho +36p Kana Medium" charset="-128"/>
              </a:rPr>
              <a:t>matériel coûteux</a:t>
            </a:r>
            <a:endParaRPr lang="fr-FR" sz="800" dirty="0">
              <a:solidFill>
                <a:schemeClr val="accent5">
                  <a:lumMod val="50000"/>
                </a:schemeClr>
              </a:solidFill>
              <a:latin typeface="YuMincho +36p Kana Medium" charset="-128"/>
              <a:ea typeface="YuMincho +36p Kana Medium" charset="-128"/>
              <a:cs typeface="YuMincho +36p Kana Medium" charset="-128"/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278DA8AF-36E1-CF77-0A8A-A0D30676E5FA}"/>
              </a:ext>
            </a:extLst>
          </p:cNvPr>
          <p:cNvSpPr/>
          <p:nvPr/>
        </p:nvSpPr>
        <p:spPr>
          <a:xfrm>
            <a:off x="5854865" y="1643811"/>
            <a:ext cx="192141" cy="192141"/>
          </a:xfrm>
          <a:prstGeom prst="ellipse">
            <a:avLst/>
          </a:prstGeom>
          <a:solidFill>
            <a:srgbClr val="424A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/>
              <a:t>1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D4B00863-0505-F01E-33AD-14766A70FF4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4" t="2235" r="26060" b="1534"/>
          <a:stretch/>
        </p:blipFill>
        <p:spPr>
          <a:xfrm>
            <a:off x="5775508" y="1713448"/>
            <a:ext cx="1157535" cy="1177045"/>
          </a:xfrm>
          <a:prstGeom prst="ellipse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DA0AA18A-B4CD-E94F-0DE1-98E204BC9707}"/>
              </a:ext>
            </a:extLst>
          </p:cNvPr>
          <p:cNvSpPr txBox="1"/>
          <p:nvPr/>
        </p:nvSpPr>
        <p:spPr>
          <a:xfrm>
            <a:off x="6541162" y="1339506"/>
            <a:ext cx="1502496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200">
                <a:solidFill>
                  <a:schemeClr val="bg1"/>
                </a:solidFill>
                <a:effectLst/>
                <a:latin typeface="Frutiger 45 Light" charset="0"/>
                <a:ea typeface="Frutiger 45 Light" charset="0"/>
                <a:cs typeface="Frutiger 45 Light" charset="0"/>
              </a:defRPr>
            </a:lvl1pPr>
          </a:lstStyle>
          <a:p>
            <a:pPr algn="ctr"/>
            <a:r>
              <a:rPr lang="fr-FR" i="1" dirty="0">
                <a:solidFill>
                  <a:schemeClr val="accent5">
                    <a:lumMod val="50000"/>
                  </a:schemeClr>
                </a:solidFill>
                <a:latin typeface="YuMincho +36p Kana Medium" charset="-128"/>
                <a:ea typeface="YuMincho +36p Kana Medium" charset="-128"/>
                <a:cs typeface="YuMincho +36p Kana Medium" charset="-128"/>
              </a:rPr>
              <a:t>L’agrosystème</a:t>
            </a:r>
            <a:endParaRPr lang="fr-FR" sz="800" i="1" dirty="0">
              <a:solidFill>
                <a:schemeClr val="accent5">
                  <a:lumMod val="50000"/>
                </a:schemeClr>
              </a:solidFill>
              <a:latin typeface="YuMincho +36p Kana Medium" charset="-128"/>
              <a:ea typeface="YuMincho +36p Kana Medium" charset="-128"/>
              <a:cs typeface="YuMincho +36p Kana Medium" charset="-12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BCDBEA33-11D4-3F59-043E-7074C6CF2C72}"/>
              </a:ext>
            </a:extLst>
          </p:cNvPr>
          <p:cNvSpPr/>
          <p:nvPr/>
        </p:nvSpPr>
        <p:spPr>
          <a:xfrm>
            <a:off x="7642757" y="1595570"/>
            <a:ext cx="192141" cy="192141"/>
          </a:xfrm>
          <a:prstGeom prst="ellipse">
            <a:avLst/>
          </a:prstGeom>
          <a:solidFill>
            <a:srgbClr val="424A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/>
              <a:t>2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55955B64-EFCE-02DC-712F-17BA85F6D71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2" t="5416" r="19345" b="5685"/>
          <a:stretch/>
        </p:blipFill>
        <p:spPr>
          <a:xfrm>
            <a:off x="7562889" y="1704584"/>
            <a:ext cx="1146230" cy="1137907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84B3085B-22FC-F2C9-808C-6FF757EC21B4}"/>
              </a:ext>
            </a:extLst>
          </p:cNvPr>
          <p:cNvSpPr txBox="1"/>
          <p:nvPr/>
        </p:nvSpPr>
        <p:spPr>
          <a:xfrm>
            <a:off x="7393613" y="2921369"/>
            <a:ext cx="150249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200">
                <a:solidFill>
                  <a:schemeClr val="bg1"/>
                </a:solidFill>
                <a:effectLst/>
                <a:latin typeface="Frutiger 45 Light" charset="0"/>
                <a:ea typeface="Frutiger 45 Light" charset="0"/>
                <a:cs typeface="Frutiger 45 Light" charset="0"/>
              </a:defRPr>
            </a:lvl1pPr>
          </a:lstStyle>
          <a:p>
            <a:pPr algn="ctr"/>
            <a:r>
              <a:rPr lang="fr-FR" sz="800" dirty="0">
                <a:solidFill>
                  <a:schemeClr val="accent5">
                    <a:lumMod val="50000"/>
                  </a:schemeClr>
                </a:solidFill>
                <a:latin typeface="YuMincho +36p Kana Medium" charset="-128"/>
                <a:ea typeface="YuMincho +36p Kana Medium" charset="-128"/>
                <a:cs typeface="YuMincho +36p Kana Medium" charset="-128"/>
              </a:rPr>
              <a:t>Des grandes parcelles, </a:t>
            </a:r>
            <a:br>
              <a:rPr lang="fr-FR" sz="800" dirty="0">
                <a:solidFill>
                  <a:schemeClr val="accent5">
                    <a:lumMod val="50000"/>
                  </a:schemeClr>
                </a:solidFill>
                <a:latin typeface="YuMincho +36p Kana Medium" charset="-128"/>
                <a:ea typeface="YuMincho +36p Kana Medium" charset="-128"/>
                <a:cs typeface="YuMincho +36p Kana Medium" charset="-128"/>
              </a:rPr>
            </a:br>
            <a:r>
              <a:rPr lang="fr-FR" sz="800" dirty="0">
                <a:solidFill>
                  <a:schemeClr val="accent5">
                    <a:lumMod val="50000"/>
                  </a:schemeClr>
                </a:solidFill>
                <a:latin typeface="YuMincho +36p Kana Medium" charset="-128"/>
                <a:ea typeface="YuMincho +36p Kana Medium" charset="-128"/>
                <a:cs typeface="YuMincho +36p Kana Medium" charset="-128"/>
              </a:rPr>
              <a:t>des systèmes de cultures simplifiés</a:t>
            </a: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7E59A79C-E7D1-79B9-609E-50A2E5C8FC3E}"/>
              </a:ext>
            </a:extLst>
          </p:cNvPr>
          <p:cNvSpPr/>
          <p:nvPr/>
        </p:nvSpPr>
        <p:spPr>
          <a:xfrm>
            <a:off x="5863590" y="3399176"/>
            <a:ext cx="192141" cy="192141"/>
          </a:xfrm>
          <a:prstGeom prst="ellipse">
            <a:avLst/>
          </a:prstGeom>
          <a:solidFill>
            <a:srgbClr val="424A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/>
              <a:t>3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0352115-48FA-1509-5CFD-03E89B86A818}"/>
              </a:ext>
            </a:extLst>
          </p:cNvPr>
          <p:cNvSpPr/>
          <p:nvPr/>
        </p:nvSpPr>
        <p:spPr>
          <a:xfrm>
            <a:off x="5439665" y="4696824"/>
            <a:ext cx="18921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800" dirty="0">
                <a:solidFill>
                  <a:schemeClr val="accent5">
                    <a:lumMod val="50000"/>
                  </a:schemeClr>
                </a:solidFill>
                <a:effectLst/>
                <a:latin typeface="YuMincho +36p Kana Medium" charset="-128"/>
                <a:ea typeface="YuMincho +36p Kana Medium" charset="-128"/>
                <a:cs typeface="YuMincho +36p Kana Medium" charset="-128"/>
              </a:rPr>
              <a:t>Un recours aux </a:t>
            </a:r>
            <a:br>
              <a:rPr lang="fr-FR" sz="800" dirty="0">
                <a:solidFill>
                  <a:schemeClr val="accent5">
                    <a:lumMod val="50000"/>
                  </a:schemeClr>
                </a:solidFill>
                <a:effectLst/>
                <a:latin typeface="YuMincho +36p Kana Medium" charset="-128"/>
                <a:ea typeface="YuMincho +36p Kana Medium" charset="-128"/>
                <a:cs typeface="YuMincho +36p Kana Medium" charset="-128"/>
              </a:rPr>
            </a:br>
            <a:r>
              <a:rPr lang="fr-FR" sz="800" dirty="0">
                <a:solidFill>
                  <a:schemeClr val="accent5">
                    <a:lumMod val="50000"/>
                  </a:schemeClr>
                </a:solidFill>
                <a:effectLst/>
                <a:latin typeface="YuMincho +36p Kana Medium" charset="-128"/>
                <a:ea typeface="YuMincho +36p Kana Medium" charset="-128"/>
                <a:cs typeface="YuMincho +36p Kana Medium" charset="-128"/>
              </a:rPr>
              <a:t>pesticides</a:t>
            </a:r>
            <a:endParaRPr lang="fr-FR" sz="800" dirty="0">
              <a:solidFill>
                <a:schemeClr val="accent5">
                  <a:lumMod val="50000"/>
                </a:schemeClr>
              </a:solidFill>
              <a:latin typeface="YuMincho +36p Kana Medium" charset="-128"/>
              <a:ea typeface="YuMincho +36p Kana Medium" charset="-128"/>
              <a:cs typeface="YuMincho +36p Kana Medium" charset="-128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A1511D07-B0A2-3FEC-689B-3C51DC3C75D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36" t="1904" r="3582" b="87"/>
          <a:stretch/>
        </p:blipFill>
        <p:spPr>
          <a:xfrm>
            <a:off x="5805492" y="3429000"/>
            <a:ext cx="1253775" cy="1251564"/>
          </a:xfrm>
          <a:prstGeom prst="ellipse">
            <a:avLst/>
          </a:prstGeom>
        </p:spPr>
      </p:pic>
      <p:sp>
        <p:nvSpPr>
          <p:cNvPr id="23" name="Ellipse 22">
            <a:extLst>
              <a:ext uri="{FF2B5EF4-FFF2-40B4-BE49-F238E27FC236}">
                <a16:creationId xmlns:a16="http://schemas.microsoft.com/office/drawing/2014/main" id="{5FEA3898-4C5B-67FB-BC78-5D949924B57A}"/>
              </a:ext>
            </a:extLst>
          </p:cNvPr>
          <p:cNvSpPr/>
          <p:nvPr/>
        </p:nvSpPr>
        <p:spPr>
          <a:xfrm>
            <a:off x="7585486" y="3394173"/>
            <a:ext cx="192141" cy="192141"/>
          </a:xfrm>
          <a:prstGeom prst="ellipse">
            <a:avLst/>
          </a:prstGeom>
          <a:solidFill>
            <a:srgbClr val="424A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/>
              <a:t>4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7F8FB63-AFBC-CF09-6915-AB47F6695A48}"/>
              </a:ext>
            </a:extLst>
          </p:cNvPr>
          <p:cNvSpPr/>
          <p:nvPr/>
        </p:nvSpPr>
        <p:spPr>
          <a:xfrm>
            <a:off x="7123762" y="4718035"/>
            <a:ext cx="18921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800" dirty="0">
                <a:solidFill>
                  <a:schemeClr val="accent5">
                    <a:lumMod val="50000"/>
                  </a:schemeClr>
                </a:solidFill>
                <a:effectLst/>
                <a:latin typeface="YuMincho +36p Kana Medium" charset="-128"/>
                <a:ea typeface="YuMincho +36p Kana Medium" charset="-128"/>
                <a:cs typeface="YuMincho +36p Kana Medium" charset="-128"/>
              </a:rPr>
              <a:t>Des infrastructures écologiques</a:t>
            </a:r>
            <a:br>
              <a:rPr lang="fr-FR" sz="800" dirty="0">
                <a:solidFill>
                  <a:schemeClr val="accent5">
                    <a:lumMod val="50000"/>
                  </a:schemeClr>
                </a:solidFill>
                <a:effectLst/>
                <a:latin typeface="YuMincho +36p Kana Medium" charset="-128"/>
                <a:ea typeface="YuMincho +36p Kana Medium" charset="-128"/>
                <a:cs typeface="YuMincho +36p Kana Medium" charset="-128"/>
              </a:rPr>
            </a:br>
            <a:r>
              <a:rPr lang="fr-FR" sz="800" dirty="0">
                <a:solidFill>
                  <a:schemeClr val="accent5">
                    <a:lumMod val="50000"/>
                  </a:schemeClr>
                </a:solidFill>
                <a:effectLst/>
                <a:latin typeface="YuMincho +36p Kana Medium" charset="-128"/>
                <a:ea typeface="YuMincho +36p Kana Medium" charset="-128"/>
                <a:cs typeface="YuMincho +36p Kana Medium" charset="-128"/>
              </a:rPr>
              <a:t>liées à un </a:t>
            </a:r>
            <a:r>
              <a:rPr lang="fr-FR" sz="800">
                <a:solidFill>
                  <a:schemeClr val="accent5">
                    <a:lumMod val="50000"/>
                  </a:schemeClr>
                </a:solidFill>
                <a:effectLst/>
                <a:latin typeface="YuMincho +36p Kana Medium" charset="-128"/>
                <a:ea typeface="YuMincho +36p Kana Medium" charset="-128"/>
                <a:cs typeface="YuMincho +36p Kana Medium" charset="-128"/>
              </a:rPr>
              <a:t>élevage </a:t>
            </a:r>
            <a:br>
              <a:rPr lang="fr-FR" sz="800">
                <a:solidFill>
                  <a:schemeClr val="accent5">
                    <a:lumMod val="50000"/>
                  </a:schemeClr>
                </a:solidFill>
                <a:effectLst/>
                <a:latin typeface="YuMincho +36p Kana Medium" charset="-128"/>
                <a:ea typeface="YuMincho +36p Kana Medium" charset="-128"/>
                <a:cs typeface="YuMincho +36p Kana Medium" charset="-128"/>
              </a:rPr>
            </a:br>
            <a:r>
              <a:rPr lang="fr-FR" sz="800">
                <a:solidFill>
                  <a:schemeClr val="accent5">
                    <a:lumMod val="50000"/>
                  </a:schemeClr>
                </a:solidFill>
                <a:effectLst/>
                <a:latin typeface="YuMincho +36p Kana Medium" charset="-128"/>
                <a:ea typeface="YuMincho +36p Kana Medium" charset="-128"/>
                <a:cs typeface="YuMincho +36p Kana Medium" charset="-128"/>
              </a:rPr>
              <a:t>extensif résiduel</a:t>
            </a:r>
            <a:endParaRPr lang="fr-FR" sz="800" dirty="0">
              <a:solidFill>
                <a:schemeClr val="accent5">
                  <a:lumMod val="50000"/>
                </a:schemeClr>
              </a:solidFill>
              <a:latin typeface="YuMincho +36p Kana Medium" charset="-128"/>
              <a:ea typeface="YuMincho +36p Kana Medium" charset="-128"/>
              <a:cs typeface="YuMincho +36p Kana Medium" charset="-128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8C4C2FFE-C32F-A75A-8538-8DFF264C48A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3" t="6823" r="21435" b="8649"/>
          <a:stretch/>
        </p:blipFill>
        <p:spPr>
          <a:xfrm>
            <a:off x="7562889" y="3407622"/>
            <a:ext cx="1226722" cy="1229729"/>
          </a:xfrm>
          <a:prstGeom prst="ellipse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A53E8322-6EA6-D284-48AE-B3A1C9E350EF}"/>
              </a:ext>
            </a:extLst>
          </p:cNvPr>
          <p:cNvSpPr txBox="1"/>
          <p:nvPr/>
        </p:nvSpPr>
        <p:spPr>
          <a:xfrm>
            <a:off x="1323831" y="5464208"/>
            <a:ext cx="1502496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200">
                <a:solidFill>
                  <a:schemeClr val="bg1"/>
                </a:solidFill>
                <a:effectLst/>
                <a:latin typeface="Frutiger 45 Light" charset="0"/>
                <a:ea typeface="Frutiger 45 Light" charset="0"/>
                <a:cs typeface="Frutiger 45 Light" charset="0"/>
              </a:defRPr>
            </a:lvl1pPr>
          </a:lstStyle>
          <a:p>
            <a:pPr algn="ctr"/>
            <a:r>
              <a:rPr lang="fr-FR" i="1" dirty="0">
                <a:solidFill>
                  <a:schemeClr val="accent5">
                    <a:lumMod val="50000"/>
                  </a:schemeClr>
                </a:solidFill>
                <a:latin typeface="YuMincho +36p Kana Medium" charset="-128"/>
                <a:ea typeface="YuMincho +36p Kana Medium" charset="-128"/>
                <a:cs typeface="YuMincho +36p Kana Medium" charset="-128"/>
              </a:rPr>
              <a:t>L’</a:t>
            </a:r>
            <a:r>
              <a:rPr lang="fr-FR" i="1" dirty="0" err="1">
                <a:solidFill>
                  <a:schemeClr val="accent5">
                    <a:lumMod val="50000"/>
                  </a:schemeClr>
                </a:solidFill>
                <a:latin typeface="YuMincho +36p Kana Medium" charset="-128"/>
                <a:ea typeface="YuMincho +36p Kana Medium" charset="-128"/>
                <a:cs typeface="YuMincho +36p Kana Medium" charset="-128"/>
              </a:rPr>
              <a:t>agro-écosystème</a:t>
            </a:r>
            <a:endParaRPr lang="fr-FR" sz="800" i="1" dirty="0">
              <a:solidFill>
                <a:schemeClr val="accent5">
                  <a:lumMod val="50000"/>
                </a:schemeClr>
              </a:solidFill>
              <a:latin typeface="YuMincho +36p Kana Medium" charset="-128"/>
              <a:ea typeface="YuMincho +36p Kana Medium" charset="-128"/>
              <a:cs typeface="YuMincho +36p Kana Medium" charset="-128"/>
            </a:endParaRPr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C56AEF86-9677-64E3-7E0D-BCFF05636419}"/>
              </a:ext>
            </a:extLst>
          </p:cNvPr>
          <p:cNvSpPr/>
          <p:nvPr/>
        </p:nvSpPr>
        <p:spPr>
          <a:xfrm>
            <a:off x="2851507" y="5316232"/>
            <a:ext cx="219919" cy="219919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A</a:t>
            </a:r>
            <a:endParaRPr lang="fr-FR" dirty="0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91F41C3D-3BC2-F02E-4770-31E2679DCE90}"/>
              </a:ext>
            </a:extLst>
          </p:cNvPr>
          <p:cNvSpPr txBox="1"/>
          <p:nvPr/>
        </p:nvSpPr>
        <p:spPr>
          <a:xfrm>
            <a:off x="2826327" y="6232188"/>
            <a:ext cx="150249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200">
                <a:solidFill>
                  <a:schemeClr val="bg1"/>
                </a:solidFill>
                <a:effectLst/>
                <a:latin typeface="Frutiger 45 Light" charset="0"/>
                <a:ea typeface="Frutiger 45 Light" charset="0"/>
                <a:cs typeface="Frutiger 45 Light" charset="0"/>
              </a:defRPr>
            </a:lvl1pPr>
          </a:lstStyle>
          <a:p>
            <a:pPr algn="ctr"/>
            <a:r>
              <a:rPr lang="fr-FR" sz="800" dirty="0">
                <a:solidFill>
                  <a:schemeClr val="accent5">
                    <a:lumMod val="50000"/>
                  </a:schemeClr>
                </a:solidFill>
                <a:latin typeface="YuMincho +36p Kana Medium" charset="-128"/>
                <a:ea typeface="YuMincho +36p Kana Medium" charset="-128"/>
                <a:cs typeface="YuMincho +36p Kana Medium" charset="-128"/>
              </a:rPr>
              <a:t>Une forte pression de ravageurs « sélectionnés »</a:t>
            </a:r>
            <a:br>
              <a:rPr lang="fr-FR" sz="800" dirty="0">
                <a:solidFill>
                  <a:schemeClr val="accent5">
                    <a:lumMod val="50000"/>
                  </a:schemeClr>
                </a:solidFill>
                <a:latin typeface="YuMincho +36p Kana Medium" charset="-128"/>
                <a:ea typeface="YuMincho +36p Kana Medium" charset="-128"/>
                <a:cs typeface="YuMincho +36p Kana Medium" charset="-128"/>
              </a:rPr>
            </a:br>
            <a:r>
              <a:rPr lang="fr-FR" sz="800" dirty="0">
                <a:solidFill>
                  <a:schemeClr val="accent5">
                    <a:lumMod val="50000"/>
                  </a:schemeClr>
                </a:solidFill>
                <a:latin typeface="YuMincho +36p Kana Medium" charset="-128"/>
                <a:ea typeface="YuMincho +36p Kana Medium" charset="-128"/>
                <a:cs typeface="YuMincho +36p Kana Medium" charset="-128"/>
              </a:rPr>
              <a:t>par les systèmes de cultures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C6269231-7BB5-A40F-186F-C18F420F101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2" r="13300"/>
          <a:stretch/>
        </p:blipFill>
        <p:spPr>
          <a:xfrm>
            <a:off x="3057461" y="5252487"/>
            <a:ext cx="989245" cy="979701"/>
          </a:xfrm>
          <a:prstGeom prst="ellipse">
            <a:avLst/>
          </a:prstGeom>
        </p:spPr>
      </p:pic>
      <p:sp>
        <p:nvSpPr>
          <p:cNvPr id="30" name="Ellipse 29">
            <a:extLst>
              <a:ext uri="{FF2B5EF4-FFF2-40B4-BE49-F238E27FC236}">
                <a16:creationId xmlns:a16="http://schemas.microsoft.com/office/drawing/2014/main" id="{273A5CAA-2E28-28A7-7637-0199573D21E8}"/>
              </a:ext>
            </a:extLst>
          </p:cNvPr>
          <p:cNvSpPr/>
          <p:nvPr/>
        </p:nvSpPr>
        <p:spPr>
          <a:xfrm>
            <a:off x="4756823" y="5316232"/>
            <a:ext cx="219919" cy="219919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B</a:t>
            </a:r>
            <a:endParaRPr lang="fr-FR" dirty="0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3CE78128-0AF5-7C1A-8B92-73565F444FCD}"/>
              </a:ext>
            </a:extLst>
          </p:cNvPr>
          <p:cNvSpPr txBox="1"/>
          <p:nvPr/>
        </p:nvSpPr>
        <p:spPr>
          <a:xfrm>
            <a:off x="4688417" y="6286482"/>
            <a:ext cx="1502496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200">
                <a:solidFill>
                  <a:schemeClr val="bg1"/>
                </a:solidFill>
                <a:effectLst/>
                <a:latin typeface="Frutiger 45 Light" charset="0"/>
                <a:ea typeface="Frutiger 45 Light" charset="0"/>
                <a:cs typeface="Frutiger 45 Light" charset="0"/>
              </a:defRPr>
            </a:lvl1pPr>
          </a:lstStyle>
          <a:p>
            <a:pPr algn="ctr"/>
            <a:r>
              <a:rPr lang="fr-FR" sz="800" dirty="0">
                <a:solidFill>
                  <a:schemeClr val="accent5">
                    <a:lumMod val="50000"/>
                  </a:schemeClr>
                </a:solidFill>
                <a:latin typeface="YuMincho +36p Kana Medium" charset="-128"/>
                <a:ea typeface="YuMincho +36p Kana Medium" charset="-128"/>
                <a:cs typeface="YuMincho +36p Kana Medium" charset="-128"/>
              </a:rPr>
              <a:t>Une biodiversité réduite à des organismes généralistes</a:t>
            </a: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3FBBB7E4-8E20-99E0-474B-08786D17077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4" t="5206" r="13301" b="6375"/>
          <a:stretch/>
        </p:blipFill>
        <p:spPr>
          <a:xfrm>
            <a:off x="5054025" y="5252488"/>
            <a:ext cx="989245" cy="988782"/>
          </a:xfrm>
          <a:prstGeom prst="ellipse">
            <a:avLst/>
          </a:prstGeom>
        </p:spPr>
      </p:pic>
      <p:sp>
        <p:nvSpPr>
          <p:cNvPr id="33" name="Ellipse 32">
            <a:extLst>
              <a:ext uri="{FF2B5EF4-FFF2-40B4-BE49-F238E27FC236}">
                <a16:creationId xmlns:a16="http://schemas.microsoft.com/office/drawing/2014/main" id="{2528A595-7B00-73BE-B1C0-6A1FE9B15D66}"/>
              </a:ext>
            </a:extLst>
          </p:cNvPr>
          <p:cNvSpPr/>
          <p:nvPr/>
        </p:nvSpPr>
        <p:spPr>
          <a:xfrm>
            <a:off x="6438393" y="5316232"/>
            <a:ext cx="219919" cy="219919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C</a:t>
            </a:r>
            <a:endParaRPr lang="fr-FR" dirty="0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F713FBEC-9946-FCE8-0B79-7655DEA331ED}"/>
              </a:ext>
            </a:extLst>
          </p:cNvPr>
          <p:cNvSpPr txBox="1"/>
          <p:nvPr/>
        </p:nvSpPr>
        <p:spPr>
          <a:xfrm>
            <a:off x="6385763" y="6315362"/>
            <a:ext cx="150249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200">
                <a:solidFill>
                  <a:schemeClr val="bg1"/>
                </a:solidFill>
                <a:effectLst/>
                <a:latin typeface="Frutiger 45 Light" charset="0"/>
                <a:ea typeface="Frutiger 45 Light" charset="0"/>
                <a:cs typeface="Frutiger 45 Light" charset="0"/>
              </a:defRPr>
            </a:lvl1pPr>
          </a:lstStyle>
          <a:p>
            <a:pPr algn="ctr"/>
            <a:r>
              <a:rPr lang="fr-FR" sz="800" dirty="0">
                <a:solidFill>
                  <a:schemeClr val="accent5">
                    <a:lumMod val="50000"/>
                  </a:schemeClr>
                </a:solidFill>
                <a:latin typeface="YuMincho +36p Kana Medium" charset="-128"/>
                <a:ea typeface="YuMincho +36p Kana Medium" charset="-128"/>
                <a:cs typeface="YuMincho +36p Kana Medium" charset="-128"/>
              </a:rPr>
              <a:t>Des espèces patrimoniales</a:t>
            </a:r>
            <a:br>
              <a:rPr lang="fr-FR" sz="800" dirty="0">
                <a:solidFill>
                  <a:schemeClr val="accent5">
                    <a:lumMod val="50000"/>
                  </a:schemeClr>
                </a:solidFill>
                <a:latin typeface="YuMincho +36p Kana Medium" charset="-128"/>
                <a:ea typeface="YuMincho +36p Kana Medium" charset="-128"/>
                <a:cs typeface="YuMincho +36p Kana Medium" charset="-128"/>
              </a:rPr>
            </a:br>
            <a:r>
              <a:rPr lang="fr-FR" sz="800" dirty="0">
                <a:solidFill>
                  <a:schemeClr val="accent5">
                    <a:lumMod val="50000"/>
                  </a:schemeClr>
                </a:solidFill>
                <a:latin typeface="YuMincho +36p Kana Medium" charset="-128"/>
                <a:ea typeface="YuMincho +36p Kana Medium" charset="-128"/>
                <a:cs typeface="YuMincho +36p Kana Medium" charset="-128"/>
              </a:rPr>
              <a:t>en déclin, dans des habitats</a:t>
            </a:r>
            <a:br>
              <a:rPr lang="fr-FR" sz="800" dirty="0">
                <a:solidFill>
                  <a:schemeClr val="accent5">
                    <a:lumMod val="50000"/>
                  </a:schemeClr>
                </a:solidFill>
                <a:latin typeface="YuMincho +36p Kana Medium" charset="-128"/>
                <a:ea typeface="YuMincho +36p Kana Medium" charset="-128"/>
                <a:cs typeface="YuMincho +36p Kana Medium" charset="-128"/>
              </a:rPr>
            </a:br>
            <a:r>
              <a:rPr lang="fr-FR" sz="800" dirty="0">
                <a:solidFill>
                  <a:schemeClr val="accent5">
                    <a:lumMod val="50000"/>
                  </a:schemeClr>
                </a:solidFill>
                <a:latin typeface="YuMincho +36p Kana Medium" charset="-128"/>
                <a:ea typeface="YuMincho +36p Kana Medium" charset="-128"/>
                <a:cs typeface="YuMincho +36p Kana Medium" charset="-128"/>
              </a:rPr>
              <a:t>résiduels</a:t>
            </a:r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EEE05323-324D-DC70-7730-C1553595813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7" r="21188"/>
          <a:stretch/>
        </p:blipFill>
        <p:spPr>
          <a:xfrm>
            <a:off x="6622576" y="5240495"/>
            <a:ext cx="1085480" cy="1074867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470179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35AEFE7-613D-10F4-3FEA-E4F6E42FD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B3012-EB61-6D4A-843A-02D7DED689C0}" type="slidenum">
              <a:rPr lang="fr-FR" smtClean="0"/>
              <a:t>31</a:t>
            </a:fld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2F2F9B8-FC63-4981-6533-A1BE4672C1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6" t="4692" r="3300" b="6254"/>
          <a:stretch/>
        </p:blipFill>
        <p:spPr>
          <a:xfrm>
            <a:off x="0" y="1269586"/>
            <a:ext cx="6377567" cy="4318828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0B041E72-F26E-D602-AA5D-B6526489403D}"/>
              </a:ext>
            </a:extLst>
          </p:cNvPr>
          <p:cNvSpPr/>
          <p:nvPr/>
        </p:nvSpPr>
        <p:spPr>
          <a:xfrm>
            <a:off x="4943226" y="2544241"/>
            <a:ext cx="219919" cy="219919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1</a:t>
            </a:r>
            <a:endParaRPr lang="fr-FR" dirty="0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F5F319C1-44B5-D523-5048-7A8A5ABFA233}"/>
              </a:ext>
            </a:extLst>
          </p:cNvPr>
          <p:cNvSpPr/>
          <p:nvPr/>
        </p:nvSpPr>
        <p:spPr>
          <a:xfrm>
            <a:off x="1340137" y="3241761"/>
            <a:ext cx="219919" cy="219919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2</a:t>
            </a:r>
            <a:endParaRPr lang="fr-FR" dirty="0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E11432B8-0061-E4FA-A905-FC79EFA7C6B9}"/>
              </a:ext>
            </a:extLst>
          </p:cNvPr>
          <p:cNvSpPr/>
          <p:nvPr/>
        </p:nvSpPr>
        <p:spPr>
          <a:xfrm>
            <a:off x="3461905" y="2926237"/>
            <a:ext cx="219919" cy="219919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3</a:t>
            </a:r>
            <a:endParaRPr lang="fr-FR" dirty="0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7FB0632F-0110-B23A-3F93-228F8B1D44DC}"/>
              </a:ext>
            </a:extLst>
          </p:cNvPr>
          <p:cNvSpPr/>
          <p:nvPr/>
        </p:nvSpPr>
        <p:spPr>
          <a:xfrm>
            <a:off x="461790" y="4330967"/>
            <a:ext cx="219919" cy="219919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4</a:t>
            </a:r>
            <a:endParaRPr lang="fr-FR" dirty="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BD4D6D2C-0CAB-7F1F-1F0D-B205D34647A2}"/>
              </a:ext>
            </a:extLst>
          </p:cNvPr>
          <p:cNvSpPr/>
          <p:nvPr/>
        </p:nvSpPr>
        <p:spPr>
          <a:xfrm>
            <a:off x="4660135" y="3319040"/>
            <a:ext cx="219919" cy="219919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A</a:t>
            </a:r>
            <a:endParaRPr lang="fr-FR" dirty="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66D5EEF3-1872-04CF-EA2F-D1B9230AED42}"/>
              </a:ext>
            </a:extLst>
          </p:cNvPr>
          <p:cNvSpPr/>
          <p:nvPr/>
        </p:nvSpPr>
        <p:spPr>
          <a:xfrm>
            <a:off x="2842455" y="2921423"/>
            <a:ext cx="219919" cy="219919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B</a:t>
            </a:r>
            <a:endParaRPr lang="fr-FR" dirty="0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37377770-E82A-BDAD-5BD2-BAB927D641F5}"/>
              </a:ext>
            </a:extLst>
          </p:cNvPr>
          <p:cNvSpPr/>
          <p:nvPr/>
        </p:nvSpPr>
        <p:spPr>
          <a:xfrm>
            <a:off x="4694892" y="2408477"/>
            <a:ext cx="219919" cy="219919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C</a:t>
            </a:r>
            <a:endParaRPr lang="fr-FR" dirty="0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76A36D8C-E932-10E0-EF60-D407DE58B0D9}"/>
              </a:ext>
            </a:extLst>
          </p:cNvPr>
          <p:cNvSpPr/>
          <p:nvPr/>
        </p:nvSpPr>
        <p:spPr>
          <a:xfrm>
            <a:off x="3012218" y="2555747"/>
            <a:ext cx="219919" cy="219919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4</a:t>
            </a:r>
            <a:endParaRPr lang="fr-FR" dirty="0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005B7E9E-CB5B-5203-876B-9602F5C023D6}"/>
              </a:ext>
            </a:extLst>
          </p:cNvPr>
          <p:cNvSpPr/>
          <p:nvPr/>
        </p:nvSpPr>
        <p:spPr>
          <a:xfrm>
            <a:off x="4943226" y="3383337"/>
            <a:ext cx="219919" cy="219919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1</a:t>
            </a:r>
            <a:endParaRPr lang="fr-FR" dirty="0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BF338090-0597-CA44-D720-AE457F737441}"/>
              </a:ext>
            </a:extLst>
          </p:cNvPr>
          <p:cNvSpPr/>
          <p:nvPr/>
        </p:nvSpPr>
        <p:spPr>
          <a:xfrm>
            <a:off x="1905753" y="2706318"/>
            <a:ext cx="219919" cy="219919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2</a:t>
            </a:r>
            <a:endParaRPr lang="fr-FR" dirty="0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E86C8598-D7EC-73BD-3876-D29682462517}"/>
              </a:ext>
            </a:extLst>
          </p:cNvPr>
          <p:cNvSpPr/>
          <p:nvPr/>
        </p:nvSpPr>
        <p:spPr>
          <a:xfrm>
            <a:off x="5023556" y="1954998"/>
            <a:ext cx="219919" cy="219919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2</a:t>
            </a:r>
            <a:endParaRPr lang="fr-FR" dirty="0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A4D5CB32-B697-C3EB-0379-F949BA483E0E}"/>
              </a:ext>
            </a:extLst>
          </p:cNvPr>
          <p:cNvSpPr/>
          <p:nvPr/>
        </p:nvSpPr>
        <p:spPr>
          <a:xfrm>
            <a:off x="1795793" y="3123208"/>
            <a:ext cx="219919" cy="219919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4</a:t>
            </a:r>
            <a:endParaRPr lang="fr-FR" dirty="0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642199FD-00C6-73DC-2CBD-4DE9E6029249}"/>
              </a:ext>
            </a:extLst>
          </p:cNvPr>
          <p:cNvSpPr/>
          <p:nvPr/>
        </p:nvSpPr>
        <p:spPr>
          <a:xfrm>
            <a:off x="1286190" y="2430530"/>
            <a:ext cx="219919" cy="219919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4</a:t>
            </a:r>
            <a:endParaRPr lang="fr-FR" dirty="0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13B598BD-6241-D1EA-6BC7-522054C23265}"/>
              </a:ext>
            </a:extLst>
          </p:cNvPr>
          <p:cNvSpPr/>
          <p:nvPr/>
        </p:nvSpPr>
        <p:spPr>
          <a:xfrm>
            <a:off x="4188577" y="2345654"/>
            <a:ext cx="219919" cy="219919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D</a:t>
            </a:r>
            <a:endParaRPr lang="fr-FR" dirty="0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97AEBDBD-B820-0DF8-0F35-E907C0B8CA4F}"/>
              </a:ext>
            </a:extLst>
          </p:cNvPr>
          <p:cNvSpPr/>
          <p:nvPr/>
        </p:nvSpPr>
        <p:spPr>
          <a:xfrm>
            <a:off x="4958922" y="3680342"/>
            <a:ext cx="219919" cy="219919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D</a:t>
            </a:r>
            <a:endParaRPr lang="fr-FR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B0EB79D-ABCA-00FD-24F7-367807AA4F1E}"/>
              </a:ext>
            </a:extLst>
          </p:cNvPr>
          <p:cNvSpPr txBox="1"/>
          <p:nvPr/>
        </p:nvSpPr>
        <p:spPr>
          <a:xfrm>
            <a:off x="6337563" y="3101738"/>
            <a:ext cx="150249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200">
                <a:solidFill>
                  <a:schemeClr val="bg1"/>
                </a:solidFill>
                <a:effectLst/>
                <a:latin typeface="Frutiger 45 Light" charset="0"/>
                <a:ea typeface="Frutiger 45 Light" charset="0"/>
                <a:cs typeface="Frutiger 45 Light" charset="0"/>
              </a:defRPr>
            </a:lvl1pPr>
          </a:lstStyle>
          <a:p>
            <a:pPr algn="ctr"/>
            <a:r>
              <a:rPr lang="fr-FR" sz="800" dirty="0">
                <a:solidFill>
                  <a:schemeClr val="accent5">
                    <a:lumMod val="50000"/>
                  </a:schemeClr>
                </a:solidFill>
                <a:latin typeface="YuMincho +36p Kana Medium" charset="-128"/>
                <a:ea typeface="YuMincho +36p Kana Medium" charset="-128"/>
                <a:cs typeface="YuMincho +36p Kana Medium" charset="-128"/>
              </a:rPr>
              <a:t>Une mobilisation de l’agroforesterie </a:t>
            </a:r>
            <a:br>
              <a:rPr lang="fr-FR" sz="800" dirty="0">
                <a:solidFill>
                  <a:schemeClr val="accent5">
                    <a:lumMod val="50000"/>
                  </a:schemeClr>
                </a:solidFill>
                <a:latin typeface="YuMincho +36p Kana Medium" charset="-128"/>
                <a:ea typeface="YuMincho +36p Kana Medium" charset="-128"/>
                <a:cs typeface="YuMincho +36p Kana Medium" charset="-128"/>
              </a:rPr>
            </a:br>
            <a:r>
              <a:rPr lang="fr-FR" sz="800" dirty="0">
                <a:solidFill>
                  <a:schemeClr val="accent5">
                    <a:lumMod val="50000"/>
                  </a:schemeClr>
                </a:solidFill>
                <a:latin typeface="YuMincho +36p Kana Medium" charset="-128"/>
                <a:ea typeface="YuMincho +36p Kana Medium" charset="-128"/>
                <a:cs typeface="YuMincho +36p Kana Medium" charset="-128"/>
              </a:rPr>
              <a:t>et des pré-vergers</a:t>
            </a: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9AC5689C-9CB9-3454-7379-59A6B72CE2A6}"/>
              </a:ext>
            </a:extLst>
          </p:cNvPr>
          <p:cNvSpPr/>
          <p:nvPr/>
        </p:nvSpPr>
        <p:spPr>
          <a:xfrm>
            <a:off x="6461918" y="1778432"/>
            <a:ext cx="192141" cy="192141"/>
          </a:xfrm>
          <a:prstGeom prst="ellipse">
            <a:avLst/>
          </a:prstGeom>
          <a:solidFill>
            <a:srgbClr val="424A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/>
              <a:t>1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4D13CA32-5D58-D06D-0293-0E0E48A8FB4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3" t="3914" r="26825" b="5853"/>
          <a:stretch/>
        </p:blipFill>
        <p:spPr>
          <a:xfrm>
            <a:off x="6529665" y="1907702"/>
            <a:ext cx="1118292" cy="1106270"/>
          </a:xfrm>
          <a:prstGeom prst="ellipse">
            <a:avLst/>
          </a:prstGeom>
        </p:spPr>
      </p:pic>
      <p:sp>
        <p:nvSpPr>
          <p:cNvPr id="22" name="Ellipse 21">
            <a:extLst>
              <a:ext uri="{FF2B5EF4-FFF2-40B4-BE49-F238E27FC236}">
                <a16:creationId xmlns:a16="http://schemas.microsoft.com/office/drawing/2014/main" id="{6734218A-3D0A-5FF2-C2BC-306977B2561F}"/>
              </a:ext>
            </a:extLst>
          </p:cNvPr>
          <p:cNvSpPr/>
          <p:nvPr/>
        </p:nvSpPr>
        <p:spPr>
          <a:xfrm>
            <a:off x="7995281" y="1780995"/>
            <a:ext cx="192141" cy="192141"/>
          </a:xfrm>
          <a:prstGeom prst="ellipse">
            <a:avLst/>
          </a:prstGeom>
          <a:solidFill>
            <a:srgbClr val="424A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/>
              <a:t>2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4738A904-6AEB-2B73-1897-79EE7BEFBCE4}"/>
              </a:ext>
            </a:extLst>
          </p:cNvPr>
          <p:cNvSpPr txBox="1"/>
          <p:nvPr/>
        </p:nvSpPr>
        <p:spPr>
          <a:xfrm>
            <a:off x="7739502" y="3104301"/>
            <a:ext cx="150249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200">
                <a:solidFill>
                  <a:schemeClr val="bg1"/>
                </a:solidFill>
                <a:effectLst/>
                <a:latin typeface="Frutiger 45 Light" charset="0"/>
                <a:ea typeface="Frutiger 45 Light" charset="0"/>
                <a:cs typeface="Frutiger 45 Light" charset="0"/>
              </a:defRPr>
            </a:lvl1pPr>
          </a:lstStyle>
          <a:p>
            <a:pPr algn="ctr"/>
            <a:r>
              <a:rPr lang="fr-FR" sz="800" dirty="0">
                <a:solidFill>
                  <a:schemeClr val="accent5">
                    <a:lumMod val="50000"/>
                  </a:schemeClr>
                </a:solidFill>
                <a:latin typeface="YuMincho +36p Kana Medium" charset="-128"/>
                <a:ea typeface="YuMincho +36p Kana Medium" charset="-128"/>
                <a:cs typeface="YuMincho +36p Kana Medium" charset="-128"/>
              </a:rPr>
              <a:t>Des systèmes de cultures complexes, riches en légumineuses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11A321A-A9D8-39E8-58F1-36BC2A47A50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93" t="7298" r="16311" b="11121"/>
          <a:stretch/>
        </p:blipFill>
        <p:spPr>
          <a:xfrm>
            <a:off x="7776298" y="2032484"/>
            <a:ext cx="739726" cy="743644"/>
          </a:xfrm>
          <a:prstGeom prst="ellipse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72C869D6-37EB-AAF3-2C30-6510AAF61C5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6" t="4806" r="10698" b="4963"/>
          <a:stretch/>
        </p:blipFill>
        <p:spPr>
          <a:xfrm>
            <a:off x="8268571" y="2337400"/>
            <a:ext cx="803664" cy="796835"/>
          </a:xfrm>
          <a:prstGeom prst="ellipse">
            <a:avLst/>
          </a:prstGeom>
        </p:spPr>
      </p:pic>
      <p:sp>
        <p:nvSpPr>
          <p:cNvPr id="26" name="Ellipse 25">
            <a:extLst>
              <a:ext uri="{FF2B5EF4-FFF2-40B4-BE49-F238E27FC236}">
                <a16:creationId xmlns:a16="http://schemas.microsoft.com/office/drawing/2014/main" id="{96029C3A-04DD-4FDF-1DBF-020ADDB705A7}"/>
              </a:ext>
            </a:extLst>
          </p:cNvPr>
          <p:cNvSpPr/>
          <p:nvPr/>
        </p:nvSpPr>
        <p:spPr>
          <a:xfrm>
            <a:off x="6508028" y="3572156"/>
            <a:ext cx="192141" cy="192141"/>
          </a:xfrm>
          <a:prstGeom prst="ellipse">
            <a:avLst/>
          </a:prstGeom>
          <a:solidFill>
            <a:srgbClr val="424A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/>
              <a:t>3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B4B84F3-EA95-5D09-A19D-61091DD61DE8}"/>
              </a:ext>
            </a:extLst>
          </p:cNvPr>
          <p:cNvSpPr/>
          <p:nvPr/>
        </p:nvSpPr>
        <p:spPr>
          <a:xfrm>
            <a:off x="6154566" y="4918557"/>
            <a:ext cx="18921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800" dirty="0">
                <a:solidFill>
                  <a:schemeClr val="accent5">
                    <a:lumMod val="50000"/>
                  </a:schemeClr>
                </a:solidFill>
                <a:effectLst/>
                <a:latin typeface="YuMincho +36p Kana Medium" charset="-128"/>
                <a:ea typeface="YuMincho +36p Kana Medium" charset="-128"/>
                <a:cs typeface="YuMincho +36p Kana Medium" charset="-128"/>
              </a:rPr>
              <a:t>Le recours au pâturage </a:t>
            </a:r>
            <a:br>
              <a:rPr lang="fr-FR" sz="800" dirty="0">
                <a:solidFill>
                  <a:schemeClr val="accent5">
                    <a:lumMod val="50000"/>
                  </a:schemeClr>
                </a:solidFill>
                <a:effectLst/>
                <a:latin typeface="YuMincho +36p Kana Medium" charset="-128"/>
                <a:ea typeface="YuMincho +36p Kana Medium" charset="-128"/>
                <a:cs typeface="YuMincho +36p Kana Medium" charset="-128"/>
              </a:rPr>
            </a:br>
            <a:r>
              <a:rPr lang="fr-FR" sz="800" dirty="0">
                <a:solidFill>
                  <a:schemeClr val="accent5">
                    <a:lumMod val="50000"/>
                  </a:schemeClr>
                </a:solidFill>
                <a:effectLst/>
                <a:latin typeface="YuMincho +36p Kana Medium" charset="-128"/>
                <a:ea typeface="YuMincho +36p Kana Medium" charset="-128"/>
                <a:cs typeface="YuMincho +36p Kana Medium" charset="-128"/>
              </a:rPr>
              <a:t>extensif</a:t>
            </a:r>
            <a:endParaRPr lang="fr-FR" sz="800" dirty="0">
              <a:solidFill>
                <a:schemeClr val="accent5">
                  <a:lumMod val="50000"/>
                </a:schemeClr>
              </a:solidFill>
              <a:latin typeface="YuMincho +36p Kana Medium" charset="-128"/>
              <a:ea typeface="YuMincho +36p Kana Medium" charset="-128"/>
              <a:cs typeface="YuMincho +36p Kana Medium" charset="-128"/>
            </a:endParaRP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DD5C95E5-3681-BB12-B199-EC7F77EC4F7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3" t="5083" r="13935" b="3531"/>
          <a:stretch/>
        </p:blipFill>
        <p:spPr>
          <a:xfrm>
            <a:off x="6477788" y="3686189"/>
            <a:ext cx="1160508" cy="1150617"/>
          </a:xfrm>
          <a:prstGeom prst="ellipse">
            <a:avLst/>
          </a:prstGeom>
        </p:spPr>
      </p:pic>
      <p:sp>
        <p:nvSpPr>
          <p:cNvPr id="29" name="Ellipse 28">
            <a:extLst>
              <a:ext uri="{FF2B5EF4-FFF2-40B4-BE49-F238E27FC236}">
                <a16:creationId xmlns:a16="http://schemas.microsoft.com/office/drawing/2014/main" id="{C5C1F3EF-22D7-F096-DB92-08DF0F091209}"/>
              </a:ext>
            </a:extLst>
          </p:cNvPr>
          <p:cNvSpPr/>
          <p:nvPr/>
        </p:nvSpPr>
        <p:spPr>
          <a:xfrm>
            <a:off x="7905679" y="3572965"/>
            <a:ext cx="192141" cy="192141"/>
          </a:xfrm>
          <a:prstGeom prst="ellipse">
            <a:avLst/>
          </a:prstGeom>
          <a:solidFill>
            <a:srgbClr val="424A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/>
              <a:t>4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04995F5-04F9-645A-FA03-F046E583DDF3}"/>
              </a:ext>
            </a:extLst>
          </p:cNvPr>
          <p:cNvSpPr/>
          <p:nvPr/>
        </p:nvSpPr>
        <p:spPr>
          <a:xfrm>
            <a:off x="7579216" y="4906757"/>
            <a:ext cx="18921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800" dirty="0">
                <a:solidFill>
                  <a:schemeClr val="accent5">
                    <a:lumMod val="50000"/>
                  </a:schemeClr>
                </a:solidFill>
                <a:effectLst/>
                <a:latin typeface="YuMincho +36p Kana Medium" charset="-128"/>
                <a:ea typeface="YuMincho +36p Kana Medium" charset="-128"/>
                <a:cs typeface="YuMincho +36p Kana Medium" charset="-128"/>
              </a:rPr>
              <a:t>Des sols vivants</a:t>
            </a:r>
            <a:r>
              <a:rPr lang="fr-FR" sz="800">
                <a:solidFill>
                  <a:schemeClr val="accent5">
                    <a:lumMod val="50000"/>
                  </a:schemeClr>
                </a:solidFill>
                <a:effectLst/>
                <a:latin typeface="YuMincho +36p Kana Medium" charset="-128"/>
                <a:ea typeface="YuMincho +36p Kana Medium" charset="-128"/>
                <a:cs typeface="YuMincho +36p Kana Medium" charset="-128"/>
              </a:rPr>
              <a:t>, </a:t>
            </a:r>
          </a:p>
          <a:p>
            <a:pPr algn="ctr"/>
            <a:r>
              <a:rPr lang="fr-FR" sz="800" dirty="0">
                <a:solidFill>
                  <a:schemeClr val="accent5">
                    <a:lumMod val="50000"/>
                  </a:schemeClr>
                </a:solidFill>
                <a:effectLst/>
                <a:latin typeface="YuMincho +36p Kana Medium" charset="-128"/>
                <a:ea typeface="YuMincho +36p Kana Medium" charset="-128"/>
                <a:cs typeface="YuMincho +36p Kana Medium" charset="-128"/>
              </a:rPr>
              <a:t>riches en matière organique</a:t>
            </a:r>
            <a:endParaRPr lang="fr-FR" sz="800" dirty="0">
              <a:solidFill>
                <a:schemeClr val="accent5">
                  <a:lumMod val="50000"/>
                </a:schemeClr>
              </a:solidFill>
              <a:latin typeface="YuMincho +36p Kana Medium" charset="-128"/>
              <a:ea typeface="YuMincho +36p Kana Medium" charset="-128"/>
              <a:cs typeface="YuMincho +36p Kana Medium" charset="-128"/>
            </a:endParaRP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0C7FBFA6-CA61-AA99-FA84-15875D95ED8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4" t="-497" r="22554" b="6271"/>
          <a:stretch/>
        </p:blipFill>
        <p:spPr>
          <a:xfrm>
            <a:off x="7905679" y="3645154"/>
            <a:ext cx="1166556" cy="1161727"/>
          </a:xfrm>
          <a:prstGeom prst="ellipse">
            <a:avLst/>
          </a:prstGeom>
        </p:spPr>
      </p:pic>
      <p:sp>
        <p:nvSpPr>
          <p:cNvPr id="32" name="ZoneTexte 31">
            <a:extLst>
              <a:ext uri="{FF2B5EF4-FFF2-40B4-BE49-F238E27FC236}">
                <a16:creationId xmlns:a16="http://schemas.microsoft.com/office/drawing/2014/main" id="{B6AE1643-9933-545A-6700-6673CF556C6C}"/>
              </a:ext>
            </a:extLst>
          </p:cNvPr>
          <p:cNvSpPr txBox="1"/>
          <p:nvPr/>
        </p:nvSpPr>
        <p:spPr>
          <a:xfrm>
            <a:off x="6988254" y="1339746"/>
            <a:ext cx="1502496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200">
                <a:solidFill>
                  <a:schemeClr val="bg1"/>
                </a:solidFill>
                <a:effectLst/>
                <a:latin typeface="Frutiger 45 Light" charset="0"/>
                <a:ea typeface="Frutiger 45 Light" charset="0"/>
                <a:cs typeface="Frutiger 45 Light" charset="0"/>
              </a:defRPr>
            </a:lvl1pPr>
          </a:lstStyle>
          <a:p>
            <a:pPr algn="ctr"/>
            <a:r>
              <a:rPr lang="fr-FR" i="1" dirty="0">
                <a:solidFill>
                  <a:schemeClr val="accent5">
                    <a:lumMod val="50000"/>
                  </a:schemeClr>
                </a:solidFill>
                <a:latin typeface="YuMincho +36p Kana Medium" charset="-128"/>
                <a:ea typeface="YuMincho +36p Kana Medium" charset="-128"/>
                <a:cs typeface="YuMincho +36p Kana Medium" charset="-128"/>
              </a:rPr>
              <a:t>L’agrosystème</a:t>
            </a:r>
            <a:endParaRPr lang="fr-FR" sz="800" i="1" dirty="0">
              <a:solidFill>
                <a:schemeClr val="accent5">
                  <a:lumMod val="50000"/>
                </a:schemeClr>
              </a:solidFill>
              <a:latin typeface="YuMincho +36p Kana Medium" charset="-128"/>
              <a:ea typeface="YuMincho +36p Kana Medium" charset="-128"/>
              <a:cs typeface="YuMincho +36p Kana Medium" charset="-128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CD171AE0-3424-6A6E-71BC-38D91768CD73}"/>
              </a:ext>
            </a:extLst>
          </p:cNvPr>
          <p:cNvSpPr txBox="1"/>
          <p:nvPr/>
        </p:nvSpPr>
        <p:spPr>
          <a:xfrm>
            <a:off x="30931" y="5691679"/>
            <a:ext cx="1502496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200">
                <a:solidFill>
                  <a:schemeClr val="bg1"/>
                </a:solidFill>
                <a:effectLst/>
                <a:latin typeface="Frutiger 45 Light" charset="0"/>
                <a:ea typeface="Frutiger 45 Light" charset="0"/>
                <a:cs typeface="Frutiger 45 Light" charset="0"/>
              </a:defRPr>
            </a:lvl1pPr>
          </a:lstStyle>
          <a:p>
            <a:pPr algn="ctr"/>
            <a:r>
              <a:rPr lang="fr-FR" i="1" dirty="0">
                <a:solidFill>
                  <a:schemeClr val="accent5">
                    <a:lumMod val="50000"/>
                  </a:schemeClr>
                </a:solidFill>
                <a:latin typeface="YuMincho +36p Kana Medium" charset="-128"/>
                <a:ea typeface="YuMincho +36p Kana Medium" charset="-128"/>
                <a:cs typeface="YuMincho +36p Kana Medium" charset="-128"/>
              </a:rPr>
              <a:t>L’</a:t>
            </a:r>
            <a:r>
              <a:rPr lang="fr-FR" i="1" dirty="0" err="1">
                <a:solidFill>
                  <a:schemeClr val="accent5">
                    <a:lumMod val="50000"/>
                  </a:schemeClr>
                </a:solidFill>
                <a:latin typeface="YuMincho +36p Kana Medium" charset="-128"/>
                <a:ea typeface="YuMincho +36p Kana Medium" charset="-128"/>
                <a:cs typeface="YuMincho +36p Kana Medium" charset="-128"/>
              </a:rPr>
              <a:t>agro-écosystème</a:t>
            </a:r>
            <a:endParaRPr lang="fr-FR" sz="800" i="1" dirty="0">
              <a:solidFill>
                <a:schemeClr val="accent5">
                  <a:lumMod val="50000"/>
                </a:schemeClr>
              </a:solidFill>
              <a:latin typeface="YuMincho +36p Kana Medium" charset="-128"/>
              <a:ea typeface="YuMincho +36p Kana Medium" charset="-128"/>
              <a:cs typeface="YuMincho +36p Kana Medium" charset="-128"/>
            </a:endParaRP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84169BB5-A2CF-62B2-0A33-53BB0AE0A50E}"/>
              </a:ext>
            </a:extLst>
          </p:cNvPr>
          <p:cNvSpPr/>
          <p:nvPr/>
        </p:nvSpPr>
        <p:spPr>
          <a:xfrm>
            <a:off x="1878898" y="5588414"/>
            <a:ext cx="219919" cy="219919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A</a:t>
            </a:r>
            <a:endParaRPr lang="fr-FR" dirty="0"/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9050D050-3265-D79B-609E-D9C1EDE669DF}"/>
              </a:ext>
            </a:extLst>
          </p:cNvPr>
          <p:cNvSpPr txBox="1"/>
          <p:nvPr/>
        </p:nvSpPr>
        <p:spPr>
          <a:xfrm>
            <a:off x="1610673" y="6500567"/>
            <a:ext cx="1502496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200">
                <a:solidFill>
                  <a:schemeClr val="bg1"/>
                </a:solidFill>
                <a:effectLst/>
                <a:latin typeface="Frutiger 45 Light" charset="0"/>
                <a:ea typeface="Frutiger 45 Light" charset="0"/>
                <a:cs typeface="Frutiger 45 Light" charset="0"/>
              </a:defRPr>
            </a:lvl1pPr>
          </a:lstStyle>
          <a:p>
            <a:pPr algn="ctr"/>
            <a:r>
              <a:rPr lang="fr-FR" sz="800" dirty="0">
                <a:solidFill>
                  <a:schemeClr val="accent5">
                    <a:lumMod val="50000"/>
                  </a:schemeClr>
                </a:solidFill>
                <a:latin typeface="YuMincho +36p Kana Medium" charset="-128"/>
                <a:ea typeface="YuMincho +36p Kana Medium" charset="-128"/>
                <a:cs typeface="YuMincho +36p Kana Medium" charset="-128"/>
              </a:rPr>
              <a:t>Une diversité d’habitats</a:t>
            </a:r>
            <a:br>
              <a:rPr lang="fr-FR" sz="800" dirty="0">
                <a:solidFill>
                  <a:schemeClr val="accent5">
                    <a:lumMod val="50000"/>
                  </a:schemeClr>
                </a:solidFill>
                <a:latin typeface="YuMincho +36p Kana Medium" charset="-128"/>
                <a:ea typeface="YuMincho +36p Kana Medium" charset="-128"/>
                <a:cs typeface="YuMincho +36p Kana Medium" charset="-128"/>
              </a:rPr>
            </a:br>
            <a:r>
              <a:rPr lang="fr-FR" sz="800" dirty="0">
                <a:solidFill>
                  <a:schemeClr val="accent5">
                    <a:lumMod val="50000"/>
                  </a:schemeClr>
                </a:solidFill>
                <a:latin typeface="YuMincho +36p Kana Medium" charset="-128"/>
                <a:ea typeface="YuMincho +36p Kana Medium" charset="-128"/>
                <a:cs typeface="YuMincho +36p Kana Medium" charset="-128"/>
              </a:rPr>
              <a:t>semi-naturels</a:t>
            </a: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BD8687BA-D79D-914D-9554-FB1E2B68D05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03" t="3332" r="4538" b="3864"/>
          <a:stretch/>
        </p:blipFill>
        <p:spPr>
          <a:xfrm>
            <a:off x="1980452" y="5677395"/>
            <a:ext cx="862004" cy="857192"/>
          </a:xfrm>
          <a:prstGeom prst="ellipse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913100E3-8BA8-F158-888C-87CD7E69F17B}"/>
              </a:ext>
            </a:extLst>
          </p:cNvPr>
          <p:cNvSpPr txBox="1"/>
          <p:nvPr/>
        </p:nvSpPr>
        <p:spPr>
          <a:xfrm>
            <a:off x="3153379" y="6433649"/>
            <a:ext cx="150249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200">
                <a:solidFill>
                  <a:schemeClr val="bg1"/>
                </a:solidFill>
                <a:effectLst/>
                <a:latin typeface="Frutiger 45 Light" charset="0"/>
                <a:ea typeface="Frutiger 45 Light" charset="0"/>
                <a:cs typeface="Frutiger 45 Light" charset="0"/>
              </a:defRPr>
            </a:lvl1pPr>
          </a:lstStyle>
          <a:p>
            <a:pPr algn="ctr"/>
            <a:r>
              <a:rPr lang="fr-FR" sz="800" dirty="0">
                <a:solidFill>
                  <a:schemeClr val="accent5">
                    <a:lumMod val="50000"/>
                  </a:schemeClr>
                </a:solidFill>
                <a:latin typeface="YuMincho +36p Kana Medium" charset="-128"/>
                <a:ea typeface="YuMincho +36p Kana Medium" charset="-128"/>
                <a:cs typeface="YuMincho +36p Kana Medium" charset="-128"/>
              </a:rPr>
              <a:t>Une richesse floristique</a:t>
            </a:r>
            <a:br>
              <a:rPr lang="fr-FR" sz="800" dirty="0">
                <a:solidFill>
                  <a:schemeClr val="accent5">
                    <a:lumMod val="50000"/>
                  </a:schemeClr>
                </a:solidFill>
                <a:latin typeface="YuMincho +36p Kana Medium" charset="-128"/>
                <a:ea typeface="YuMincho +36p Kana Medium" charset="-128"/>
                <a:cs typeface="YuMincho +36p Kana Medium" charset="-128"/>
              </a:rPr>
            </a:br>
            <a:r>
              <a:rPr lang="fr-FR" sz="800" dirty="0">
                <a:solidFill>
                  <a:schemeClr val="accent5">
                    <a:lumMod val="50000"/>
                  </a:schemeClr>
                </a:solidFill>
                <a:latin typeface="YuMincho +36p Kana Medium" charset="-128"/>
                <a:ea typeface="YuMincho +36p Kana Medium" charset="-128"/>
                <a:cs typeface="YuMincho +36p Kana Medium" charset="-128"/>
              </a:rPr>
              <a:t>dans les prairies et habitats permanents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616B095-7E2D-3FA8-07BD-24B342452E4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5" t="3127" r="27592" b="5601"/>
          <a:stretch/>
        </p:blipFill>
        <p:spPr>
          <a:xfrm>
            <a:off x="3458640" y="5588600"/>
            <a:ext cx="950204" cy="945988"/>
          </a:xfrm>
          <a:prstGeom prst="ellipse">
            <a:avLst/>
          </a:prstGeom>
        </p:spPr>
      </p:pic>
      <p:sp>
        <p:nvSpPr>
          <p:cNvPr id="39" name="Ellipse 38">
            <a:extLst>
              <a:ext uri="{FF2B5EF4-FFF2-40B4-BE49-F238E27FC236}">
                <a16:creationId xmlns:a16="http://schemas.microsoft.com/office/drawing/2014/main" id="{81F28A25-1086-F3A9-8115-CBC79F8E1E31}"/>
              </a:ext>
            </a:extLst>
          </p:cNvPr>
          <p:cNvSpPr/>
          <p:nvPr/>
        </p:nvSpPr>
        <p:spPr>
          <a:xfrm>
            <a:off x="3259420" y="5566865"/>
            <a:ext cx="219919" cy="219919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B</a:t>
            </a:r>
            <a:endParaRPr lang="fr-FR" dirty="0"/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AC9FE89E-C626-DF21-D45E-C9CAC95D02A1}"/>
              </a:ext>
            </a:extLst>
          </p:cNvPr>
          <p:cNvSpPr/>
          <p:nvPr/>
        </p:nvSpPr>
        <p:spPr>
          <a:xfrm>
            <a:off x="4802966" y="5550346"/>
            <a:ext cx="219919" cy="219919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C</a:t>
            </a:r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BAD1E534-BBD6-B6F6-6DDF-169FE3191A0B}"/>
              </a:ext>
            </a:extLst>
          </p:cNvPr>
          <p:cNvSpPr txBox="1"/>
          <p:nvPr/>
        </p:nvSpPr>
        <p:spPr>
          <a:xfrm>
            <a:off x="5133515" y="6303754"/>
            <a:ext cx="150249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200">
                <a:solidFill>
                  <a:schemeClr val="bg1"/>
                </a:solidFill>
                <a:effectLst/>
                <a:latin typeface="Frutiger 45 Light" charset="0"/>
                <a:ea typeface="Frutiger 45 Light" charset="0"/>
                <a:cs typeface="Frutiger 45 Light" charset="0"/>
              </a:defRPr>
            </a:lvl1pPr>
          </a:lstStyle>
          <a:p>
            <a:pPr algn="ctr"/>
            <a:r>
              <a:rPr lang="fr-FR" sz="800" dirty="0">
                <a:solidFill>
                  <a:schemeClr val="accent5">
                    <a:lumMod val="50000"/>
                  </a:schemeClr>
                </a:solidFill>
                <a:latin typeface="YuMincho +36p Kana Medium" charset="-128"/>
                <a:ea typeface="YuMincho +36p Kana Medium" charset="-128"/>
                <a:cs typeface="YuMincho +36p Kana Medium" charset="-128"/>
              </a:rPr>
              <a:t>Des communautés d’insectes</a:t>
            </a:r>
            <a:br>
              <a:rPr lang="fr-FR" sz="800" dirty="0">
                <a:solidFill>
                  <a:schemeClr val="accent5">
                    <a:lumMod val="50000"/>
                  </a:schemeClr>
                </a:solidFill>
                <a:latin typeface="YuMincho +36p Kana Medium" charset="-128"/>
                <a:ea typeface="YuMincho +36p Kana Medium" charset="-128"/>
                <a:cs typeface="YuMincho +36p Kana Medium" charset="-128"/>
              </a:rPr>
            </a:br>
            <a:r>
              <a:rPr lang="fr-FR" sz="800" dirty="0">
                <a:solidFill>
                  <a:schemeClr val="accent5">
                    <a:lumMod val="50000"/>
                  </a:schemeClr>
                </a:solidFill>
                <a:latin typeface="YuMincho +36p Kana Medium" charset="-128"/>
                <a:ea typeface="YuMincho +36p Kana Medium" charset="-128"/>
                <a:cs typeface="YuMincho +36p Kana Medium" charset="-128"/>
              </a:rPr>
              <a:t>complexes et fonctionnelles</a:t>
            </a:r>
            <a:br>
              <a:rPr lang="fr-FR" sz="800" dirty="0">
                <a:solidFill>
                  <a:schemeClr val="accent5">
                    <a:lumMod val="50000"/>
                  </a:schemeClr>
                </a:solidFill>
                <a:latin typeface="YuMincho +36p Kana Medium" charset="-128"/>
                <a:ea typeface="YuMincho +36p Kana Medium" charset="-128"/>
                <a:cs typeface="YuMincho +36p Kana Medium" charset="-128"/>
              </a:rPr>
            </a:br>
            <a:r>
              <a:rPr lang="fr-FR" sz="800" dirty="0">
                <a:solidFill>
                  <a:schemeClr val="accent5">
                    <a:lumMod val="50000"/>
                  </a:schemeClr>
                </a:solidFill>
                <a:latin typeface="YuMincho +36p Kana Medium" charset="-128"/>
                <a:ea typeface="YuMincho +36p Kana Medium" charset="-128"/>
                <a:cs typeface="YuMincho +36p Kana Medium" charset="-128"/>
              </a:rPr>
              <a:t>pour l’agriculture</a:t>
            </a:r>
          </a:p>
        </p:txBody>
      </p:sp>
      <p:pic>
        <p:nvPicPr>
          <p:cNvPr id="42" name="Image 41">
            <a:extLst>
              <a:ext uri="{FF2B5EF4-FFF2-40B4-BE49-F238E27FC236}">
                <a16:creationId xmlns:a16="http://schemas.microsoft.com/office/drawing/2014/main" id="{ED283F07-E5D8-FFC7-6D9B-7BDC676C025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22" t="3212" r="7113" b="4001"/>
          <a:stretch/>
        </p:blipFill>
        <p:spPr>
          <a:xfrm>
            <a:off x="5173418" y="5614718"/>
            <a:ext cx="715332" cy="698973"/>
          </a:xfrm>
          <a:prstGeom prst="ellipse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7394EC82-9E3B-508D-2904-054C1BB1485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" t="290" r="28204" b="5010"/>
          <a:stretch/>
        </p:blipFill>
        <p:spPr>
          <a:xfrm>
            <a:off x="4646607" y="5813253"/>
            <a:ext cx="715597" cy="721334"/>
          </a:xfrm>
          <a:prstGeom prst="ellipse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B772A829-03B2-2CEB-BC2E-84379B7F75AA}"/>
              </a:ext>
            </a:extLst>
          </p:cNvPr>
          <p:cNvSpPr txBox="1"/>
          <p:nvPr/>
        </p:nvSpPr>
        <p:spPr>
          <a:xfrm>
            <a:off x="7306030" y="6249606"/>
            <a:ext cx="168026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200">
                <a:solidFill>
                  <a:schemeClr val="bg1"/>
                </a:solidFill>
                <a:effectLst/>
                <a:latin typeface="Frutiger 45 Light" charset="0"/>
                <a:ea typeface="Frutiger 45 Light" charset="0"/>
                <a:cs typeface="Frutiger 45 Light" charset="0"/>
              </a:defRPr>
            </a:lvl1pPr>
          </a:lstStyle>
          <a:p>
            <a:pPr algn="ctr"/>
            <a:r>
              <a:rPr lang="fr-FR" sz="800" dirty="0">
                <a:solidFill>
                  <a:schemeClr val="accent5">
                    <a:lumMod val="50000"/>
                  </a:schemeClr>
                </a:solidFill>
                <a:latin typeface="YuMincho +36p Kana Medium" charset="-128"/>
                <a:ea typeface="YuMincho +36p Kana Medium" charset="-128"/>
                <a:cs typeface="YuMincho +36p Kana Medium" charset="-128"/>
              </a:rPr>
              <a:t>Des espèces patrimoniales</a:t>
            </a:r>
            <a:br>
              <a:rPr lang="fr-FR" sz="800" dirty="0">
                <a:solidFill>
                  <a:schemeClr val="accent5">
                    <a:lumMod val="50000"/>
                  </a:schemeClr>
                </a:solidFill>
                <a:latin typeface="YuMincho +36p Kana Medium" charset="-128"/>
                <a:ea typeface="YuMincho +36p Kana Medium" charset="-128"/>
                <a:cs typeface="YuMincho +36p Kana Medium" charset="-128"/>
              </a:rPr>
            </a:br>
            <a:r>
              <a:rPr lang="fr-FR" sz="800" dirty="0">
                <a:solidFill>
                  <a:schemeClr val="accent5">
                    <a:lumMod val="50000"/>
                  </a:schemeClr>
                </a:solidFill>
                <a:latin typeface="YuMincho +36p Kana Medium" charset="-128"/>
                <a:ea typeface="YuMincho +36p Kana Medium" charset="-128"/>
                <a:cs typeface="YuMincho +36p Kana Medium" charset="-128"/>
              </a:rPr>
              <a:t>associées à la richesse paysagère et l’absence d’intrants</a:t>
            </a:r>
          </a:p>
        </p:txBody>
      </p:sp>
      <p:pic>
        <p:nvPicPr>
          <p:cNvPr id="45" name="Image 44">
            <a:extLst>
              <a:ext uri="{FF2B5EF4-FFF2-40B4-BE49-F238E27FC236}">
                <a16:creationId xmlns:a16="http://schemas.microsoft.com/office/drawing/2014/main" id="{FBA6C53D-360C-E8F9-EBB2-56F9C87060D9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9" t="3591" r="24289" b="9366"/>
          <a:stretch/>
        </p:blipFill>
        <p:spPr>
          <a:xfrm>
            <a:off x="7124186" y="5607283"/>
            <a:ext cx="693456" cy="693370"/>
          </a:xfrm>
          <a:prstGeom prst="ellipse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2E7491AC-28E3-84E6-0427-42A3B99756F1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7" r="21188"/>
          <a:stretch/>
        </p:blipFill>
        <p:spPr>
          <a:xfrm>
            <a:off x="6636011" y="5941388"/>
            <a:ext cx="742842" cy="735579"/>
          </a:xfrm>
          <a:prstGeom prst="ellipse">
            <a:avLst/>
          </a:prstGeom>
        </p:spPr>
      </p:pic>
      <p:sp>
        <p:nvSpPr>
          <p:cNvPr id="47" name="Ellipse 46">
            <a:extLst>
              <a:ext uri="{FF2B5EF4-FFF2-40B4-BE49-F238E27FC236}">
                <a16:creationId xmlns:a16="http://schemas.microsoft.com/office/drawing/2014/main" id="{AEED4D63-7F22-F0CA-AEA4-9668E3C9ED36}"/>
              </a:ext>
            </a:extLst>
          </p:cNvPr>
          <p:cNvSpPr/>
          <p:nvPr/>
        </p:nvSpPr>
        <p:spPr>
          <a:xfrm>
            <a:off x="6783058" y="5541683"/>
            <a:ext cx="219919" cy="219919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D</a:t>
            </a:r>
            <a:endParaRPr lang="fr-FR" dirty="0"/>
          </a:p>
        </p:txBody>
      </p:sp>
      <p:sp>
        <p:nvSpPr>
          <p:cNvPr id="48" name="Titre 3">
            <a:extLst>
              <a:ext uri="{FF2B5EF4-FFF2-40B4-BE49-F238E27FC236}">
                <a16:creationId xmlns:a16="http://schemas.microsoft.com/office/drawing/2014/main" id="{7274A003-4827-DAB8-74DF-E8A1DE6A7701}"/>
              </a:ext>
            </a:extLst>
          </p:cNvPr>
          <p:cNvSpPr txBox="1">
            <a:spLocks/>
          </p:cNvSpPr>
          <p:nvPr/>
        </p:nvSpPr>
        <p:spPr>
          <a:xfrm>
            <a:off x="121605" y="44450"/>
            <a:ext cx="8917620" cy="114300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bg1"/>
                </a:solidFill>
                <a:latin typeface="Helvetica"/>
                <a:ea typeface="ＭＳ Ｐゴシック" charset="0"/>
                <a:cs typeface="Helvetica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  <a:cs typeface="Helvetica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  <a:cs typeface="Helvetica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  <a:cs typeface="Helvetica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  <a:cs typeface="Helvetica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fr-FR" sz="4000" dirty="0"/>
              <a:t>Zoom sur les plateaux céréaliers :</a:t>
            </a:r>
          </a:p>
          <a:p>
            <a:r>
              <a:rPr lang="fr-FR" sz="4000" dirty="0"/>
              <a:t>Système de production – AE 2050</a:t>
            </a:r>
          </a:p>
        </p:txBody>
      </p:sp>
    </p:spTree>
    <p:extLst>
      <p:ext uri="{BB962C8B-B14F-4D97-AF65-F5344CB8AC3E}">
        <p14:creationId xmlns:p14="http://schemas.microsoft.com/office/powerpoint/2010/main" val="31503589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461F966-6A80-6442-92A1-5217CEEDAD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30701412-9C71-F14C-B917-9A48608C7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358A61A-AB3A-054B-9B1D-4D55051A32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1" t="14734" r="-381" b="1163"/>
          <a:stretch>
            <a:fillRect/>
          </a:stretch>
        </p:blipFill>
        <p:spPr bwMode="auto">
          <a:xfrm>
            <a:off x="337682" y="-77862"/>
            <a:ext cx="6839768" cy="693310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0F48437-BF02-894D-A091-D73FF2766ADA}"/>
              </a:ext>
            </a:extLst>
          </p:cNvPr>
          <p:cNvSpPr txBox="1"/>
          <p:nvPr/>
        </p:nvSpPr>
        <p:spPr>
          <a:xfrm>
            <a:off x="3052917" y="589935"/>
            <a:ext cx="3875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Bilan GES 2010 vs. TYFA 2050</a:t>
            </a:r>
          </a:p>
        </p:txBody>
      </p:sp>
    </p:spTree>
    <p:extLst>
      <p:ext uri="{BB962C8B-B14F-4D97-AF65-F5344CB8AC3E}">
        <p14:creationId xmlns:p14="http://schemas.microsoft.com/office/powerpoint/2010/main" val="5502158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861194D-BB5C-FE40-A404-0DD4B69191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5FB04B7-54BF-3842-9E91-07F6D7AA7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600" dirty="0"/>
              <a:t>Attention à ne pas confondre émissions en </a:t>
            </a:r>
            <a:r>
              <a:rPr lang="fr-FR" sz="3600" dirty="0" err="1"/>
              <a:t>éq</a:t>
            </a:r>
            <a:r>
              <a:rPr lang="fr-FR" sz="3600" dirty="0"/>
              <a:t>. CO</a:t>
            </a:r>
            <a:r>
              <a:rPr lang="fr-FR" sz="3600" baseline="-25000" dirty="0"/>
              <a:t>2</a:t>
            </a:r>
            <a:r>
              <a:rPr lang="fr-FR" sz="3600" dirty="0"/>
              <a:t> et impact sur le climat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0E18BA0-EB50-9748-849E-ABF7B7054C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448" y="1245074"/>
            <a:ext cx="7569934" cy="511108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A2E4B1D-D157-3745-9EDD-F721C7EBE916}"/>
              </a:ext>
            </a:extLst>
          </p:cNvPr>
          <p:cNvSpPr txBox="1"/>
          <p:nvPr/>
        </p:nvSpPr>
        <p:spPr>
          <a:xfrm>
            <a:off x="775307" y="2700179"/>
            <a:ext cx="5942140" cy="1569660"/>
          </a:xfrm>
          <a:prstGeom prst="rect">
            <a:avLst/>
          </a:prstGeom>
          <a:solidFill>
            <a:srgbClr val="E51E31"/>
          </a:solidFill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</a:rPr>
              <a:t>La vapeur d’eau est le premier GES, </a:t>
            </a:r>
            <a:br>
              <a:rPr lang="fr-FR" sz="2400" b="1" dirty="0">
                <a:solidFill>
                  <a:schemeClr val="bg1"/>
                </a:solidFill>
              </a:rPr>
            </a:br>
            <a:r>
              <a:rPr lang="fr-FR" sz="2400" b="1" dirty="0">
                <a:solidFill>
                  <a:schemeClr val="bg1"/>
                </a:solidFill>
              </a:rPr>
              <a:t>expliquant 16°C de la température du globe</a:t>
            </a:r>
          </a:p>
          <a:p>
            <a:r>
              <a:rPr lang="fr-FR" sz="2400" b="1" dirty="0">
                <a:solidFill>
                  <a:schemeClr val="bg1"/>
                </a:solidFill>
              </a:rPr>
              <a:t>Mais sa durée de vie est courte </a:t>
            </a:r>
            <a:br>
              <a:rPr lang="fr-FR" sz="2400" b="1" dirty="0">
                <a:solidFill>
                  <a:schemeClr val="bg1"/>
                </a:solidFill>
              </a:rPr>
            </a:br>
            <a:r>
              <a:rPr lang="fr-FR" sz="2400" b="1" dirty="0">
                <a:solidFill>
                  <a:schemeClr val="bg1"/>
                </a:solidFill>
              </a:rPr>
              <a:t>et elle </a:t>
            </a:r>
            <a:r>
              <a:rPr lang="fr-FR" sz="2400" b="1" i="1" dirty="0">
                <a:solidFill>
                  <a:schemeClr val="bg1"/>
                </a:solidFill>
              </a:rPr>
              <a:t>ne </a:t>
            </a:r>
            <a:r>
              <a:rPr lang="fr-FR" sz="2400" b="1" dirty="0">
                <a:solidFill>
                  <a:schemeClr val="bg1"/>
                </a:solidFill>
              </a:rPr>
              <a:t>réchauffe </a:t>
            </a:r>
            <a:r>
              <a:rPr lang="fr-FR" sz="2400" b="1" i="1" dirty="0">
                <a:solidFill>
                  <a:schemeClr val="bg1"/>
                </a:solidFill>
              </a:rPr>
              <a:t>plus </a:t>
            </a:r>
            <a:r>
              <a:rPr lang="fr-FR" sz="2400" b="1" dirty="0">
                <a:solidFill>
                  <a:schemeClr val="bg1"/>
                </a:solidFill>
              </a:rPr>
              <a:t>l’atmosphère !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632B541-622F-3542-9B9E-5F83455A91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0887" y="3886909"/>
            <a:ext cx="1786282" cy="1786282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3588710-DE66-A54B-B9D3-D2705BB304EC}"/>
              </a:ext>
            </a:extLst>
          </p:cNvPr>
          <p:cNvSpPr txBox="1"/>
          <p:nvPr/>
        </p:nvSpPr>
        <p:spPr>
          <a:xfrm>
            <a:off x="511413" y="4620267"/>
            <a:ext cx="6312754" cy="1200329"/>
          </a:xfrm>
          <a:prstGeom prst="rect">
            <a:avLst/>
          </a:prstGeom>
          <a:solidFill>
            <a:srgbClr val="E51E31"/>
          </a:solidFill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</a:rPr>
              <a:t>Des émissions de méthane biogénique </a:t>
            </a:r>
            <a:br>
              <a:rPr lang="fr-FR" sz="2400" b="1" dirty="0">
                <a:solidFill>
                  <a:schemeClr val="bg1"/>
                </a:solidFill>
              </a:rPr>
            </a:br>
            <a:r>
              <a:rPr lang="fr-FR" sz="2400" b="1" dirty="0">
                <a:solidFill>
                  <a:schemeClr val="bg1"/>
                </a:solidFill>
              </a:rPr>
              <a:t>(qui résultent en amont d’une fixation de CO</a:t>
            </a:r>
            <a:r>
              <a:rPr lang="fr-FR" sz="2400" b="1" baseline="-25000" dirty="0">
                <a:solidFill>
                  <a:schemeClr val="bg1"/>
                </a:solidFill>
              </a:rPr>
              <a:t>2</a:t>
            </a:r>
            <a:r>
              <a:rPr lang="fr-FR" sz="2400" b="1" dirty="0">
                <a:solidFill>
                  <a:schemeClr val="bg1"/>
                </a:solidFill>
              </a:rPr>
              <a:t>)</a:t>
            </a:r>
          </a:p>
          <a:p>
            <a:r>
              <a:rPr lang="fr-FR" sz="2400" b="1" dirty="0">
                <a:solidFill>
                  <a:schemeClr val="bg1"/>
                </a:solidFill>
              </a:rPr>
              <a:t>stabilisées ne réchauffent que peu l’atmosphère</a:t>
            </a:r>
          </a:p>
        </p:txBody>
      </p:sp>
    </p:spTree>
    <p:extLst>
      <p:ext uri="{BB962C8B-B14F-4D97-AF65-F5344CB8AC3E}">
        <p14:creationId xmlns:p14="http://schemas.microsoft.com/office/powerpoint/2010/main" val="3698357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Espace réservé du texte 3">
            <a:extLst>
              <a:ext uri="{FF2B5EF4-FFF2-40B4-BE49-F238E27FC236}">
                <a16:creationId xmlns:a16="http://schemas.microsoft.com/office/drawing/2014/main" id="{3EA1A545-60BE-1298-C09F-39BA1C13273A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>
          <a:xfrm>
            <a:off x="338138" y="6413500"/>
            <a:ext cx="2432050" cy="306388"/>
          </a:xfrm>
        </p:spPr>
        <p:txBody>
          <a:bodyPr/>
          <a:lstStyle/>
          <a:p>
            <a:endParaRPr lang="fr-FR" altLang="fr-FR">
              <a:latin typeface="Helvetica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D89CBE0-9E3B-F85E-18BC-57443EFCA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238" y="44450"/>
            <a:ext cx="8916987" cy="1143000"/>
          </a:xfrm>
        </p:spPr>
        <p:txBody>
          <a:bodyPr lIns="84406" tIns="42203" rIns="84406" bIns="42203" rtlCol="0" anchor="b">
            <a:normAutofit/>
          </a:bodyPr>
          <a:lstStyle/>
          <a:p>
            <a:pPr>
              <a:defRPr/>
            </a:pPr>
            <a:r>
              <a:rPr lang="en-US" sz="2492" dirty="0">
                <a:solidFill>
                  <a:srgbClr val="FFFFFF"/>
                </a:solidFill>
                <a:ea typeface="+mj-ea"/>
                <a:cs typeface="+mj-cs"/>
              </a:rPr>
              <a:t>Le </a:t>
            </a:r>
            <a:r>
              <a:rPr lang="en-US" sz="2492" dirty="0" err="1">
                <a:solidFill>
                  <a:srgbClr val="FFFFFF"/>
                </a:solidFill>
                <a:ea typeface="+mj-ea"/>
                <a:cs typeface="+mj-cs"/>
              </a:rPr>
              <a:t>méthane</a:t>
            </a:r>
            <a:r>
              <a:rPr lang="en-US" sz="2492" dirty="0">
                <a:solidFill>
                  <a:srgbClr val="FFFFFF"/>
                </a:solidFill>
                <a:ea typeface="+mj-ea"/>
                <a:cs typeface="+mj-cs"/>
              </a:rPr>
              <a:t> a </a:t>
            </a:r>
            <a:r>
              <a:rPr lang="en-US" sz="2492" dirty="0" err="1">
                <a:solidFill>
                  <a:srgbClr val="FFFFFF"/>
                </a:solidFill>
                <a:ea typeface="+mj-ea"/>
                <a:cs typeface="+mj-cs"/>
              </a:rPr>
              <a:t>une</a:t>
            </a:r>
            <a:r>
              <a:rPr lang="en-US" sz="2492" dirty="0">
                <a:solidFill>
                  <a:srgbClr val="FFFFFF"/>
                </a:solidFill>
                <a:ea typeface="+mj-ea"/>
                <a:cs typeface="+mj-cs"/>
              </a:rPr>
              <a:t> </a:t>
            </a:r>
            <a:r>
              <a:rPr lang="en-US" sz="2492" dirty="0" err="1">
                <a:solidFill>
                  <a:srgbClr val="FFFFFF"/>
                </a:solidFill>
                <a:ea typeface="+mj-ea"/>
                <a:cs typeface="+mj-cs"/>
              </a:rPr>
              <a:t>efficacité</a:t>
            </a:r>
            <a:r>
              <a:rPr lang="en-US" sz="2492" dirty="0">
                <a:solidFill>
                  <a:srgbClr val="FFFFFF"/>
                </a:solidFill>
                <a:ea typeface="+mj-ea"/>
                <a:cs typeface="+mj-cs"/>
              </a:rPr>
              <a:t> radiative plus </a:t>
            </a:r>
            <a:r>
              <a:rPr lang="en-US" sz="2492" dirty="0" err="1">
                <a:solidFill>
                  <a:srgbClr val="FFFFFF"/>
                </a:solidFill>
                <a:ea typeface="+mj-ea"/>
                <a:cs typeface="+mj-cs"/>
              </a:rPr>
              <a:t>élevée</a:t>
            </a:r>
            <a:r>
              <a:rPr lang="en-US" sz="2492" dirty="0">
                <a:solidFill>
                  <a:srgbClr val="FFFFFF"/>
                </a:solidFill>
                <a:ea typeface="+mj-ea"/>
                <a:cs typeface="+mj-cs"/>
              </a:rPr>
              <a:t> que </a:t>
            </a:r>
            <a:r>
              <a:rPr lang="en-US" sz="2492" dirty="0" err="1">
                <a:solidFill>
                  <a:srgbClr val="FFFFFF"/>
                </a:solidFill>
                <a:ea typeface="+mj-ea"/>
                <a:cs typeface="+mj-cs"/>
              </a:rPr>
              <a:t>celle</a:t>
            </a:r>
            <a:r>
              <a:rPr lang="en-US" sz="2492" dirty="0">
                <a:solidFill>
                  <a:srgbClr val="FFFFFF"/>
                </a:solidFill>
                <a:ea typeface="+mj-ea"/>
                <a:cs typeface="+mj-cs"/>
              </a:rPr>
              <a:t> du CO</a:t>
            </a:r>
            <a:r>
              <a:rPr lang="en-US" sz="2492" baseline="-25000" dirty="0">
                <a:solidFill>
                  <a:srgbClr val="FFFFFF"/>
                </a:solidFill>
                <a:ea typeface="+mj-ea"/>
                <a:cs typeface="+mj-cs"/>
              </a:rPr>
              <a:t>2 </a:t>
            </a:r>
            <a:r>
              <a:rPr lang="en-US" sz="2492" dirty="0" err="1">
                <a:ea typeface="+mj-ea"/>
                <a:cs typeface="+mj-cs"/>
              </a:rPr>
              <a:t>mais</a:t>
            </a:r>
            <a:r>
              <a:rPr lang="en-US" sz="2492" dirty="0">
                <a:ea typeface="+mj-ea"/>
                <a:cs typeface="+mj-cs"/>
              </a:rPr>
              <a:t> </a:t>
            </a:r>
            <a:r>
              <a:rPr lang="en-US" sz="2492" dirty="0" err="1">
                <a:ea typeface="+mj-ea"/>
                <a:cs typeface="+mj-cs"/>
              </a:rPr>
              <a:t>une</a:t>
            </a:r>
            <a:r>
              <a:rPr lang="en-US" sz="2492" dirty="0">
                <a:ea typeface="+mj-ea"/>
                <a:cs typeface="+mj-cs"/>
              </a:rPr>
              <a:t> </a:t>
            </a:r>
            <a:r>
              <a:rPr lang="en-US" sz="2492" dirty="0" err="1">
                <a:ea typeface="+mj-ea"/>
                <a:cs typeface="+mj-cs"/>
              </a:rPr>
              <a:t>durée</a:t>
            </a:r>
            <a:r>
              <a:rPr lang="en-US" sz="2492" dirty="0">
                <a:ea typeface="+mj-ea"/>
                <a:cs typeface="+mj-cs"/>
              </a:rPr>
              <a:t> de vie plus </a:t>
            </a:r>
            <a:r>
              <a:rPr lang="en-US" sz="2492" dirty="0" err="1">
                <a:ea typeface="+mj-ea"/>
                <a:cs typeface="+mj-cs"/>
              </a:rPr>
              <a:t>faible</a:t>
            </a:r>
            <a:endParaRPr lang="en-US" sz="2492" baseline="-25000" dirty="0">
              <a:ea typeface="+mj-ea"/>
              <a:cs typeface="+mj-cs"/>
            </a:endParaRPr>
          </a:p>
        </p:txBody>
      </p:sp>
      <p:pic>
        <p:nvPicPr>
          <p:cNvPr id="92163" name="Picture 2" descr="Ã©sultat de recherche d'images pour &quot;efficacitÃ© radiative des gaz Ã  effet de ser">
            <a:extLst>
              <a:ext uri="{FF2B5EF4-FFF2-40B4-BE49-F238E27FC236}">
                <a16:creationId xmlns:a16="http://schemas.microsoft.com/office/drawing/2014/main" id="{15A7E050-F33C-04B2-705B-042DD56795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1565275"/>
            <a:ext cx="8501062" cy="444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à coins arrondis 4">
            <a:extLst>
              <a:ext uri="{FF2B5EF4-FFF2-40B4-BE49-F238E27FC236}">
                <a16:creationId xmlns:a16="http://schemas.microsoft.com/office/drawing/2014/main" id="{BA59C488-A2E0-EEC2-D2A8-4563453E2069}"/>
              </a:ext>
            </a:extLst>
          </p:cNvPr>
          <p:cNvSpPr/>
          <p:nvPr/>
        </p:nvSpPr>
        <p:spPr>
          <a:xfrm>
            <a:off x="3671888" y="3906838"/>
            <a:ext cx="1412875" cy="595312"/>
          </a:xfrm>
          <a:prstGeom prst="roundRect">
            <a:avLst/>
          </a:prstGeom>
          <a:noFill/>
          <a:ln w="66675" cmpd="sng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Titre 1">
            <a:extLst>
              <a:ext uri="{FF2B5EF4-FFF2-40B4-BE49-F238E27FC236}">
                <a16:creationId xmlns:a16="http://schemas.microsoft.com/office/drawing/2014/main" id="{EAF8709B-A53F-4821-F92A-ACFCA54E86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2238" y="44450"/>
            <a:ext cx="8916987" cy="1143000"/>
          </a:xfrm>
        </p:spPr>
        <p:txBody>
          <a:bodyPr/>
          <a:lstStyle/>
          <a:p>
            <a:r>
              <a:rPr lang="fr-FR" altLang="fr-FR">
                <a:ea typeface="ＭＳ Ｐゴシック" panose="020B0600070205080204" pitchFamily="34" charset="-128"/>
              </a:rPr>
              <a:t>Conséquences de la durée de vie faible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C955B2B-01A8-2D17-6136-1F400905CF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0063" y="1333500"/>
            <a:ext cx="8080375" cy="4813300"/>
          </a:xfrm>
        </p:spPr>
        <p:txBody>
          <a:bodyPr>
            <a:normAutofit fontScale="92500" lnSpcReduction="20000"/>
          </a:bodyPr>
          <a:lstStyle/>
          <a:p>
            <a:pPr>
              <a:buFont typeface="Arial" charset="0"/>
              <a:buChar char="•"/>
              <a:defRPr/>
            </a:pPr>
            <a:endParaRPr lang="fr-FR" dirty="0"/>
          </a:p>
          <a:p>
            <a:pPr>
              <a:buFont typeface="Arial" charset="0"/>
              <a:buChar char="•"/>
              <a:defRPr/>
            </a:pPr>
            <a:r>
              <a:rPr lang="fr-FR" dirty="0"/>
              <a:t>Au bout de 12 ans, une molécule de méthane ne sera plus présente dans l’atmosphère</a:t>
            </a:r>
          </a:p>
          <a:p>
            <a:pPr>
              <a:buFont typeface="Arial" charset="0"/>
              <a:buChar char="•"/>
              <a:defRPr/>
            </a:pPr>
            <a:r>
              <a:rPr lang="fr-FR" dirty="0"/>
              <a:t>L’</a:t>
            </a:r>
            <a:r>
              <a:rPr lang="fr-FR" u="sng" dirty="0"/>
              <a:t>effet de la présence de méthane </a:t>
            </a:r>
            <a:r>
              <a:rPr lang="fr-FR" dirty="0"/>
              <a:t>dans l’atmosphère dépend donc de la différence entre ce qui entre et ce qui sort en moyenne sur 12 ans</a:t>
            </a:r>
          </a:p>
          <a:p>
            <a:pPr lvl="1">
              <a:buFont typeface="Arial" charset="0"/>
              <a:buChar char="–"/>
              <a:defRPr/>
            </a:pPr>
            <a:r>
              <a:rPr lang="fr-FR" dirty="0"/>
              <a:t>Si on arrêtait toute émission de méthane, au bout de 12 ans l’effet du réchauffement lié au méthane </a:t>
            </a:r>
            <a:r>
              <a:rPr lang="fr-FR" i="1" dirty="0"/>
              <a:t>diminuerait </a:t>
            </a:r>
            <a:r>
              <a:rPr lang="fr-FR" dirty="0"/>
              <a:t>(à t+12, on « perd » du réchauffement)</a:t>
            </a:r>
          </a:p>
          <a:p>
            <a:pPr lvl="1">
              <a:buFont typeface="Arial" charset="0"/>
              <a:buChar char="–"/>
              <a:defRPr/>
            </a:pPr>
            <a:r>
              <a:rPr lang="fr-FR" dirty="0"/>
              <a:t>Si les émissions annuelles de méthane sont constantes, ce qui entre = ce qui sort en moyenne, on n’a donc pas d’effet réchauffant</a:t>
            </a:r>
          </a:p>
          <a:p>
            <a:pPr lvl="1">
              <a:buFont typeface="Arial" charset="0"/>
              <a:buChar char="–"/>
              <a:defRPr/>
            </a:pPr>
            <a:r>
              <a:rPr lang="fr-FR" dirty="0"/>
              <a:t>Si les émissions augmentent, on a un réchauffement proportionnel à ce qui entre en net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Title 3">
            <a:extLst>
              <a:ext uri="{FF2B5EF4-FFF2-40B4-BE49-F238E27FC236}">
                <a16:creationId xmlns:a16="http://schemas.microsoft.com/office/drawing/2014/main" id="{495C30E7-6486-499C-5EDE-EAE378D165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2238" y="44450"/>
            <a:ext cx="8916987" cy="1143000"/>
          </a:xfrm>
        </p:spPr>
        <p:txBody>
          <a:bodyPr/>
          <a:lstStyle/>
          <a:p>
            <a:r>
              <a:rPr lang="en-US" altLang="fr-FR">
                <a:ea typeface="ＭＳ Ｐゴシック" panose="020B0600070205080204" pitchFamily="34" charset="-128"/>
              </a:rPr>
              <a:t>Long and short lived GHGs</a:t>
            </a:r>
          </a:p>
        </p:txBody>
      </p:sp>
      <p:sp>
        <p:nvSpPr>
          <p:cNvPr id="94210" name="Espace réservé du contenu 1">
            <a:extLst>
              <a:ext uri="{FF2B5EF4-FFF2-40B4-BE49-F238E27FC236}">
                <a16:creationId xmlns:a16="http://schemas.microsoft.com/office/drawing/2014/main" id="{6765D5E0-E2F4-BE80-1184-313C1FF18C56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>
          <a:xfrm>
            <a:off x="500063" y="1333500"/>
            <a:ext cx="8080375" cy="4813300"/>
          </a:xfrm>
        </p:spPr>
        <p:txBody>
          <a:bodyPr/>
          <a:lstStyle/>
          <a:p>
            <a:endParaRPr lang="fr-FR" altLang="fr-FR">
              <a:ea typeface="ＭＳ Ｐゴシック" panose="020B0600070205080204" pitchFamily="34" charset="-128"/>
            </a:endParaRPr>
          </a:p>
        </p:txBody>
      </p:sp>
      <p:pic>
        <p:nvPicPr>
          <p:cNvPr id="94211" name="Picture 5">
            <a:extLst>
              <a:ext uri="{FF2B5EF4-FFF2-40B4-BE49-F238E27FC236}">
                <a16:creationId xmlns:a16="http://schemas.microsoft.com/office/drawing/2014/main" id="{3B06A20A-04AA-36E2-7022-B0C49BC099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2125663"/>
            <a:ext cx="5094288" cy="307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825BA97-7B26-DA1F-2711-A926B6F67170}"/>
              </a:ext>
            </a:extLst>
          </p:cNvPr>
          <p:cNvSpPr txBox="1"/>
          <p:nvPr/>
        </p:nvSpPr>
        <p:spPr>
          <a:xfrm>
            <a:off x="5789613" y="2333625"/>
            <a:ext cx="2725737" cy="113188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350" dirty="0">
                <a:latin typeface="Calibri" charset="0"/>
                <a:ea typeface="ＭＳ Ｐゴシック" charset="-128"/>
              </a:rPr>
              <a:t>CO</a:t>
            </a:r>
            <a:r>
              <a:rPr lang="en-US" sz="1350" baseline="-25000" dirty="0">
                <a:latin typeface="Calibri" charset="0"/>
                <a:ea typeface="ＭＳ Ｐゴシック" charset="-128"/>
              </a:rPr>
              <a:t>2</a:t>
            </a:r>
            <a:r>
              <a:rPr lang="en-US" sz="1350" dirty="0">
                <a:latin typeface="Calibri" charset="0"/>
                <a:ea typeface="ＭＳ Ｐゴシック" charset="-128"/>
              </a:rPr>
              <a:t>: long lifetime means it accumulates in the atmosphere.</a:t>
            </a:r>
          </a:p>
          <a:p>
            <a:pPr>
              <a:defRPr/>
            </a:pPr>
            <a:r>
              <a:rPr lang="en-US" sz="1350" dirty="0">
                <a:latin typeface="Calibri" charset="0"/>
                <a:ea typeface="ＭＳ Ｐゴシック" charset="-128"/>
              </a:rPr>
              <a:t>Any emission above zero increases the amount in the atmosphere indefinitely.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A9819F-05E6-1DBB-D82F-6ED953E4967E}"/>
              </a:ext>
            </a:extLst>
          </p:cNvPr>
          <p:cNvSpPr txBox="1"/>
          <p:nvPr/>
        </p:nvSpPr>
        <p:spPr>
          <a:xfrm>
            <a:off x="5789613" y="3862388"/>
            <a:ext cx="2725737" cy="92392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350" dirty="0">
                <a:latin typeface="Calibri" charset="0"/>
                <a:ea typeface="ＭＳ Ｐゴシック" charset="-128"/>
              </a:rPr>
              <a:t>CH</a:t>
            </a:r>
            <a:r>
              <a:rPr lang="en-US" sz="1350" baseline="-25000" dirty="0">
                <a:latin typeface="Calibri" charset="0"/>
                <a:ea typeface="ＭＳ Ｐゴシック" charset="-128"/>
              </a:rPr>
              <a:t>4</a:t>
            </a:r>
            <a:r>
              <a:rPr lang="en-US" sz="1350" dirty="0">
                <a:latin typeface="Calibri" charset="0"/>
                <a:ea typeface="ＭＳ Ｐゴシック" charset="-128"/>
              </a:rPr>
              <a:t>: 12 year lifetime means stable emissions lead to stable amount in the atmosphere, as the sources balance the sinks.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D89038F-597B-6B40-9E5C-06009B23CE02}"/>
              </a:ext>
            </a:extLst>
          </p:cNvPr>
          <p:cNvSpPr txBox="1"/>
          <p:nvPr/>
        </p:nvSpPr>
        <p:spPr>
          <a:xfrm>
            <a:off x="5789613" y="4987925"/>
            <a:ext cx="2725737" cy="7159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350" dirty="0">
                <a:latin typeface="Calibri" charset="0"/>
                <a:ea typeface="ＭＳ Ｐゴシック" charset="-128"/>
              </a:rPr>
              <a:t>N</a:t>
            </a:r>
            <a:r>
              <a:rPr lang="en-US" sz="1350" baseline="-25000" dirty="0">
                <a:latin typeface="Calibri" charset="0"/>
                <a:ea typeface="ＭＳ Ｐゴシック" charset="-128"/>
              </a:rPr>
              <a:t>2</a:t>
            </a:r>
            <a:r>
              <a:rPr lang="en-US" sz="1350" dirty="0">
                <a:latin typeface="Calibri" charset="0"/>
                <a:ea typeface="ＭＳ Ｐゴシック" charset="-128"/>
              </a:rPr>
              <a:t>O: 120 year lifetime means it behaves more similar to CO</a:t>
            </a:r>
            <a:r>
              <a:rPr lang="en-US" sz="1350" baseline="-25000" dirty="0">
                <a:latin typeface="Calibri" charset="0"/>
                <a:ea typeface="ＭＳ Ｐゴシック" charset="-128"/>
              </a:rPr>
              <a:t>2</a:t>
            </a:r>
            <a:r>
              <a:rPr lang="en-US" sz="1350" dirty="0">
                <a:latin typeface="Calibri" charset="0"/>
                <a:ea typeface="ＭＳ Ｐゴシック" charset="-128"/>
              </a:rPr>
              <a:t> on timescales of less than a century.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58386B-372B-3AA0-5026-E986DC7B6DF7}"/>
              </a:ext>
            </a:extLst>
          </p:cNvPr>
          <p:cNvSpPr txBox="1"/>
          <p:nvPr/>
        </p:nvSpPr>
        <p:spPr>
          <a:xfrm>
            <a:off x="661988" y="5402263"/>
            <a:ext cx="5094287" cy="577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050" i="1" dirty="0">
                <a:latin typeface="Calibri" charset="0"/>
                <a:ea typeface="ＭＳ Ｐゴシック" charset="-128"/>
              </a:rPr>
              <a:t>Figure from Lynch, J. (2019). Agricultural methane and its role as a greenhouse gas. Food Climate Research Network, University of Oxford: </a:t>
            </a:r>
            <a:r>
              <a:rPr lang="en-GB" sz="1050" dirty="0">
                <a:latin typeface="Calibri" charset="0"/>
                <a:ea typeface="ＭＳ Ｐゴシック" charset="-128"/>
                <a:hlinkClick r:id="rId3"/>
              </a:rPr>
              <a:t>https://foodsource.org.uk/building-blocks/agricultural-methane-and-its-role-greenhouse-gas</a:t>
            </a:r>
            <a:endParaRPr lang="en-US" sz="1050" i="1" dirty="0">
              <a:latin typeface="Calibri" charset="0"/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Espace réservé du texte 2">
            <a:extLst>
              <a:ext uri="{FF2B5EF4-FFF2-40B4-BE49-F238E27FC236}">
                <a16:creationId xmlns:a16="http://schemas.microsoft.com/office/drawing/2014/main" id="{8772EA0B-3AB3-DB17-31BC-568D3A38290E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>
          <a:xfrm>
            <a:off x="338138" y="6413500"/>
            <a:ext cx="2432050" cy="306388"/>
          </a:xfrm>
        </p:spPr>
        <p:txBody>
          <a:bodyPr/>
          <a:lstStyle/>
          <a:p>
            <a:endParaRPr lang="fr-FR" altLang="fr-FR">
              <a:latin typeface="Helvetica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95234" name="Titre 3">
            <a:extLst>
              <a:ext uri="{FF2B5EF4-FFF2-40B4-BE49-F238E27FC236}">
                <a16:creationId xmlns:a16="http://schemas.microsoft.com/office/drawing/2014/main" id="{9A44FE12-9811-A22E-B09D-45DF50F26E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2238" y="44450"/>
            <a:ext cx="8916987" cy="1143000"/>
          </a:xfrm>
        </p:spPr>
        <p:txBody>
          <a:bodyPr/>
          <a:lstStyle/>
          <a:p>
            <a:r>
              <a:rPr lang="fr-FR" altLang="fr-FR">
                <a:ea typeface="ＭＳ Ｐゴシック" panose="020B0600070205080204" pitchFamily="34" charset="-128"/>
              </a:rPr>
              <a:t>Conséquences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EE57F4-EB6C-3456-7AB2-CB2773D40FA7}"/>
              </a:ext>
            </a:extLst>
          </p:cNvPr>
          <p:cNvSpPr/>
          <p:nvPr/>
        </p:nvSpPr>
        <p:spPr>
          <a:xfrm>
            <a:off x="1058863" y="2643188"/>
            <a:ext cx="1562100" cy="5905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/>
              <a:t>CH</a:t>
            </a:r>
            <a:r>
              <a:rPr lang="fr-FR" b="1" baseline="-25000" dirty="0"/>
              <a:t>4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CE20B3A1-9823-6EAD-8B33-8FD3810995C3}"/>
              </a:ext>
            </a:extLst>
          </p:cNvPr>
          <p:cNvCxnSpPr/>
          <p:nvPr/>
        </p:nvCxnSpPr>
        <p:spPr>
          <a:xfrm>
            <a:off x="914400" y="1639888"/>
            <a:ext cx="568325" cy="92551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9368A553-CFBB-A769-E727-341A116F3CD9}"/>
              </a:ext>
            </a:extLst>
          </p:cNvPr>
          <p:cNvCxnSpPr/>
          <p:nvPr/>
        </p:nvCxnSpPr>
        <p:spPr>
          <a:xfrm>
            <a:off x="1724025" y="3316288"/>
            <a:ext cx="569913" cy="925512"/>
          </a:xfrm>
          <a:prstGeom prst="straightConnector1">
            <a:avLst/>
          </a:prstGeom>
          <a:ln w="1206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Graphique 9" descr="Vache">
            <a:extLst>
              <a:ext uri="{FF2B5EF4-FFF2-40B4-BE49-F238E27FC236}">
                <a16:creationId xmlns:a16="http://schemas.microsoft.com/office/drawing/2014/main" id="{1CBDFCBE-30D9-E69D-1F0B-BDBE49780E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725" y="4949825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Graphique 11" descr="Plante">
            <a:extLst>
              <a:ext uri="{FF2B5EF4-FFF2-40B4-BE49-F238E27FC236}">
                <a16:creationId xmlns:a16="http://schemas.microsoft.com/office/drawing/2014/main" id="{40327257-4BB1-5764-3A71-1B4FACEB9B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25" y="5464175"/>
            <a:ext cx="487363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Forme libre 12">
            <a:extLst>
              <a:ext uri="{FF2B5EF4-FFF2-40B4-BE49-F238E27FC236}">
                <a16:creationId xmlns:a16="http://schemas.microsoft.com/office/drawing/2014/main" id="{D558FF28-38F8-03BD-A04F-6EF2CB5B378C}"/>
              </a:ext>
            </a:extLst>
          </p:cNvPr>
          <p:cNvSpPr/>
          <p:nvPr/>
        </p:nvSpPr>
        <p:spPr>
          <a:xfrm>
            <a:off x="579438" y="3278188"/>
            <a:ext cx="669925" cy="2052637"/>
          </a:xfrm>
          <a:custGeom>
            <a:avLst/>
            <a:gdLst>
              <a:gd name="connsiteX0" fmla="*/ 670264 w 670264"/>
              <a:gd name="connsiteY0" fmla="*/ 2051824 h 2051824"/>
              <a:gd name="connsiteX1" fmla="*/ 79249 w 670264"/>
              <a:gd name="connsiteY1" fmla="*/ 1338146 h 2051824"/>
              <a:gd name="connsiteX2" fmla="*/ 34644 w 670264"/>
              <a:gd name="connsiteY2" fmla="*/ 457200 h 2051824"/>
              <a:gd name="connsiteX3" fmla="*/ 346878 w 670264"/>
              <a:gd name="connsiteY3" fmla="*/ 0 h 2051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0264" h="2051824">
                <a:moveTo>
                  <a:pt x="670264" y="2051824"/>
                </a:moveTo>
                <a:cubicBezTo>
                  <a:pt x="427725" y="1827870"/>
                  <a:pt x="185186" y="1603917"/>
                  <a:pt x="79249" y="1338146"/>
                </a:cubicBezTo>
                <a:cubicBezTo>
                  <a:pt x="-26688" y="1072375"/>
                  <a:pt x="-9961" y="680224"/>
                  <a:pt x="34644" y="457200"/>
                </a:cubicBezTo>
                <a:cubicBezTo>
                  <a:pt x="79249" y="234176"/>
                  <a:pt x="213063" y="117088"/>
                  <a:pt x="346878" y="0"/>
                </a:cubicBezTo>
              </a:path>
            </a:pathLst>
          </a:custGeom>
          <a:noFill/>
          <a:ln>
            <a:headEnd type="none"/>
            <a:tailEnd type="triangle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Forme libre 13">
            <a:extLst>
              <a:ext uri="{FF2B5EF4-FFF2-40B4-BE49-F238E27FC236}">
                <a16:creationId xmlns:a16="http://schemas.microsoft.com/office/drawing/2014/main" id="{56062068-F0D0-C1CE-AE2B-6543326BA81B}"/>
              </a:ext>
            </a:extLst>
          </p:cNvPr>
          <p:cNvSpPr/>
          <p:nvPr/>
        </p:nvSpPr>
        <p:spPr>
          <a:xfrm rot="11367474">
            <a:off x="2784475" y="3371850"/>
            <a:ext cx="669925" cy="2051050"/>
          </a:xfrm>
          <a:custGeom>
            <a:avLst/>
            <a:gdLst>
              <a:gd name="connsiteX0" fmla="*/ 670264 w 670264"/>
              <a:gd name="connsiteY0" fmla="*/ 2051824 h 2051824"/>
              <a:gd name="connsiteX1" fmla="*/ 79249 w 670264"/>
              <a:gd name="connsiteY1" fmla="*/ 1338146 h 2051824"/>
              <a:gd name="connsiteX2" fmla="*/ 34644 w 670264"/>
              <a:gd name="connsiteY2" fmla="*/ 457200 h 2051824"/>
              <a:gd name="connsiteX3" fmla="*/ 346878 w 670264"/>
              <a:gd name="connsiteY3" fmla="*/ 0 h 2051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0264" h="2051824">
                <a:moveTo>
                  <a:pt x="670264" y="2051824"/>
                </a:moveTo>
                <a:cubicBezTo>
                  <a:pt x="427725" y="1827870"/>
                  <a:pt x="185186" y="1603917"/>
                  <a:pt x="79249" y="1338146"/>
                </a:cubicBezTo>
                <a:cubicBezTo>
                  <a:pt x="-26688" y="1072375"/>
                  <a:pt x="-9961" y="680224"/>
                  <a:pt x="34644" y="457200"/>
                </a:cubicBezTo>
                <a:cubicBezTo>
                  <a:pt x="79249" y="234176"/>
                  <a:pt x="213063" y="117088"/>
                  <a:pt x="346878" y="0"/>
                </a:cubicBezTo>
              </a:path>
            </a:pathLst>
          </a:custGeom>
          <a:noFill/>
          <a:ln>
            <a:headEnd type="none"/>
            <a:tailEnd type="triangle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C67B6E6-248F-CA8C-E41D-F5C603AA5D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" y="4638675"/>
            <a:ext cx="6461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/>
              <a:t>+CH</a:t>
            </a:r>
            <a:r>
              <a:rPr lang="fr-FR" altLang="fr-FR" sz="1800" baseline="-25000"/>
              <a:t>4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7C8C492-8E7B-5370-3C8E-B40179544F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4488" y="2843213"/>
            <a:ext cx="6524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/>
              <a:t>+CO</a:t>
            </a:r>
            <a:r>
              <a:rPr lang="fr-FR" altLang="fr-FR" sz="1800" baseline="-25000"/>
              <a:t>2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E426225-B535-85BE-0AED-6778E38F1F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0188" y="5484813"/>
            <a:ext cx="606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/>
              <a:t>-CO</a:t>
            </a:r>
            <a:r>
              <a:rPr lang="fr-FR" altLang="fr-FR" sz="1800" baseline="-25000"/>
              <a:t>2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047EC30-8900-4058-2A73-AE0A6C6B6336}"/>
              </a:ext>
            </a:extLst>
          </p:cNvPr>
          <p:cNvSpPr/>
          <p:nvPr/>
        </p:nvSpPr>
        <p:spPr>
          <a:xfrm>
            <a:off x="5326063" y="2633663"/>
            <a:ext cx="1562100" cy="5905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/>
              <a:t>CH</a:t>
            </a:r>
            <a:r>
              <a:rPr lang="fr-FR" b="1" baseline="-25000" dirty="0"/>
              <a:t>4</a:t>
            </a:r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57EA722C-56EC-BF4E-6339-2D23B927C941}"/>
              </a:ext>
            </a:extLst>
          </p:cNvPr>
          <p:cNvCxnSpPr/>
          <p:nvPr/>
        </p:nvCxnSpPr>
        <p:spPr>
          <a:xfrm>
            <a:off x="5181600" y="1630363"/>
            <a:ext cx="568325" cy="92551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08A14EBE-5828-C091-2A2F-479B366886EA}"/>
              </a:ext>
            </a:extLst>
          </p:cNvPr>
          <p:cNvCxnSpPr/>
          <p:nvPr/>
        </p:nvCxnSpPr>
        <p:spPr>
          <a:xfrm>
            <a:off x="5991225" y="3306763"/>
            <a:ext cx="568325" cy="925512"/>
          </a:xfrm>
          <a:prstGeom prst="straightConnector1">
            <a:avLst/>
          </a:prstGeom>
          <a:ln w="1206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Graphique 21" descr="Vache">
            <a:extLst>
              <a:ext uri="{FF2B5EF4-FFF2-40B4-BE49-F238E27FC236}">
                <a16:creationId xmlns:a16="http://schemas.microsoft.com/office/drawing/2014/main" id="{BD553A74-EC21-A720-A09C-04FBB7E6A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925" y="494030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Graphique 22" descr="Plante">
            <a:extLst>
              <a:ext uri="{FF2B5EF4-FFF2-40B4-BE49-F238E27FC236}">
                <a16:creationId xmlns:a16="http://schemas.microsoft.com/office/drawing/2014/main" id="{95C0D9A7-19C8-EC53-8646-F457262948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325" y="5454650"/>
            <a:ext cx="487363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Forme libre 23">
            <a:extLst>
              <a:ext uri="{FF2B5EF4-FFF2-40B4-BE49-F238E27FC236}">
                <a16:creationId xmlns:a16="http://schemas.microsoft.com/office/drawing/2014/main" id="{6CEFAA52-4A1E-6683-E8BA-AA2F891B500C}"/>
              </a:ext>
            </a:extLst>
          </p:cNvPr>
          <p:cNvSpPr/>
          <p:nvPr/>
        </p:nvSpPr>
        <p:spPr>
          <a:xfrm>
            <a:off x="4979988" y="3268663"/>
            <a:ext cx="669925" cy="2052637"/>
          </a:xfrm>
          <a:custGeom>
            <a:avLst/>
            <a:gdLst>
              <a:gd name="connsiteX0" fmla="*/ 670264 w 670264"/>
              <a:gd name="connsiteY0" fmla="*/ 2051824 h 2051824"/>
              <a:gd name="connsiteX1" fmla="*/ 79249 w 670264"/>
              <a:gd name="connsiteY1" fmla="*/ 1338146 h 2051824"/>
              <a:gd name="connsiteX2" fmla="*/ 34644 w 670264"/>
              <a:gd name="connsiteY2" fmla="*/ 457200 h 2051824"/>
              <a:gd name="connsiteX3" fmla="*/ 346878 w 670264"/>
              <a:gd name="connsiteY3" fmla="*/ 0 h 2051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0264" h="2051824">
                <a:moveTo>
                  <a:pt x="670264" y="2051824"/>
                </a:moveTo>
                <a:cubicBezTo>
                  <a:pt x="427725" y="1827870"/>
                  <a:pt x="185186" y="1603917"/>
                  <a:pt x="79249" y="1338146"/>
                </a:cubicBezTo>
                <a:cubicBezTo>
                  <a:pt x="-26688" y="1072375"/>
                  <a:pt x="-9961" y="680224"/>
                  <a:pt x="34644" y="457200"/>
                </a:cubicBezTo>
                <a:cubicBezTo>
                  <a:pt x="79249" y="234176"/>
                  <a:pt x="213063" y="117088"/>
                  <a:pt x="346878" y="0"/>
                </a:cubicBezTo>
              </a:path>
            </a:pathLst>
          </a:custGeom>
          <a:noFill/>
          <a:ln>
            <a:headEnd type="none"/>
            <a:tailEnd type="triangle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5" name="Forme libre 24">
            <a:extLst>
              <a:ext uri="{FF2B5EF4-FFF2-40B4-BE49-F238E27FC236}">
                <a16:creationId xmlns:a16="http://schemas.microsoft.com/office/drawing/2014/main" id="{F4E24ECF-A637-7368-D729-0AEEDC6D5873}"/>
              </a:ext>
            </a:extLst>
          </p:cNvPr>
          <p:cNvSpPr/>
          <p:nvPr/>
        </p:nvSpPr>
        <p:spPr>
          <a:xfrm rot="11367474">
            <a:off x="7051675" y="3362325"/>
            <a:ext cx="669925" cy="2051050"/>
          </a:xfrm>
          <a:custGeom>
            <a:avLst/>
            <a:gdLst>
              <a:gd name="connsiteX0" fmla="*/ 670264 w 670264"/>
              <a:gd name="connsiteY0" fmla="*/ 2051824 h 2051824"/>
              <a:gd name="connsiteX1" fmla="*/ 79249 w 670264"/>
              <a:gd name="connsiteY1" fmla="*/ 1338146 h 2051824"/>
              <a:gd name="connsiteX2" fmla="*/ 34644 w 670264"/>
              <a:gd name="connsiteY2" fmla="*/ 457200 h 2051824"/>
              <a:gd name="connsiteX3" fmla="*/ 346878 w 670264"/>
              <a:gd name="connsiteY3" fmla="*/ 0 h 2051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0264" h="2051824">
                <a:moveTo>
                  <a:pt x="670264" y="2051824"/>
                </a:moveTo>
                <a:cubicBezTo>
                  <a:pt x="427725" y="1827870"/>
                  <a:pt x="185186" y="1603917"/>
                  <a:pt x="79249" y="1338146"/>
                </a:cubicBezTo>
                <a:cubicBezTo>
                  <a:pt x="-26688" y="1072375"/>
                  <a:pt x="-9961" y="680224"/>
                  <a:pt x="34644" y="457200"/>
                </a:cubicBezTo>
                <a:cubicBezTo>
                  <a:pt x="79249" y="234176"/>
                  <a:pt x="213063" y="117088"/>
                  <a:pt x="346878" y="0"/>
                </a:cubicBezTo>
              </a:path>
            </a:pathLst>
          </a:custGeom>
          <a:noFill/>
          <a:ln>
            <a:headEnd type="none"/>
            <a:tailEnd type="triangle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FE028BF-0D4A-94FE-8815-5B454B8554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7250" y="4629150"/>
            <a:ext cx="6461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/>
              <a:t>+CH</a:t>
            </a:r>
            <a:r>
              <a:rPr lang="fr-FR" altLang="fr-FR" sz="1800" baseline="-25000"/>
              <a:t>4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AD0147-6ABC-0CBF-DFCD-75CB34F0A3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1688" y="2833688"/>
            <a:ext cx="6524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/>
              <a:t>+CO</a:t>
            </a:r>
            <a:r>
              <a:rPr lang="fr-FR" altLang="fr-FR" sz="1800" baseline="-25000"/>
              <a:t>2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5DA63492-0E38-31A9-2D02-CE7332D9E3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5800" y="5475288"/>
            <a:ext cx="6080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/>
              <a:t>-CO</a:t>
            </a:r>
            <a:r>
              <a:rPr lang="fr-FR" altLang="fr-FR" sz="1800" baseline="-25000"/>
              <a:t>2</a:t>
            </a:r>
          </a:p>
        </p:txBody>
      </p:sp>
      <p:sp>
        <p:nvSpPr>
          <p:cNvPr id="30" name="Double flèche horizontale 29">
            <a:extLst>
              <a:ext uri="{FF2B5EF4-FFF2-40B4-BE49-F238E27FC236}">
                <a16:creationId xmlns:a16="http://schemas.microsoft.com/office/drawing/2014/main" id="{232E3764-B623-5DAB-F993-4EEC3B9B83A8}"/>
              </a:ext>
            </a:extLst>
          </p:cNvPr>
          <p:cNvSpPr/>
          <p:nvPr/>
        </p:nvSpPr>
        <p:spPr>
          <a:xfrm>
            <a:off x="2497138" y="3314700"/>
            <a:ext cx="3371850" cy="1860550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200" dirty="0"/>
              <a:t>Si le cheptel est constant, la couche de CH</a:t>
            </a:r>
            <a:r>
              <a:rPr lang="fr-FR" sz="1200" baseline="-25000" dirty="0"/>
              <a:t>4</a:t>
            </a:r>
            <a:r>
              <a:rPr lang="fr-FR" sz="1200" dirty="0"/>
              <a:t> dans l’atmosphère aussi, le réchauffement est constant, il ne fait pas plus chaud</a:t>
            </a: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A51EC156-0AEE-08B3-3E7E-5D8588AEE286}"/>
              </a:ext>
            </a:extLst>
          </p:cNvPr>
          <p:cNvCxnSpPr/>
          <p:nvPr/>
        </p:nvCxnSpPr>
        <p:spPr>
          <a:xfrm>
            <a:off x="457200" y="1414463"/>
            <a:ext cx="785971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257" name="ZoneTexte 8">
            <a:extLst>
              <a:ext uri="{FF2B5EF4-FFF2-40B4-BE49-F238E27FC236}">
                <a16:creationId xmlns:a16="http://schemas.microsoft.com/office/drawing/2014/main" id="{E808EF7D-9E87-C617-8F83-D7D85F326F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7275" y="1444625"/>
            <a:ext cx="16621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/>
              <a:t>Ligne de temps </a:t>
            </a:r>
          </a:p>
        </p:txBody>
      </p:sp>
      <p:sp>
        <p:nvSpPr>
          <p:cNvPr id="95258" name="ZoneTexte 30">
            <a:extLst>
              <a:ext uri="{FF2B5EF4-FFF2-40B4-BE49-F238E27FC236}">
                <a16:creationId xmlns:a16="http://schemas.microsoft.com/office/drawing/2014/main" id="{9C99BC59-6C10-9512-E44E-BFF116E16F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1238" y="1422400"/>
            <a:ext cx="9572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/>
              <a:t>Temps 1</a:t>
            </a:r>
          </a:p>
        </p:txBody>
      </p:sp>
      <p:sp>
        <p:nvSpPr>
          <p:cNvPr id="95259" name="ZoneTexte 31">
            <a:extLst>
              <a:ext uri="{FF2B5EF4-FFF2-40B4-BE49-F238E27FC236}">
                <a16:creationId xmlns:a16="http://schemas.microsoft.com/office/drawing/2014/main" id="{D4FA3A2E-BC75-A9C4-D722-3DD7F4872F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1417638"/>
            <a:ext cx="2057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/>
              <a:t>Temps 2 (t + 12 ans)</a:t>
            </a:r>
          </a:p>
        </p:txBody>
      </p:sp>
      <p:sp>
        <p:nvSpPr>
          <p:cNvPr id="95260" name="ZoneTexte 32">
            <a:extLst>
              <a:ext uri="{FF2B5EF4-FFF2-40B4-BE49-F238E27FC236}">
                <a16:creationId xmlns:a16="http://schemas.microsoft.com/office/drawing/2014/main" id="{DABBCF7D-F634-E59F-6F1E-090B3F6E1759}"/>
              </a:ext>
            </a:extLst>
          </p:cNvPr>
          <p:cNvSpPr txBox="1">
            <a:spLocks noChangeArrowheads="1"/>
          </p:cNvSpPr>
          <p:nvPr/>
        </p:nvSpPr>
        <p:spPr bwMode="auto">
          <a:xfrm rot="3588027">
            <a:off x="913606" y="1978819"/>
            <a:ext cx="9874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/>
              <a:t>Rayonnement</a:t>
            </a:r>
          </a:p>
        </p:txBody>
      </p:sp>
      <p:sp>
        <p:nvSpPr>
          <p:cNvPr id="95261" name="ZoneTexte 33">
            <a:extLst>
              <a:ext uri="{FF2B5EF4-FFF2-40B4-BE49-F238E27FC236}">
                <a16:creationId xmlns:a16="http://schemas.microsoft.com/office/drawing/2014/main" id="{53DD573A-8FAF-5A80-D8A4-E39CE5F392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650" y="2087563"/>
            <a:ext cx="1985963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/>
              <a:t>Concentration en CH4</a:t>
            </a:r>
            <a:br>
              <a:rPr lang="fr-FR" altLang="fr-FR" sz="1100"/>
            </a:br>
            <a:r>
              <a:rPr lang="fr-FR" altLang="fr-FR" sz="1100"/>
              <a:t>ayant un pouvoir réchauffant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1100"/>
              <a:t>(assimilé à une « couche » dans</a:t>
            </a:r>
            <a:br>
              <a:rPr lang="fr-FR" altLang="fr-FR" sz="1100"/>
            </a:br>
            <a:r>
              <a:rPr lang="fr-FR" altLang="fr-FR" sz="1100"/>
              <a:t>l’atmosphère) </a:t>
            </a:r>
          </a:p>
        </p:txBody>
      </p:sp>
      <p:sp>
        <p:nvSpPr>
          <p:cNvPr id="95262" name="ZoneTexte 34">
            <a:extLst>
              <a:ext uri="{FF2B5EF4-FFF2-40B4-BE49-F238E27FC236}">
                <a16:creationId xmlns:a16="http://schemas.microsoft.com/office/drawing/2014/main" id="{85D7A14E-7F41-8192-9EED-891814435EC3}"/>
              </a:ext>
            </a:extLst>
          </p:cNvPr>
          <p:cNvSpPr txBox="1">
            <a:spLocks noChangeArrowheads="1"/>
          </p:cNvSpPr>
          <p:nvPr/>
        </p:nvSpPr>
        <p:spPr bwMode="auto">
          <a:xfrm rot="3588027">
            <a:off x="1808163" y="3419475"/>
            <a:ext cx="852487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/>
              <a:t>Effet </a:t>
            </a:r>
            <a:br>
              <a:rPr lang="fr-FR" altLang="fr-FR" sz="1100"/>
            </a:br>
            <a:r>
              <a:rPr lang="fr-FR" altLang="fr-FR" sz="1100"/>
              <a:t>réchauffant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9" grpId="0" animBg="1"/>
      <p:bldP spid="26" grpId="0"/>
      <p:bldP spid="27" grpId="0"/>
      <p:bldP spid="28" grpId="0"/>
      <p:bldP spid="3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Espace réservé du texte 2">
            <a:extLst>
              <a:ext uri="{FF2B5EF4-FFF2-40B4-BE49-F238E27FC236}">
                <a16:creationId xmlns:a16="http://schemas.microsoft.com/office/drawing/2014/main" id="{9148F1BE-E40F-A98B-E212-EDFC4872BC58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>
          <a:xfrm>
            <a:off x="338138" y="6413500"/>
            <a:ext cx="2432050" cy="306388"/>
          </a:xfrm>
        </p:spPr>
        <p:txBody>
          <a:bodyPr/>
          <a:lstStyle/>
          <a:p>
            <a:endParaRPr lang="fr-FR" altLang="fr-FR">
              <a:latin typeface="Helvetica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96258" name="Titre 3">
            <a:extLst>
              <a:ext uri="{FF2B5EF4-FFF2-40B4-BE49-F238E27FC236}">
                <a16:creationId xmlns:a16="http://schemas.microsoft.com/office/drawing/2014/main" id="{D9711A09-0FDB-0A99-AC32-EEF1F0CBD3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2238" y="44450"/>
            <a:ext cx="8916987" cy="1143000"/>
          </a:xfrm>
        </p:spPr>
        <p:txBody>
          <a:bodyPr/>
          <a:lstStyle/>
          <a:p>
            <a:r>
              <a:rPr lang="fr-FR" altLang="fr-FR">
                <a:ea typeface="ＭＳ Ｐゴシック" panose="020B0600070205080204" pitchFamily="34" charset="-128"/>
              </a:rPr>
              <a:t>Conséquences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29C588C-3B6A-DC09-A6F6-8A5BE2ED48F7}"/>
              </a:ext>
            </a:extLst>
          </p:cNvPr>
          <p:cNvSpPr/>
          <p:nvPr/>
        </p:nvSpPr>
        <p:spPr>
          <a:xfrm>
            <a:off x="1058863" y="2643188"/>
            <a:ext cx="1562100" cy="5905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/>
              <a:t>CH</a:t>
            </a:r>
            <a:r>
              <a:rPr lang="fr-FR" b="1" baseline="-25000" dirty="0"/>
              <a:t>4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759DE0FE-66F1-BA14-E291-3CCC7D2E4A75}"/>
              </a:ext>
            </a:extLst>
          </p:cNvPr>
          <p:cNvCxnSpPr/>
          <p:nvPr/>
        </p:nvCxnSpPr>
        <p:spPr>
          <a:xfrm>
            <a:off x="914400" y="1639888"/>
            <a:ext cx="568325" cy="92551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3013DA81-6581-2F12-51BD-D3593A7305F4}"/>
              </a:ext>
            </a:extLst>
          </p:cNvPr>
          <p:cNvCxnSpPr/>
          <p:nvPr/>
        </p:nvCxnSpPr>
        <p:spPr>
          <a:xfrm>
            <a:off x="1724025" y="3316288"/>
            <a:ext cx="569913" cy="925512"/>
          </a:xfrm>
          <a:prstGeom prst="straightConnector1">
            <a:avLst/>
          </a:prstGeom>
          <a:ln w="1206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6262" name="Graphique 9" descr="Vache">
            <a:extLst>
              <a:ext uri="{FF2B5EF4-FFF2-40B4-BE49-F238E27FC236}">
                <a16:creationId xmlns:a16="http://schemas.microsoft.com/office/drawing/2014/main" id="{1BB187FE-C4E7-C99F-39FA-B5F73BA69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725" y="4949825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3" name="Graphique 11" descr="Plante">
            <a:extLst>
              <a:ext uri="{FF2B5EF4-FFF2-40B4-BE49-F238E27FC236}">
                <a16:creationId xmlns:a16="http://schemas.microsoft.com/office/drawing/2014/main" id="{7CA9685E-0BA5-4B9E-D249-ABDE109856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25" y="5464175"/>
            <a:ext cx="487363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Forme libre 12">
            <a:extLst>
              <a:ext uri="{FF2B5EF4-FFF2-40B4-BE49-F238E27FC236}">
                <a16:creationId xmlns:a16="http://schemas.microsoft.com/office/drawing/2014/main" id="{4A54BCA6-C6DF-4A70-F164-0980ED040384}"/>
              </a:ext>
            </a:extLst>
          </p:cNvPr>
          <p:cNvSpPr/>
          <p:nvPr/>
        </p:nvSpPr>
        <p:spPr>
          <a:xfrm>
            <a:off x="579438" y="3278188"/>
            <a:ext cx="669925" cy="2052637"/>
          </a:xfrm>
          <a:custGeom>
            <a:avLst/>
            <a:gdLst>
              <a:gd name="connsiteX0" fmla="*/ 670264 w 670264"/>
              <a:gd name="connsiteY0" fmla="*/ 2051824 h 2051824"/>
              <a:gd name="connsiteX1" fmla="*/ 79249 w 670264"/>
              <a:gd name="connsiteY1" fmla="*/ 1338146 h 2051824"/>
              <a:gd name="connsiteX2" fmla="*/ 34644 w 670264"/>
              <a:gd name="connsiteY2" fmla="*/ 457200 h 2051824"/>
              <a:gd name="connsiteX3" fmla="*/ 346878 w 670264"/>
              <a:gd name="connsiteY3" fmla="*/ 0 h 2051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0264" h="2051824">
                <a:moveTo>
                  <a:pt x="670264" y="2051824"/>
                </a:moveTo>
                <a:cubicBezTo>
                  <a:pt x="427725" y="1827870"/>
                  <a:pt x="185186" y="1603917"/>
                  <a:pt x="79249" y="1338146"/>
                </a:cubicBezTo>
                <a:cubicBezTo>
                  <a:pt x="-26688" y="1072375"/>
                  <a:pt x="-9961" y="680224"/>
                  <a:pt x="34644" y="457200"/>
                </a:cubicBezTo>
                <a:cubicBezTo>
                  <a:pt x="79249" y="234176"/>
                  <a:pt x="213063" y="117088"/>
                  <a:pt x="346878" y="0"/>
                </a:cubicBezTo>
              </a:path>
            </a:pathLst>
          </a:custGeom>
          <a:noFill/>
          <a:ln>
            <a:headEnd type="none"/>
            <a:tailEnd type="triangle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Forme libre 13">
            <a:extLst>
              <a:ext uri="{FF2B5EF4-FFF2-40B4-BE49-F238E27FC236}">
                <a16:creationId xmlns:a16="http://schemas.microsoft.com/office/drawing/2014/main" id="{52ED4998-705A-C54F-C28F-E5E79CC0DB70}"/>
              </a:ext>
            </a:extLst>
          </p:cNvPr>
          <p:cNvSpPr/>
          <p:nvPr/>
        </p:nvSpPr>
        <p:spPr>
          <a:xfrm rot="11367474">
            <a:off x="2784475" y="3371850"/>
            <a:ext cx="669925" cy="2051050"/>
          </a:xfrm>
          <a:custGeom>
            <a:avLst/>
            <a:gdLst>
              <a:gd name="connsiteX0" fmla="*/ 670264 w 670264"/>
              <a:gd name="connsiteY0" fmla="*/ 2051824 h 2051824"/>
              <a:gd name="connsiteX1" fmla="*/ 79249 w 670264"/>
              <a:gd name="connsiteY1" fmla="*/ 1338146 h 2051824"/>
              <a:gd name="connsiteX2" fmla="*/ 34644 w 670264"/>
              <a:gd name="connsiteY2" fmla="*/ 457200 h 2051824"/>
              <a:gd name="connsiteX3" fmla="*/ 346878 w 670264"/>
              <a:gd name="connsiteY3" fmla="*/ 0 h 2051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0264" h="2051824">
                <a:moveTo>
                  <a:pt x="670264" y="2051824"/>
                </a:moveTo>
                <a:cubicBezTo>
                  <a:pt x="427725" y="1827870"/>
                  <a:pt x="185186" y="1603917"/>
                  <a:pt x="79249" y="1338146"/>
                </a:cubicBezTo>
                <a:cubicBezTo>
                  <a:pt x="-26688" y="1072375"/>
                  <a:pt x="-9961" y="680224"/>
                  <a:pt x="34644" y="457200"/>
                </a:cubicBezTo>
                <a:cubicBezTo>
                  <a:pt x="79249" y="234176"/>
                  <a:pt x="213063" y="117088"/>
                  <a:pt x="346878" y="0"/>
                </a:cubicBezTo>
              </a:path>
            </a:pathLst>
          </a:custGeom>
          <a:noFill/>
          <a:ln>
            <a:headEnd type="none"/>
            <a:tailEnd type="triangle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96266" name="ZoneTexte 14">
            <a:extLst>
              <a:ext uri="{FF2B5EF4-FFF2-40B4-BE49-F238E27FC236}">
                <a16:creationId xmlns:a16="http://schemas.microsoft.com/office/drawing/2014/main" id="{B1BCEA94-0B20-F809-2356-A3560EB648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" y="4638675"/>
            <a:ext cx="6461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/>
              <a:t>+CH</a:t>
            </a:r>
            <a:r>
              <a:rPr lang="fr-FR" altLang="fr-FR" sz="1800" baseline="-25000"/>
              <a:t>4</a:t>
            </a:r>
          </a:p>
        </p:txBody>
      </p:sp>
      <p:sp>
        <p:nvSpPr>
          <p:cNvPr id="96267" name="ZoneTexte 15">
            <a:extLst>
              <a:ext uri="{FF2B5EF4-FFF2-40B4-BE49-F238E27FC236}">
                <a16:creationId xmlns:a16="http://schemas.microsoft.com/office/drawing/2014/main" id="{E5584D3D-6315-2A35-656E-487C8DECC7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4488" y="2843213"/>
            <a:ext cx="6524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/>
              <a:t>+CO</a:t>
            </a:r>
            <a:r>
              <a:rPr lang="fr-FR" altLang="fr-FR" sz="1800" baseline="-25000"/>
              <a:t>2</a:t>
            </a:r>
          </a:p>
        </p:txBody>
      </p:sp>
      <p:sp>
        <p:nvSpPr>
          <p:cNvPr id="96268" name="ZoneTexte 16">
            <a:extLst>
              <a:ext uri="{FF2B5EF4-FFF2-40B4-BE49-F238E27FC236}">
                <a16:creationId xmlns:a16="http://schemas.microsoft.com/office/drawing/2014/main" id="{5D57034A-7B72-F495-F20A-D595FAB5BE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0188" y="5484813"/>
            <a:ext cx="606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/>
              <a:t>-CO</a:t>
            </a:r>
            <a:r>
              <a:rPr lang="fr-FR" altLang="fr-FR" sz="1800" baseline="-25000"/>
              <a:t>2</a:t>
            </a:r>
          </a:p>
        </p:txBody>
      </p:sp>
      <p:sp>
        <p:nvSpPr>
          <p:cNvPr id="96269" name="ZoneTexte 17">
            <a:extLst>
              <a:ext uri="{FF2B5EF4-FFF2-40B4-BE49-F238E27FC236}">
                <a16:creationId xmlns:a16="http://schemas.microsoft.com/office/drawing/2014/main" id="{820C0416-85B9-5066-AFF0-A3673096FC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8863" y="5864225"/>
            <a:ext cx="11557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/>
              <a:t>Sur 12 ans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DEE3E7A-4A37-537C-165E-2E6506A17A5E}"/>
              </a:ext>
            </a:extLst>
          </p:cNvPr>
          <p:cNvSpPr/>
          <p:nvPr/>
        </p:nvSpPr>
        <p:spPr>
          <a:xfrm>
            <a:off x="5326063" y="2900363"/>
            <a:ext cx="1562100" cy="3238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/>
              <a:t>CH</a:t>
            </a:r>
            <a:r>
              <a:rPr lang="fr-FR" b="1" baseline="-25000" dirty="0"/>
              <a:t>4</a:t>
            </a:r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85DACCE8-2E1E-41D4-74F8-D724320334E8}"/>
              </a:ext>
            </a:extLst>
          </p:cNvPr>
          <p:cNvCxnSpPr/>
          <p:nvPr/>
        </p:nvCxnSpPr>
        <p:spPr>
          <a:xfrm>
            <a:off x="5181600" y="1630363"/>
            <a:ext cx="568325" cy="92551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EE30E455-D2A5-AAD9-9684-36DE2995E48A}"/>
              </a:ext>
            </a:extLst>
          </p:cNvPr>
          <p:cNvCxnSpPr/>
          <p:nvPr/>
        </p:nvCxnSpPr>
        <p:spPr>
          <a:xfrm>
            <a:off x="5991225" y="3306763"/>
            <a:ext cx="568325" cy="925512"/>
          </a:xfrm>
          <a:prstGeom prst="straightConnector1">
            <a:avLst/>
          </a:prstGeom>
          <a:ln w="6032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Graphique 21" descr="Vache">
            <a:extLst>
              <a:ext uri="{FF2B5EF4-FFF2-40B4-BE49-F238E27FC236}">
                <a16:creationId xmlns:a16="http://schemas.microsoft.com/office/drawing/2014/main" id="{DE5D5BCA-841E-BF35-ABE6-D4177FF7E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925" y="5170488"/>
            <a:ext cx="684213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Graphique 22" descr="Plante">
            <a:extLst>
              <a:ext uri="{FF2B5EF4-FFF2-40B4-BE49-F238E27FC236}">
                <a16:creationId xmlns:a16="http://schemas.microsoft.com/office/drawing/2014/main" id="{0FE9DAB5-A86F-DB87-5ABA-D031050BD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325" y="5568950"/>
            <a:ext cx="371475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Forme libre 23">
            <a:extLst>
              <a:ext uri="{FF2B5EF4-FFF2-40B4-BE49-F238E27FC236}">
                <a16:creationId xmlns:a16="http://schemas.microsoft.com/office/drawing/2014/main" id="{D395476E-2C69-9AF3-DE3D-F04857701FC6}"/>
              </a:ext>
            </a:extLst>
          </p:cNvPr>
          <p:cNvSpPr/>
          <p:nvPr/>
        </p:nvSpPr>
        <p:spPr>
          <a:xfrm>
            <a:off x="4979988" y="3268663"/>
            <a:ext cx="669925" cy="2052637"/>
          </a:xfrm>
          <a:custGeom>
            <a:avLst/>
            <a:gdLst>
              <a:gd name="connsiteX0" fmla="*/ 670264 w 670264"/>
              <a:gd name="connsiteY0" fmla="*/ 2051824 h 2051824"/>
              <a:gd name="connsiteX1" fmla="*/ 79249 w 670264"/>
              <a:gd name="connsiteY1" fmla="*/ 1338146 h 2051824"/>
              <a:gd name="connsiteX2" fmla="*/ 34644 w 670264"/>
              <a:gd name="connsiteY2" fmla="*/ 457200 h 2051824"/>
              <a:gd name="connsiteX3" fmla="*/ 346878 w 670264"/>
              <a:gd name="connsiteY3" fmla="*/ 0 h 2051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0264" h="2051824">
                <a:moveTo>
                  <a:pt x="670264" y="2051824"/>
                </a:moveTo>
                <a:cubicBezTo>
                  <a:pt x="427725" y="1827870"/>
                  <a:pt x="185186" y="1603917"/>
                  <a:pt x="79249" y="1338146"/>
                </a:cubicBezTo>
                <a:cubicBezTo>
                  <a:pt x="-26688" y="1072375"/>
                  <a:pt x="-9961" y="680224"/>
                  <a:pt x="34644" y="457200"/>
                </a:cubicBezTo>
                <a:cubicBezTo>
                  <a:pt x="79249" y="234176"/>
                  <a:pt x="213063" y="117088"/>
                  <a:pt x="346878" y="0"/>
                </a:cubicBezTo>
              </a:path>
            </a:pathLst>
          </a:custGeom>
          <a:noFill/>
          <a:ln>
            <a:headEnd type="none"/>
            <a:tailEnd type="triangle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5" name="Forme libre 24">
            <a:extLst>
              <a:ext uri="{FF2B5EF4-FFF2-40B4-BE49-F238E27FC236}">
                <a16:creationId xmlns:a16="http://schemas.microsoft.com/office/drawing/2014/main" id="{53015138-5789-93CB-1D3D-2245B102AFF8}"/>
              </a:ext>
            </a:extLst>
          </p:cNvPr>
          <p:cNvSpPr/>
          <p:nvPr/>
        </p:nvSpPr>
        <p:spPr>
          <a:xfrm rot="11367474">
            <a:off x="7051675" y="3362325"/>
            <a:ext cx="669925" cy="2051050"/>
          </a:xfrm>
          <a:custGeom>
            <a:avLst/>
            <a:gdLst>
              <a:gd name="connsiteX0" fmla="*/ 670264 w 670264"/>
              <a:gd name="connsiteY0" fmla="*/ 2051824 h 2051824"/>
              <a:gd name="connsiteX1" fmla="*/ 79249 w 670264"/>
              <a:gd name="connsiteY1" fmla="*/ 1338146 h 2051824"/>
              <a:gd name="connsiteX2" fmla="*/ 34644 w 670264"/>
              <a:gd name="connsiteY2" fmla="*/ 457200 h 2051824"/>
              <a:gd name="connsiteX3" fmla="*/ 346878 w 670264"/>
              <a:gd name="connsiteY3" fmla="*/ 0 h 2051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0264" h="2051824">
                <a:moveTo>
                  <a:pt x="670264" y="2051824"/>
                </a:moveTo>
                <a:cubicBezTo>
                  <a:pt x="427725" y="1827870"/>
                  <a:pt x="185186" y="1603917"/>
                  <a:pt x="79249" y="1338146"/>
                </a:cubicBezTo>
                <a:cubicBezTo>
                  <a:pt x="-26688" y="1072375"/>
                  <a:pt x="-9961" y="680224"/>
                  <a:pt x="34644" y="457200"/>
                </a:cubicBezTo>
                <a:cubicBezTo>
                  <a:pt x="79249" y="234176"/>
                  <a:pt x="213063" y="117088"/>
                  <a:pt x="346878" y="0"/>
                </a:cubicBezTo>
              </a:path>
            </a:pathLst>
          </a:custGeom>
          <a:noFill/>
          <a:ln>
            <a:headEnd type="none"/>
            <a:tailEnd type="triangle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3171B232-2828-D2AD-3A55-A31E8B75E4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7250" y="4629150"/>
            <a:ext cx="6461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/>
              <a:t>+CH</a:t>
            </a:r>
            <a:r>
              <a:rPr lang="fr-FR" altLang="fr-FR" sz="1800" baseline="-25000"/>
              <a:t>4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6FA1C9-D9E3-57FD-E824-89B9F21851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1688" y="2833688"/>
            <a:ext cx="6524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/>
              <a:t>+CO</a:t>
            </a:r>
            <a:r>
              <a:rPr lang="fr-FR" altLang="fr-FR" sz="1800" baseline="-25000"/>
              <a:t>2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2E3C70B9-19E0-99D2-D034-9DDA2731EF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5800" y="5475288"/>
            <a:ext cx="6080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/>
              <a:t>-CO</a:t>
            </a:r>
            <a:r>
              <a:rPr lang="fr-FR" altLang="fr-FR" sz="1800" baseline="-25000"/>
              <a:t>2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4CB7F505-DFAF-E497-22CB-47DA0893A9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6063" y="5854700"/>
            <a:ext cx="11541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/>
              <a:t>Sur 12 ans</a:t>
            </a:r>
          </a:p>
        </p:txBody>
      </p:sp>
      <p:sp>
        <p:nvSpPr>
          <p:cNvPr id="30" name="Double flèche horizontale 29">
            <a:extLst>
              <a:ext uri="{FF2B5EF4-FFF2-40B4-BE49-F238E27FC236}">
                <a16:creationId xmlns:a16="http://schemas.microsoft.com/office/drawing/2014/main" id="{9ADB5D8B-76EE-EEC2-A1F6-3F10806D7468}"/>
              </a:ext>
            </a:extLst>
          </p:cNvPr>
          <p:cNvSpPr/>
          <p:nvPr/>
        </p:nvSpPr>
        <p:spPr>
          <a:xfrm>
            <a:off x="2620963" y="3438525"/>
            <a:ext cx="3370262" cy="1528763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dirty="0"/>
              <a:t>Le réchauffement se réduit : ça refroidit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6" grpId="0"/>
      <p:bldP spid="27" grpId="0"/>
      <p:bldP spid="28" grpId="0"/>
      <p:bldP spid="29" grpId="0"/>
      <p:bldP spid="3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Titre 1">
            <a:extLst>
              <a:ext uri="{FF2B5EF4-FFF2-40B4-BE49-F238E27FC236}">
                <a16:creationId xmlns:a16="http://schemas.microsoft.com/office/drawing/2014/main" id="{7C2486FD-5392-320A-A414-F03D7F7457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2238" y="44450"/>
            <a:ext cx="8916987" cy="1143000"/>
          </a:xfrm>
        </p:spPr>
        <p:txBody>
          <a:bodyPr/>
          <a:lstStyle/>
          <a:p>
            <a:r>
              <a:rPr lang="fr-FR" altLang="fr-FR" sz="3200">
                <a:ea typeface="ＭＳ Ｐゴシック" panose="020B0600070205080204" pitchFamily="34" charset="-128"/>
              </a:rPr>
              <a:t>Conséquences pour la relation de causalité entre émissions et réchauffement</a:t>
            </a:r>
          </a:p>
        </p:txBody>
      </p:sp>
      <p:pic>
        <p:nvPicPr>
          <p:cNvPr id="97282" name="Image 3">
            <a:extLst>
              <a:ext uri="{FF2B5EF4-FFF2-40B4-BE49-F238E27FC236}">
                <a16:creationId xmlns:a16="http://schemas.microsoft.com/office/drawing/2014/main" id="{836BC25B-83E8-5073-D30A-8091F6477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2316163"/>
            <a:ext cx="7886700" cy="42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83" name="ZoneTexte 4">
            <a:extLst>
              <a:ext uri="{FF2B5EF4-FFF2-40B4-BE49-F238E27FC236}">
                <a16:creationId xmlns:a16="http://schemas.microsoft.com/office/drawing/2014/main" id="{A37A31C3-0099-877E-9C9E-227625CC91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500" y="1766888"/>
            <a:ext cx="7673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600"/>
              <a:t>Les conséquences de la </a:t>
            </a:r>
            <a:r>
              <a:rPr lang="fr-FR" altLang="fr-FR" sz="1600" i="1" u="sng"/>
              <a:t>courte durée de vie du méthane </a:t>
            </a:r>
            <a:r>
              <a:rPr lang="fr-FR" altLang="fr-FR" sz="1600"/>
              <a:t>(12 ans): c’est la </a:t>
            </a:r>
            <a:r>
              <a:rPr lang="fr-FR" altLang="fr-FR" sz="1600" i="1" u="sng"/>
              <a:t>variation </a:t>
            </a:r>
            <a:r>
              <a:rPr lang="fr-FR" altLang="fr-FR" sz="1600"/>
              <a:t>de stock</a:t>
            </a:r>
            <a:br>
              <a:rPr lang="fr-FR" altLang="fr-FR" sz="1600"/>
            </a:br>
            <a:r>
              <a:rPr lang="fr-FR" altLang="fr-FR" sz="1600"/>
              <a:t>qu’il faut prendre en compte, pas son niveau absolu à un moment donné (sur 12 ans)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F9F1216-A4AA-75EA-AA3D-D497EB58F6BC}"/>
              </a:ext>
            </a:extLst>
          </p:cNvPr>
          <p:cNvSpPr txBox="1"/>
          <p:nvPr/>
        </p:nvSpPr>
        <p:spPr>
          <a:xfrm>
            <a:off x="4678363" y="3027363"/>
            <a:ext cx="477837" cy="3032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363" b="1" dirty="0">
                <a:solidFill>
                  <a:srgbClr val="FF0000"/>
                </a:solidFill>
                <a:latin typeface="Calibri" charset="0"/>
                <a:ea typeface="ＭＳ Ｐゴシック" charset="-128"/>
              </a:rPr>
              <a:t>N</a:t>
            </a:r>
            <a:r>
              <a:rPr lang="fr-FR" sz="1363" b="1" baseline="-25000" dirty="0">
                <a:solidFill>
                  <a:srgbClr val="FF0000"/>
                </a:solidFill>
                <a:latin typeface="Calibri" charset="0"/>
                <a:ea typeface="ＭＳ Ｐゴシック" charset="-128"/>
              </a:rPr>
              <a:t>2</a:t>
            </a:r>
            <a:r>
              <a:rPr lang="fr-FR" sz="1363" b="1" dirty="0">
                <a:solidFill>
                  <a:srgbClr val="FF0000"/>
                </a:solidFill>
                <a:latin typeface="Calibri" charset="0"/>
                <a:ea typeface="ＭＳ Ｐゴシック" charset="-128"/>
              </a:rPr>
              <a:t>O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3DD7CAD-D9BC-2E33-163E-B068EB594967}"/>
              </a:ext>
            </a:extLst>
          </p:cNvPr>
          <p:cNvSpPr txBox="1"/>
          <p:nvPr/>
        </p:nvSpPr>
        <p:spPr>
          <a:xfrm>
            <a:off x="2208213" y="2873375"/>
            <a:ext cx="477837" cy="3016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363" b="1" dirty="0">
                <a:solidFill>
                  <a:srgbClr val="FF0000"/>
                </a:solidFill>
                <a:latin typeface="Calibri" charset="0"/>
                <a:ea typeface="ＭＳ Ｐゴシック" charset="-128"/>
              </a:rPr>
              <a:t>N</a:t>
            </a:r>
            <a:r>
              <a:rPr lang="fr-FR" sz="1363" b="1" baseline="-25000" dirty="0">
                <a:solidFill>
                  <a:srgbClr val="FF0000"/>
                </a:solidFill>
                <a:latin typeface="Calibri" charset="0"/>
                <a:ea typeface="ＭＳ Ｐゴシック" charset="-128"/>
              </a:rPr>
              <a:t>2</a:t>
            </a:r>
            <a:r>
              <a:rPr lang="fr-FR" sz="1363" b="1" dirty="0">
                <a:solidFill>
                  <a:srgbClr val="FF0000"/>
                </a:solidFill>
                <a:latin typeface="Calibri" charset="0"/>
                <a:ea typeface="ＭＳ Ｐゴシック" charset="-128"/>
              </a:rPr>
              <a:t>O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F77975E-402A-6925-1AED-B471889DD91E}"/>
              </a:ext>
            </a:extLst>
          </p:cNvPr>
          <p:cNvSpPr txBox="1"/>
          <p:nvPr/>
        </p:nvSpPr>
        <p:spPr>
          <a:xfrm>
            <a:off x="7499350" y="3619500"/>
            <a:ext cx="477838" cy="3032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363" b="1" dirty="0">
                <a:solidFill>
                  <a:srgbClr val="FF0000"/>
                </a:solidFill>
                <a:latin typeface="Calibri" charset="0"/>
                <a:ea typeface="ＭＳ Ｐゴシック" charset="-128"/>
              </a:rPr>
              <a:t>N</a:t>
            </a:r>
            <a:r>
              <a:rPr lang="fr-FR" sz="1363" b="1" baseline="-25000" dirty="0">
                <a:solidFill>
                  <a:srgbClr val="FF0000"/>
                </a:solidFill>
                <a:latin typeface="Calibri" charset="0"/>
                <a:ea typeface="ＭＳ Ｐゴシック" charset="-128"/>
              </a:rPr>
              <a:t>2</a:t>
            </a:r>
            <a:r>
              <a:rPr lang="fr-FR" sz="1363" b="1" dirty="0">
                <a:solidFill>
                  <a:srgbClr val="FF0000"/>
                </a:solidFill>
                <a:latin typeface="Calibri" charset="0"/>
                <a:ea typeface="ＭＳ Ｐゴシック" charset="-128"/>
              </a:rPr>
              <a:t>O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5420A5A-B0B5-5A7E-9721-D97243269455}"/>
              </a:ext>
            </a:extLst>
          </p:cNvPr>
          <p:cNvSpPr txBox="1"/>
          <p:nvPr/>
        </p:nvSpPr>
        <p:spPr>
          <a:xfrm>
            <a:off x="2347913" y="4397375"/>
            <a:ext cx="477837" cy="3032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363" b="1" dirty="0">
                <a:solidFill>
                  <a:srgbClr val="FF0000"/>
                </a:solidFill>
                <a:latin typeface="Calibri" charset="0"/>
                <a:ea typeface="ＭＳ Ｐゴシック" charset="-128"/>
              </a:rPr>
              <a:t>N</a:t>
            </a:r>
            <a:r>
              <a:rPr lang="fr-FR" sz="1363" b="1" baseline="-25000" dirty="0">
                <a:solidFill>
                  <a:srgbClr val="FF0000"/>
                </a:solidFill>
                <a:latin typeface="Calibri" charset="0"/>
                <a:ea typeface="ＭＳ Ｐゴシック" charset="-128"/>
              </a:rPr>
              <a:t>2</a:t>
            </a:r>
            <a:r>
              <a:rPr lang="fr-FR" sz="1363" b="1" dirty="0">
                <a:solidFill>
                  <a:srgbClr val="FF0000"/>
                </a:solidFill>
                <a:latin typeface="Calibri" charset="0"/>
                <a:ea typeface="ＭＳ Ｐゴシック" charset="-128"/>
              </a:rPr>
              <a:t>O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16FC8CF-3415-BF47-747E-2DDBCC510909}"/>
              </a:ext>
            </a:extLst>
          </p:cNvPr>
          <p:cNvSpPr txBox="1"/>
          <p:nvPr/>
        </p:nvSpPr>
        <p:spPr>
          <a:xfrm>
            <a:off x="5051425" y="4295775"/>
            <a:ext cx="477838" cy="3016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363" b="1" dirty="0">
                <a:solidFill>
                  <a:srgbClr val="FF0000"/>
                </a:solidFill>
                <a:latin typeface="Calibri" charset="0"/>
                <a:ea typeface="ＭＳ Ｐゴシック" charset="-128"/>
              </a:rPr>
              <a:t>N</a:t>
            </a:r>
            <a:r>
              <a:rPr lang="fr-FR" sz="1363" b="1" baseline="-25000" dirty="0">
                <a:solidFill>
                  <a:srgbClr val="FF0000"/>
                </a:solidFill>
                <a:latin typeface="Calibri" charset="0"/>
                <a:ea typeface="ＭＳ Ｐゴシック" charset="-128"/>
              </a:rPr>
              <a:t>2</a:t>
            </a:r>
            <a:r>
              <a:rPr lang="fr-FR" sz="1363" b="1" dirty="0">
                <a:solidFill>
                  <a:srgbClr val="FF0000"/>
                </a:solidFill>
                <a:latin typeface="Calibri" charset="0"/>
                <a:ea typeface="ＭＳ Ｐゴシック" charset="-128"/>
              </a:rPr>
              <a:t>O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B5B054-66FA-FE65-5075-5C3EA5AE188A}"/>
              </a:ext>
            </a:extLst>
          </p:cNvPr>
          <p:cNvSpPr txBox="1"/>
          <p:nvPr/>
        </p:nvSpPr>
        <p:spPr>
          <a:xfrm>
            <a:off x="7499350" y="4257675"/>
            <a:ext cx="477838" cy="3016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363" b="1" dirty="0">
                <a:solidFill>
                  <a:srgbClr val="FF0000"/>
                </a:solidFill>
                <a:latin typeface="Calibri" charset="0"/>
                <a:ea typeface="ＭＳ Ｐゴシック" charset="-128"/>
              </a:rPr>
              <a:t>N</a:t>
            </a:r>
            <a:r>
              <a:rPr lang="fr-FR" sz="1363" b="1" baseline="-25000" dirty="0">
                <a:solidFill>
                  <a:srgbClr val="FF0000"/>
                </a:solidFill>
                <a:latin typeface="Calibri" charset="0"/>
                <a:ea typeface="ＭＳ Ｐゴシック" charset="-128"/>
              </a:rPr>
              <a:t>2</a:t>
            </a:r>
            <a:r>
              <a:rPr lang="fr-FR" sz="1363" b="1" dirty="0">
                <a:solidFill>
                  <a:srgbClr val="FF0000"/>
                </a:solidFill>
                <a:latin typeface="Calibri" charset="0"/>
                <a:ea typeface="ＭＳ Ｐゴシック" charset="-128"/>
              </a:rPr>
              <a:t>O</a:t>
            </a:r>
          </a:p>
        </p:txBody>
      </p:sp>
      <p:sp>
        <p:nvSpPr>
          <p:cNvPr id="12" name="Forme libre 11">
            <a:extLst>
              <a:ext uri="{FF2B5EF4-FFF2-40B4-BE49-F238E27FC236}">
                <a16:creationId xmlns:a16="http://schemas.microsoft.com/office/drawing/2014/main" id="{B1422280-649A-E44E-6444-25E8E26CCE66}"/>
              </a:ext>
            </a:extLst>
          </p:cNvPr>
          <p:cNvSpPr/>
          <p:nvPr/>
        </p:nvSpPr>
        <p:spPr>
          <a:xfrm>
            <a:off x="1470025" y="4265613"/>
            <a:ext cx="1512888" cy="1228725"/>
          </a:xfrm>
          <a:custGeom>
            <a:avLst/>
            <a:gdLst>
              <a:gd name="connsiteX0" fmla="*/ 0 w 1775012"/>
              <a:gd name="connsiteY0" fmla="*/ 1441525 h 1441525"/>
              <a:gd name="connsiteX1" fmla="*/ 817581 w 1775012"/>
              <a:gd name="connsiteY1" fmla="*/ 989704 h 1441525"/>
              <a:gd name="connsiteX2" fmla="*/ 1538343 w 1775012"/>
              <a:gd name="connsiteY2" fmla="*/ 322730 h 1441525"/>
              <a:gd name="connsiteX3" fmla="*/ 1775012 w 1775012"/>
              <a:gd name="connsiteY3" fmla="*/ 0 h 1441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5012" h="1441525">
                <a:moveTo>
                  <a:pt x="0" y="1441525"/>
                </a:moveTo>
                <a:cubicBezTo>
                  <a:pt x="280595" y="1308847"/>
                  <a:pt x="561191" y="1176170"/>
                  <a:pt x="817581" y="989704"/>
                </a:cubicBezTo>
                <a:cubicBezTo>
                  <a:pt x="1073971" y="803238"/>
                  <a:pt x="1378771" y="487681"/>
                  <a:pt x="1538343" y="322730"/>
                </a:cubicBezTo>
                <a:cubicBezTo>
                  <a:pt x="1697915" y="157779"/>
                  <a:pt x="1775012" y="0"/>
                  <a:pt x="1775012" y="0"/>
                </a:cubicBezTo>
              </a:path>
            </a:pathLst>
          </a:custGeom>
          <a:noFill/>
          <a:ln w="25400"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A001210B-A2C7-55F6-E04F-E34F06BE2278}"/>
              </a:ext>
            </a:extLst>
          </p:cNvPr>
          <p:cNvCxnSpPr>
            <a:endCxn id="10" idx="3"/>
          </p:cNvCxnSpPr>
          <p:nvPr/>
        </p:nvCxnSpPr>
        <p:spPr>
          <a:xfrm flipV="1">
            <a:off x="3859213" y="4446588"/>
            <a:ext cx="1670050" cy="773112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orme libre 15">
            <a:extLst>
              <a:ext uri="{FF2B5EF4-FFF2-40B4-BE49-F238E27FC236}">
                <a16:creationId xmlns:a16="http://schemas.microsoft.com/office/drawing/2014/main" id="{A7CE6BBD-8833-2420-3701-A745734F33B4}"/>
              </a:ext>
            </a:extLst>
          </p:cNvPr>
          <p:cNvSpPr/>
          <p:nvPr/>
        </p:nvSpPr>
        <p:spPr>
          <a:xfrm>
            <a:off x="6300788" y="4275138"/>
            <a:ext cx="1574800" cy="823912"/>
          </a:xfrm>
          <a:custGeom>
            <a:avLst/>
            <a:gdLst>
              <a:gd name="connsiteX0" fmla="*/ 0 w 1847728"/>
              <a:gd name="connsiteY0" fmla="*/ 968188 h 968188"/>
              <a:gd name="connsiteX1" fmla="*/ 64546 w 1847728"/>
              <a:gd name="connsiteY1" fmla="*/ 623943 h 968188"/>
              <a:gd name="connsiteX2" fmla="*/ 376518 w 1847728"/>
              <a:gd name="connsiteY2" fmla="*/ 279699 h 968188"/>
              <a:gd name="connsiteX3" fmla="*/ 796066 w 1847728"/>
              <a:gd name="connsiteY3" fmla="*/ 53788 h 968188"/>
              <a:gd name="connsiteX4" fmla="*/ 1172583 w 1847728"/>
              <a:gd name="connsiteY4" fmla="*/ 0 h 968188"/>
              <a:gd name="connsiteX5" fmla="*/ 1807285 w 1847728"/>
              <a:gd name="connsiteY5" fmla="*/ 21515 h 968188"/>
              <a:gd name="connsiteX6" fmla="*/ 1785769 w 1847728"/>
              <a:gd name="connsiteY6" fmla="*/ 10758 h 968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7728" h="968188">
                <a:moveTo>
                  <a:pt x="0" y="968188"/>
                </a:moveTo>
                <a:cubicBezTo>
                  <a:pt x="896" y="853439"/>
                  <a:pt x="1793" y="738691"/>
                  <a:pt x="64546" y="623943"/>
                </a:cubicBezTo>
                <a:cubicBezTo>
                  <a:pt x="127299" y="509195"/>
                  <a:pt x="254598" y="374725"/>
                  <a:pt x="376518" y="279699"/>
                </a:cubicBezTo>
                <a:cubicBezTo>
                  <a:pt x="498438" y="184673"/>
                  <a:pt x="663388" y="100405"/>
                  <a:pt x="796066" y="53788"/>
                </a:cubicBezTo>
                <a:cubicBezTo>
                  <a:pt x="928744" y="7171"/>
                  <a:pt x="1004047" y="5379"/>
                  <a:pt x="1172583" y="0"/>
                </a:cubicBezTo>
                <a:lnTo>
                  <a:pt x="1807285" y="21515"/>
                </a:lnTo>
                <a:cubicBezTo>
                  <a:pt x="1909483" y="23308"/>
                  <a:pt x="1785769" y="10758"/>
                  <a:pt x="1785769" y="10758"/>
                </a:cubicBezTo>
              </a:path>
            </a:pathLst>
          </a:custGeom>
          <a:noFill/>
          <a:ln w="22225"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6C20F3-DA48-8EB3-4F13-30A94E604EAB}"/>
              </a:ext>
            </a:extLst>
          </p:cNvPr>
          <p:cNvSpPr/>
          <p:nvPr/>
        </p:nvSpPr>
        <p:spPr>
          <a:xfrm>
            <a:off x="5910263" y="2316163"/>
            <a:ext cx="2589212" cy="4033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B5E18A7-066A-984E-B97F-B75B43961E2C}"/>
              </a:ext>
            </a:extLst>
          </p:cNvPr>
          <p:cNvSpPr/>
          <p:nvPr/>
        </p:nvSpPr>
        <p:spPr>
          <a:xfrm>
            <a:off x="908050" y="2316163"/>
            <a:ext cx="2590800" cy="4033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19650333-50E8-9342-ADCD-4C0921F4E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B3012-EB61-6D4A-843A-02D7DED689C0}" type="slidenum">
              <a:rPr lang="fr-FR" smtClean="0"/>
              <a:t>4</a:t>
            </a:fld>
            <a:endParaRPr lang="fr-FR"/>
          </a:p>
        </p:txBody>
      </p:sp>
      <p:pic>
        <p:nvPicPr>
          <p:cNvPr id="4" name="Image 6">
            <a:extLst>
              <a:ext uri="{FF2B5EF4-FFF2-40B4-BE49-F238E27FC236}">
                <a16:creationId xmlns:a16="http://schemas.microsoft.com/office/drawing/2014/main" id="{D10CA8FE-1BCC-E846-B3FD-4D2B70E79A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29" y="0"/>
            <a:ext cx="8970264" cy="622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02134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Titre 2">
            <a:extLst>
              <a:ext uri="{FF2B5EF4-FFF2-40B4-BE49-F238E27FC236}">
                <a16:creationId xmlns:a16="http://schemas.microsoft.com/office/drawing/2014/main" id="{A7B9F772-19EB-9358-6F6B-E1D364FC4D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2238" y="44450"/>
            <a:ext cx="8916987" cy="1143000"/>
          </a:xfrm>
        </p:spPr>
        <p:txBody>
          <a:bodyPr/>
          <a:lstStyle/>
          <a:p>
            <a:r>
              <a:rPr lang="fr-FR" altLang="fr-FR" sz="4000">
                <a:ea typeface="ＭＳ Ｐゴシック" panose="020B0600070205080204" pitchFamily="34" charset="-128"/>
              </a:rPr>
              <a:t>D’où vient et que devient le méthane ? – deux cas de figure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918B9D6-95CA-9E4E-0086-9214BCB4611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0063" y="1333500"/>
            <a:ext cx="8080375" cy="4813300"/>
          </a:xfrm>
        </p:spPr>
        <p:txBody>
          <a:bodyPr>
            <a:normAutofit fontScale="85000" lnSpcReduction="20000"/>
          </a:bodyPr>
          <a:lstStyle/>
          <a:p>
            <a:pPr>
              <a:buFont typeface="Arial" charset="0"/>
              <a:buChar char="•"/>
              <a:defRPr/>
            </a:pPr>
            <a:r>
              <a:rPr lang="fr-FR" dirty="0"/>
              <a:t>Commençons par « que devient le méthane après 12 ans ? »</a:t>
            </a:r>
          </a:p>
          <a:p>
            <a:pPr lvl="1">
              <a:buFont typeface="Arial" charset="0"/>
              <a:buChar char="–"/>
              <a:defRPr/>
            </a:pPr>
            <a:r>
              <a:rPr lang="fr-FR" dirty="0"/>
              <a:t>Du CO</a:t>
            </a:r>
            <a:r>
              <a:rPr lang="fr-FR" baseline="-25000" dirty="0"/>
              <a:t>2</a:t>
            </a:r>
            <a:r>
              <a:rPr lang="fr-FR" dirty="0"/>
              <a:t> après une série de réactions complexes</a:t>
            </a:r>
          </a:p>
          <a:p>
            <a:pPr lvl="1">
              <a:buFont typeface="Arial" charset="0"/>
              <a:buChar char="–"/>
              <a:defRPr/>
            </a:pPr>
            <a:r>
              <a:rPr lang="fr-FR" dirty="0"/>
              <a:t>Une fraction revient au sol (±50%) : quelle fraction de cette fraction redevient-elle du CO</a:t>
            </a:r>
            <a:r>
              <a:rPr lang="fr-FR" baseline="-25000" dirty="0"/>
              <a:t>2</a:t>
            </a:r>
            <a:r>
              <a:rPr lang="fr-FR" dirty="0"/>
              <a:t> ?</a:t>
            </a:r>
          </a:p>
          <a:p>
            <a:pPr>
              <a:buFont typeface="Arial" charset="0"/>
              <a:buChar char="•"/>
              <a:defRPr/>
            </a:pPr>
            <a:r>
              <a:rPr lang="fr-FR" dirty="0"/>
              <a:t>D’où vient le méthane ?</a:t>
            </a:r>
          </a:p>
          <a:p>
            <a:pPr lvl="1">
              <a:buFont typeface="Arial" charset="0"/>
              <a:buChar char="–"/>
              <a:defRPr/>
            </a:pPr>
            <a:r>
              <a:rPr lang="fr-FR" dirty="0"/>
              <a:t>CH</a:t>
            </a:r>
            <a:r>
              <a:rPr lang="fr-FR" baseline="-25000" dirty="0"/>
              <a:t>4</a:t>
            </a:r>
            <a:r>
              <a:rPr lang="fr-FR" dirty="0"/>
              <a:t> fossile : le C vient du carbonifère</a:t>
            </a:r>
          </a:p>
          <a:p>
            <a:pPr lvl="1">
              <a:buFont typeface="Arial" charset="0"/>
              <a:buChar char="–"/>
              <a:defRPr/>
            </a:pPr>
            <a:r>
              <a:rPr lang="fr-FR" dirty="0"/>
              <a:t>CH</a:t>
            </a:r>
            <a:r>
              <a:rPr lang="fr-FR" baseline="-25000" dirty="0"/>
              <a:t>4</a:t>
            </a:r>
            <a:r>
              <a:rPr lang="fr-FR" dirty="0"/>
              <a:t> récent (biogénique), dans cycle naturel (zones humides, riz, élevage…) : d’une molécule de CO</a:t>
            </a:r>
            <a:r>
              <a:rPr lang="fr-FR" baseline="-25000" dirty="0"/>
              <a:t>2</a:t>
            </a:r>
            <a:r>
              <a:rPr lang="fr-FR" dirty="0"/>
              <a:t> fixée récemment (CH</a:t>
            </a:r>
            <a:r>
              <a:rPr lang="fr-FR" baseline="-25000" dirty="0"/>
              <a:t>4</a:t>
            </a:r>
            <a:r>
              <a:rPr lang="fr-FR" dirty="0"/>
              <a:t> biogénique)</a:t>
            </a:r>
          </a:p>
          <a:p>
            <a:pPr marL="0" indent="0">
              <a:buFont typeface="Arial" charset="0"/>
              <a:buNone/>
              <a:defRPr/>
            </a:pPr>
            <a:r>
              <a:rPr lang="fr-FR" dirty="0">
                <a:sym typeface="Wingdings"/>
              </a:rPr>
              <a:t> </a:t>
            </a:r>
            <a:r>
              <a:rPr lang="fr-FR" dirty="0"/>
              <a:t>Le bilan CO</a:t>
            </a:r>
            <a:r>
              <a:rPr lang="fr-FR" baseline="-25000" dirty="0"/>
              <a:t>2</a:t>
            </a:r>
            <a:r>
              <a:rPr lang="fr-FR" dirty="0"/>
              <a:t> issu du CH</a:t>
            </a:r>
            <a:r>
              <a:rPr lang="fr-FR" baseline="-25000" dirty="0"/>
              <a:t>4</a:t>
            </a:r>
            <a:r>
              <a:rPr lang="fr-FR" dirty="0"/>
              <a:t> et donc un effet à long terme dépend de l’origine de ce dernier</a:t>
            </a:r>
          </a:p>
          <a:p>
            <a:pPr marL="738572" lvl="2" indent="-316531">
              <a:spcBef>
                <a:spcPts val="923"/>
              </a:spcBef>
              <a:buFont typeface="Arial" charset="0"/>
              <a:buChar char="•"/>
              <a:defRPr/>
            </a:pPr>
            <a:r>
              <a:rPr lang="fr-FR" sz="2215" dirty="0"/>
              <a:t>CH</a:t>
            </a:r>
            <a:r>
              <a:rPr lang="fr-FR" sz="2215" baseline="-25000" dirty="0"/>
              <a:t>4</a:t>
            </a:r>
            <a:r>
              <a:rPr lang="fr-FR" sz="2215" dirty="0"/>
              <a:t> fossile : + 1 CO</a:t>
            </a:r>
            <a:r>
              <a:rPr lang="fr-FR" sz="2215" baseline="-25000" dirty="0"/>
              <a:t>2</a:t>
            </a:r>
            <a:r>
              <a:rPr lang="fr-FR" sz="2215" dirty="0"/>
              <a:t> (modulo fraction bloquée dans le sol) </a:t>
            </a:r>
          </a:p>
          <a:p>
            <a:pPr marL="738572" lvl="2" indent="-316531">
              <a:spcBef>
                <a:spcPts val="923"/>
              </a:spcBef>
              <a:buFont typeface="Arial" charset="0"/>
              <a:buChar char="•"/>
              <a:defRPr/>
            </a:pPr>
            <a:r>
              <a:rPr lang="fr-FR" sz="2215" dirty="0"/>
              <a:t>CH</a:t>
            </a:r>
            <a:r>
              <a:rPr lang="fr-FR" sz="2215" baseline="-25000" dirty="0"/>
              <a:t>4</a:t>
            </a:r>
            <a:r>
              <a:rPr lang="fr-FR" sz="2215" dirty="0"/>
              <a:t> biogénique : – 1 CO</a:t>
            </a:r>
            <a:r>
              <a:rPr lang="fr-FR" sz="2215" baseline="-25000" dirty="0"/>
              <a:t>2</a:t>
            </a:r>
            <a:r>
              <a:rPr lang="fr-FR" sz="2215" dirty="0"/>
              <a:t> + 1 CO</a:t>
            </a:r>
            <a:r>
              <a:rPr lang="fr-FR" sz="2215" baseline="-25000" dirty="0"/>
              <a:t>2</a:t>
            </a:r>
            <a:r>
              <a:rPr lang="fr-FR" sz="2215" dirty="0"/>
              <a:t> = 0, [voire &lt;0 si fraction fixée dans sol]</a:t>
            </a:r>
          </a:p>
          <a:p>
            <a:pPr marL="738572" lvl="2" indent="-316531">
              <a:spcBef>
                <a:spcPts val="923"/>
              </a:spcBef>
              <a:buFont typeface="Arial" charset="0"/>
              <a:buChar char="•"/>
              <a:defRPr/>
            </a:pPr>
            <a:endParaRPr lang="fr-FR" sz="2215" dirty="0"/>
          </a:p>
          <a:p>
            <a:pPr marL="0" indent="0">
              <a:buFont typeface="Arial" charset="0"/>
              <a:buNone/>
              <a:defRPr/>
            </a:pPr>
            <a:endParaRPr lang="fr-FR" dirty="0"/>
          </a:p>
          <a:p>
            <a:pPr marL="0" indent="0">
              <a:buFont typeface="Arial" charset="0"/>
              <a:buNone/>
              <a:defRPr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Titre 2">
            <a:extLst>
              <a:ext uri="{FF2B5EF4-FFF2-40B4-BE49-F238E27FC236}">
                <a16:creationId xmlns:a16="http://schemas.microsoft.com/office/drawing/2014/main" id="{51426730-BBE7-48C1-9FC9-C5BB5CE5D5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2238" y="44450"/>
            <a:ext cx="8916987" cy="1143000"/>
          </a:xfrm>
        </p:spPr>
        <p:txBody>
          <a:bodyPr/>
          <a:lstStyle/>
          <a:p>
            <a:r>
              <a:rPr lang="fr-FR" altLang="fr-FR">
                <a:ea typeface="ＭＳ Ｐゴシック" panose="020B0600070205080204" pitchFamily="34" charset="-128"/>
              </a:rPr>
              <a:t>Intégrer des facteurs d’analyse plus fine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D301CC-9B49-1E7A-B173-4F4B3F5BF86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0063" y="1333500"/>
            <a:ext cx="8080375" cy="4813300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fr-FR" dirty="0"/>
              <a:t>Le raisonnement est globalement robuste</a:t>
            </a:r>
          </a:p>
          <a:p>
            <a:pPr>
              <a:buFont typeface="Arial" charset="0"/>
              <a:buChar char="•"/>
              <a:defRPr/>
            </a:pPr>
            <a:r>
              <a:rPr lang="fr-FR" dirty="0"/>
              <a:t>Mais le méthane a un effet réchauffant sur les eaux (pendant sa durée de vie) qui lui est cumulatif : des émissions constantes de CH</a:t>
            </a:r>
            <a:r>
              <a:rPr lang="fr-FR" baseline="-25000" dirty="0"/>
              <a:t>4</a:t>
            </a:r>
            <a:r>
              <a:rPr lang="fr-FR" dirty="0"/>
              <a:t> ont ainsi un effet réchauffant « secondaire »</a:t>
            </a:r>
          </a:p>
          <a:p>
            <a:pPr lvl="1">
              <a:buFont typeface="Arial" charset="0"/>
              <a:buChar char="–"/>
              <a:defRPr/>
            </a:pPr>
            <a:endParaRPr lang="fr-FR" dirty="0"/>
          </a:p>
          <a:p>
            <a:pPr>
              <a:buFont typeface="Arial" charset="0"/>
              <a:buChar char="•"/>
              <a:defRPr/>
            </a:pPr>
            <a:r>
              <a:rPr lang="fr-FR" dirty="0"/>
              <a:t>Pour avoir un effet réchauffant nul global, les calculs qui intègrent le réchauffement des eaux concluent à un besoin de baisser les émissions de CH</a:t>
            </a:r>
            <a:r>
              <a:rPr lang="fr-FR" baseline="-25000" dirty="0"/>
              <a:t>4</a:t>
            </a:r>
            <a:r>
              <a:rPr lang="fr-FR" dirty="0"/>
              <a:t> de l’ordre de -10% à -20%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C0BE3-B641-C9A5-16A6-504AC7CB2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238" y="44450"/>
            <a:ext cx="8916987" cy="1143000"/>
          </a:xfrm>
        </p:spPr>
        <p:txBody>
          <a:bodyPr lIns="84406" tIns="42203" rIns="84406" bIns="42203" rtlCol="0" anchor="b">
            <a:normAutofit fontScale="90000"/>
          </a:bodyPr>
          <a:lstStyle/>
          <a:p>
            <a:pPr>
              <a:defRPr/>
            </a:pPr>
            <a:r>
              <a:rPr lang="en-US" sz="3046" dirty="0">
                <a:solidFill>
                  <a:srgbClr val="FFFFFF"/>
                </a:solidFill>
                <a:ea typeface="+mj-ea"/>
                <a:cs typeface="+mj-cs"/>
              </a:rPr>
              <a:t>Les </a:t>
            </a:r>
            <a:r>
              <a:rPr lang="en-US" sz="3046" dirty="0" err="1">
                <a:solidFill>
                  <a:srgbClr val="FFFFFF"/>
                </a:solidFill>
                <a:ea typeface="+mj-ea"/>
                <a:cs typeface="+mj-cs"/>
              </a:rPr>
              <a:t>conséquences</a:t>
            </a:r>
            <a:r>
              <a:rPr lang="en-US" sz="3046" dirty="0">
                <a:solidFill>
                  <a:srgbClr val="FFFFFF"/>
                </a:solidFill>
                <a:ea typeface="+mj-ea"/>
                <a:cs typeface="+mj-cs"/>
              </a:rPr>
              <a:t> sur le </a:t>
            </a:r>
            <a:r>
              <a:rPr lang="en-US" sz="3046" dirty="0" err="1">
                <a:solidFill>
                  <a:srgbClr val="FFFFFF"/>
                </a:solidFill>
                <a:ea typeface="+mj-ea"/>
                <a:cs typeface="+mj-cs"/>
              </a:rPr>
              <a:t>réchauffement</a:t>
            </a:r>
            <a:r>
              <a:rPr lang="en-US" sz="3046" dirty="0">
                <a:solidFill>
                  <a:srgbClr val="FFFFFF"/>
                </a:solidFill>
                <a:ea typeface="+mj-ea"/>
                <a:cs typeface="+mj-cs"/>
              </a:rPr>
              <a:t> pour le CH</a:t>
            </a:r>
            <a:r>
              <a:rPr lang="en-US" sz="3046" baseline="-25000" dirty="0">
                <a:solidFill>
                  <a:srgbClr val="FFFFFF"/>
                </a:solidFill>
                <a:ea typeface="+mj-ea"/>
                <a:cs typeface="+mj-cs"/>
              </a:rPr>
              <a:t>4</a:t>
            </a:r>
            <a:r>
              <a:rPr lang="en-US" sz="3046" dirty="0">
                <a:solidFill>
                  <a:srgbClr val="FFFFFF"/>
                </a:solidFill>
                <a:ea typeface="+mj-ea"/>
                <a:cs typeface="+mj-cs"/>
              </a:rPr>
              <a:t> </a:t>
            </a:r>
            <a:r>
              <a:rPr lang="en-US" sz="3046" dirty="0" err="1">
                <a:solidFill>
                  <a:srgbClr val="FFFFFF"/>
                </a:solidFill>
                <a:ea typeface="+mj-ea"/>
                <a:cs typeface="+mj-cs"/>
              </a:rPr>
              <a:t>biogénique</a:t>
            </a:r>
            <a:r>
              <a:rPr lang="en-US" sz="3046" dirty="0">
                <a:solidFill>
                  <a:srgbClr val="FFFFFF"/>
                </a:solidFill>
                <a:ea typeface="+mj-ea"/>
                <a:cs typeface="+mj-cs"/>
              </a:rPr>
              <a:t> : le </a:t>
            </a:r>
            <a:r>
              <a:rPr lang="en-US" sz="3046" dirty="0" err="1">
                <a:solidFill>
                  <a:srgbClr val="FFFFFF"/>
                </a:solidFill>
                <a:ea typeface="+mj-ea"/>
                <a:cs typeface="+mj-cs"/>
              </a:rPr>
              <a:t>calcul</a:t>
            </a:r>
            <a:r>
              <a:rPr lang="en-US" sz="3046" dirty="0">
                <a:solidFill>
                  <a:srgbClr val="FFFFFF"/>
                </a:solidFill>
                <a:ea typeface="+mj-ea"/>
                <a:cs typeface="+mj-cs"/>
              </a:rPr>
              <a:t> du </a:t>
            </a:r>
            <a:r>
              <a:rPr lang="en-US" sz="3046" dirty="0" err="1">
                <a:solidFill>
                  <a:srgbClr val="FFFFFF"/>
                </a:solidFill>
                <a:ea typeface="+mj-ea"/>
                <a:cs typeface="+mj-cs"/>
              </a:rPr>
              <a:t>pouvoir</a:t>
            </a:r>
            <a:r>
              <a:rPr lang="en-US" sz="3046" dirty="0">
                <a:solidFill>
                  <a:srgbClr val="FFFFFF"/>
                </a:solidFill>
                <a:ea typeface="+mj-ea"/>
                <a:cs typeface="+mj-cs"/>
              </a:rPr>
              <a:t> </a:t>
            </a:r>
            <a:r>
              <a:rPr lang="en-US" sz="3046" dirty="0" err="1">
                <a:solidFill>
                  <a:srgbClr val="FFFFFF"/>
                </a:solidFill>
                <a:ea typeface="+mj-ea"/>
                <a:cs typeface="+mj-cs"/>
              </a:rPr>
              <a:t>réchauffant</a:t>
            </a:r>
            <a:r>
              <a:rPr lang="en-US" sz="3046" dirty="0">
                <a:solidFill>
                  <a:srgbClr val="FFFFFF"/>
                </a:solidFill>
              </a:rPr>
              <a:t> (</a:t>
            </a:r>
            <a:r>
              <a:rPr lang="en-US" sz="3046" dirty="0" err="1">
                <a:solidFill>
                  <a:srgbClr val="FFFFFF"/>
                </a:solidFill>
              </a:rPr>
              <a:t>voire</a:t>
            </a:r>
            <a:r>
              <a:rPr lang="en-US" sz="3046" dirty="0">
                <a:solidFill>
                  <a:srgbClr val="FFFFFF"/>
                </a:solidFill>
              </a:rPr>
              <a:t> </a:t>
            </a:r>
            <a:r>
              <a:rPr lang="en-US" sz="3046" dirty="0" err="1">
                <a:solidFill>
                  <a:srgbClr val="FFFFFF"/>
                </a:solidFill>
              </a:rPr>
              <a:t>refroidissant</a:t>
            </a:r>
            <a:r>
              <a:rPr lang="en-US" sz="3046" dirty="0">
                <a:solidFill>
                  <a:srgbClr val="FFFFFF"/>
                </a:solidFill>
                <a:ea typeface="+mj-ea"/>
                <a:cs typeface="+mj-cs"/>
              </a:rPr>
              <a:t>) </a:t>
            </a:r>
            <a:r>
              <a:rPr lang="en-US" sz="3046" dirty="0" err="1">
                <a:solidFill>
                  <a:srgbClr val="FFFFFF"/>
                </a:solidFill>
                <a:ea typeface="+mj-ea"/>
                <a:cs typeface="+mj-cs"/>
              </a:rPr>
              <a:t>dépend</a:t>
            </a:r>
            <a:r>
              <a:rPr lang="en-US" sz="3046" dirty="0">
                <a:solidFill>
                  <a:srgbClr val="FFFFFF"/>
                </a:solidFill>
                <a:ea typeface="+mj-ea"/>
                <a:cs typeface="+mj-cs"/>
              </a:rPr>
              <a:t> de la variation</a:t>
            </a:r>
          </a:p>
        </p:txBody>
      </p:sp>
      <p:pic>
        <p:nvPicPr>
          <p:cNvPr id="100354" name="Image 5">
            <a:extLst>
              <a:ext uri="{FF2B5EF4-FFF2-40B4-BE49-F238E27FC236}">
                <a16:creationId xmlns:a16="http://schemas.microsoft.com/office/drawing/2014/main" id="{9269FFCA-D962-C805-4842-A2EC099221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38" y="1231900"/>
            <a:ext cx="5399087" cy="463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8A7F2E4-9686-E004-1948-A7BE22CF7761}"/>
              </a:ext>
            </a:extLst>
          </p:cNvPr>
          <p:cNvSpPr/>
          <p:nvPr/>
        </p:nvSpPr>
        <p:spPr>
          <a:xfrm>
            <a:off x="1774825" y="6007100"/>
            <a:ext cx="4572000" cy="6048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sz="1108" dirty="0" err="1">
                <a:solidFill>
                  <a:srgbClr val="001C54"/>
                </a:solidFill>
                <a:latin typeface="FoundrySterling" charset="0"/>
                <a:ea typeface="ＭＳ Ｐゴシック" charset="-128"/>
              </a:rPr>
              <a:t>Brief</a:t>
            </a:r>
            <a:r>
              <a:rPr lang="fr-FR" sz="1108" dirty="0">
                <a:solidFill>
                  <a:srgbClr val="001C54"/>
                </a:solidFill>
                <a:latin typeface="FoundrySterling" charset="0"/>
                <a:ea typeface="ＭＳ Ｐゴシック" charset="-128"/>
              </a:rPr>
              <a:t> 2018, </a:t>
            </a:r>
            <a:r>
              <a:rPr lang="fr-FR" sz="1108" dirty="0" err="1">
                <a:solidFill>
                  <a:srgbClr val="001C54"/>
                </a:solidFill>
                <a:latin typeface="FoundrySterling" charset="0"/>
                <a:ea typeface="ＭＳ Ｐゴシック" charset="-128"/>
              </a:rPr>
              <a:t>Myles</a:t>
            </a:r>
            <a:r>
              <a:rPr lang="fr-FR" sz="1108" dirty="0">
                <a:solidFill>
                  <a:srgbClr val="001C54"/>
                </a:solidFill>
                <a:latin typeface="FoundrySterling" charset="0"/>
                <a:ea typeface="ＭＳ Ｐゴシック" charset="-128"/>
              </a:rPr>
              <a:t> Allen, Michelle </a:t>
            </a:r>
            <a:r>
              <a:rPr lang="fr-FR" sz="1108" dirty="0" err="1">
                <a:solidFill>
                  <a:srgbClr val="001C54"/>
                </a:solidFill>
                <a:latin typeface="FoundrySterling" charset="0"/>
                <a:ea typeface="ＭＳ Ｐゴシック" charset="-128"/>
              </a:rPr>
              <a:t>Cain</a:t>
            </a:r>
            <a:r>
              <a:rPr lang="fr-FR" sz="1108" dirty="0">
                <a:solidFill>
                  <a:srgbClr val="001C54"/>
                </a:solidFill>
                <a:latin typeface="FoundrySterling" charset="0"/>
                <a:ea typeface="ＭＳ Ｐゴシック" charset="-128"/>
              </a:rPr>
              <a:t>, John Lynch (</a:t>
            </a:r>
            <a:r>
              <a:rPr lang="fr-FR" sz="1108" dirty="0" err="1">
                <a:solidFill>
                  <a:srgbClr val="001C54"/>
                </a:solidFill>
                <a:latin typeface="FoundrySterling" charset="0"/>
                <a:ea typeface="ＭＳ Ｐゴシック" charset="-128"/>
              </a:rPr>
              <a:t>University</a:t>
            </a:r>
            <a:r>
              <a:rPr lang="fr-FR" sz="1108" dirty="0">
                <a:solidFill>
                  <a:srgbClr val="001C54"/>
                </a:solidFill>
                <a:latin typeface="FoundrySterling" charset="0"/>
                <a:ea typeface="ＭＳ Ｐゴシック" charset="-128"/>
              </a:rPr>
              <a:t> of Oxford) and David Frame (Victoria </a:t>
            </a:r>
            <a:r>
              <a:rPr lang="fr-FR" sz="1108" dirty="0" err="1">
                <a:solidFill>
                  <a:srgbClr val="001C54"/>
                </a:solidFill>
                <a:latin typeface="FoundrySterling" charset="0"/>
                <a:ea typeface="ＭＳ Ｐゴシック" charset="-128"/>
              </a:rPr>
              <a:t>University</a:t>
            </a:r>
            <a:r>
              <a:rPr lang="fr-FR" sz="1108" dirty="0">
                <a:solidFill>
                  <a:srgbClr val="001C54"/>
                </a:solidFill>
                <a:latin typeface="FoundrySterling" charset="0"/>
                <a:ea typeface="ＭＳ Ｐゴシック" charset="-128"/>
              </a:rPr>
              <a:t> of Wellington). </a:t>
            </a:r>
            <a:br>
              <a:rPr lang="fr-FR" sz="1108" dirty="0">
                <a:solidFill>
                  <a:srgbClr val="001C54"/>
                </a:solidFill>
                <a:latin typeface="FoundrySterling" charset="0"/>
                <a:ea typeface="ＭＳ Ｐゴシック" charset="-128"/>
              </a:rPr>
            </a:br>
            <a:r>
              <a:rPr lang="fr-FR" sz="1108" dirty="0" err="1">
                <a:solidFill>
                  <a:srgbClr val="001C54"/>
                </a:solidFill>
                <a:latin typeface="FoundrySterling" charset="0"/>
                <a:ea typeface="ＭＳ Ｐゴシック" charset="-128"/>
              </a:rPr>
              <a:t>Published</a:t>
            </a:r>
            <a:r>
              <a:rPr lang="fr-FR" sz="1108" dirty="0">
                <a:solidFill>
                  <a:srgbClr val="001C54"/>
                </a:solidFill>
                <a:latin typeface="FoundrySterling" charset="0"/>
                <a:ea typeface="ＭＳ Ｐゴシック" charset="-128"/>
              </a:rPr>
              <a:t> by the Oxford Martin Programme on </a:t>
            </a:r>
            <a:r>
              <a:rPr lang="fr-FR" sz="1108" dirty="0" err="1">
                <a:solidFill>
                  <a:srgbClr val="001C54"/>
                </a:solidFill>
                <a:latin typeface="FoundrySterling" charset="0"/>
                <a:ea typeface="ＭＳ Ｐゴシック" charset="-128"/>
              </a:rPr>
              <a:t>Climate</a:t>
            </a:r>
            <a:r>
              <a:rPr lang="fr-FR" sz="1108" dirty="0">
                <a:solidFill>
                  <a:srgbClr val="001C54"/>
                </a:solidFill>
                <a:latin typeface="FoundrySterling" charset="0"/>
                <a:ea typeface="ＭＳ Ｐゴシック" charset="-128"/>
              </a:rPr>
              <a:t> </a:t>
            </a:r>
            <a:r>
              <a:rPr lang="fr-FR" sz="1108" dirty="0" err="1">
                <a:solidFill>
                  <a:srgbClr val="001C54"/>
                </a:solidFill>
                <a:latin typeface="FoundrySterling" charset="0"/>
                <a:ea typeface="ＭＳ Ｐゴシック" charset="-128"/>
              </a:rPr>
              <a:t>Pollutants</a:t>
            </a:r>
            <a:r>
              <a:rPr lang="fr-FR" sz="1108" dirty="0">
                <a:solidFill>
                  <a:srgbClr val="001C54"/>
                </a:solidFill>
                <a:latin typeface="FoundrySterling" charset="0"/>
                <a:ea typeface="ＭＳ Ｐゴシック" charset="-128"/>
              </a:rPr>
              <a:t>. </a:t>
            </a:r>
            <a:endParaRPr lang="fr-FR" sz="1108" dirty="0">
              <a:latin typeface="Calibri" charset="0"/>
              <a:ea typeface="ＭＳ Ｐゴシック" charset="-128"/>
            </a:endParaRPr>
          </a:p>
        </p:txBody>
      </p:sp>
      <p:sp>
        <p:nvSpPr>
          <p:cNvPr id="3" name="Rectangle à coins arrondis 2">
            <a:extLst>
              <a:ext uri="{FF2B5EF4-FFF2-40B4-BE49-F238E27FC236}">
                <a16:creationId xmlns:a16="http://schemas.microsoft.com/office/drawing/2014/main" id="{FD87AFD1-E4C6-37BE-587C-1FD6946E01ED}"/>
              </a:ext>
            </a:extLst>
          </p:cNvPr>
          <p:cNvSpPr/>
          <p:nvPr/>
        </p:nvSpPr>
        <p:spPr>
          <a:xfrm>
            <a:off x="3919538" y="3225800"/>
            <a:ext cx="1503362" cy="32385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" name="Forme libre 3">
            <a:extLst>
              <a:ext uri="{FF2B5EF4-FFF2-40B4-BE49-F238E27FC236}">
                <a16:creationId xmlns:a16="http://schemas.microsoft.com/office/drawing/2014/main" id="{43D89CB5-E883-67F6-59E7-99D6F4556203}"/>
              </a:ext>
            </a:extLst>
          </p:cNvPr>
          <p:cNvSpPr/>
          <p:nvPr/>
        </p:nvSpPr>
        <p:spPr>
          <a:xfrm>
            <a:off x="5446713" y="3352800"/>
            <a:ext cx="2276475" cy="381000"/>
          </a:xfrm>
          <a:custGeom>
            <a:avLst/>
            <a:gdLst>
              <a:gd name="connsiteX0" fmla="*/ 0 w 2467627"/>
              <a:gd name="connsiteY0" fmla="*/ 0 h 413359"/>
              <a:gd name="connsiteX1" fmla="*/ 889348 w 2467627"/>
              <a:gd name="connsiteY1" fmla="*/ 12526 h 413359"/>
              <a:gd name="connsiteX2" fmla="*/ 1966586 w 2467627"/>
              <a:gd name="connsiteY2" fmla="*/ 37578 h 413359"/>
              <a:gd name="connsiteX3" fmla="*/ 2467627 w 2467627"/>
              <a:gd name="connsiteY3" fmla="*/ 413359 h 413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7627" h="413359">
                <a:moveTo>
                  <a:pt x="0" y="0"/>
                </a:moveTo>
                <a:lnTo>
                  <a:pt x="889348" y="12526"/>
                </a:lnTo>
                <a:cubicBezTo>
                  <a:pt x="1217112" y="18789"/>
                  <a:pt x="1703540" y="-29227"/>
                  <a:pt x="1966586" y="37578"/>
                </a:cubicBezTo>
                <a:cubicBezTo>
                  <a:pt x="2229632" y="104383"/>
                  <a:pt x="2467627" y="413359"/>
                  <a:pt x="2467627" y="413359"/>
                </a:cubicBezTo>
              </a:path>
            </a:pathLst>
          </a:custGeom>
          <a:noFill/>
          <a:ln w="38100">
            <a:solidFill>
              <a:schemeClr val="accent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C1A380E-4E99-89EA-949B-00B16988BE46}"/>
              </a:ext>
            </a:extLst>
          </p:cNvPr>
          <p:cNvSpPr txBox="1"/>
          <p:nvPr/>
        </p:nvSpPr>
        <p:spPr>
          <a:xfrm>
            <a:off x="7642225" y="3019425"/>
            <a:ext cx="1438275" cy="646113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latin typeface="Calibri" charset="0"/>
                <a:ea typeface="ＭＳ Ｐゴシック" charset="-128"/>
              </a:rPr>
              <a:t>-10% (-20%)</a:t>
            </a:r>
            <a:br>
              <a:rPr lang="fr-FR">
                <a:latin typeface="Calibri" charset="0"/>
                <a:ea typeface="ＭＳ Ｐゴシック" charset="-128"/>
              </a:rPr>
            </a:br>
            <a:r>
              <a:rPr lang="fr-FR">
                <a:latin typeface="Calibri" charset="0"/>
                <a:ea typeface="ＭＳ Ｐゴシック" charset="-128"/>
              </a:rPr>
              <a:t>pour 0 GWP*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Titre 1">
            <a:extLst>
              <a:ext uri="{FF2B5EF4-FFF2-40B4-BE49-F238E27FC236}">
                <a16:creationId xmlns:a16="http://schemas.microsoft.com/office/drawing/2014/main" id="{2B6170EC-B5F4-C43B-F63F-2F14E0A99A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2238" y="44450"/>
            <a:ext cx="8916987" cy="1143000"/>
          </a:xfrm>
        </p:spPr>
        <p:txBody>
          <a:bodyPr/>
          <a:lstStyle/>
          <a:p>
            <a:r>
              <a:rPr lang="fr-FR" altLang="fr-FR" sz="4000">
                <a:ea typeface="ＭＳ Ｐゴシック" panose="020B0600070205080204" pitchFamily="34" charset="-128"/>
              </a:rPr>
              <a:t>Comment interpréter des MteqCO</a:t>
            </a:r>
            <a:r>
              <a:rPr lang="fr-FR" altLang="fr-FR" sz="4000" baseline="-25000">
                <a:ea typeface="ＭＳ Ｐゴシック" panose="020B0600070205080204" pitchFamily="34" charset="-128"/>
              </a:rPr>
              <a:t>2</a:t>
            </a:r>
            <a:r>
              <a:rPr lang="fr-FR" altLang="fr-FR" sz="4000">
                <a:ea typeface="ＭＳ Ｐゴシック" panose="020B0600070205080204" pitchFamily="34" charset="-128"/>
              </a:rPr>
              <a:t> calculées sur du PRG</a:t>
            </a:r>
            <a:r>
              <a:rPr lang="fr-FR" altLang="fr-FR" sz="4000" baseline="-25000">
                <a:ea typeface="ＭＳ Ｐゴシック" panose="020B0600070205080204" pitchFamily="34" charset="-128"/>
              </a:rPr>
              <a:t>100</a:t>
            </a:r>
            <a:r>
              <a:rPr lang="fr-FR" altLang="fr-FR" sz="4000">
                <a:ea typeface="ＭＳ Ｐゴシック" panose="020B0600070205080204" pitchFamily="34" charset="-128"/>
              </a:rPr>
              <a:t> ?</a:t>
            </a:r>
            <a:endParaRPr lang="fr-FR" altLang="fr-FR" sz="4000" baseline="-25000">
              <a:ea typeface="ＭＳ Ｐゴシック" panose="020B0600070205080204" pitchFamily="34" charset="-128"/>
            </a:endParaRPr>
          </a:p>
        </p:txBody>
      </p:sp>
      <p:pic>
        <p:nvPicPr>
          <p:cNvPr id="101378" name="Picture 2" descr="ituation en 2010">
            <a:extLst>
              <a:ext uri="{FF2B5EF4-FFF2-40B4-BE49-F238E27FC236}">
                <a16:creationId xmlns:a16="http://schemas.microsoft.com/office/drawing/2014/main" id="{0D78CCB3-4F48-3CC0-13EF-7B66064C6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149" b="18938"/>
          <a:stretch>
            <a:fillRect/>
          </a:stretch>
        </p:blipFill>
        <p:spPr bwMode="auto">
          <a:xfrm>
            <a:off x="665163" y="1371600"/>
            <a:ext cx="4114800" cy="485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79" name="Picture 4" descr="ituation en 2010">
            <a:extLst>
              <a:ext uri="{FF2B5EF4-FFF2-40B4-BE49-F238E27FC236}">
                <a16:creationId xmlns:a16="http://schemas.microsoft.com/office/drawing/2014/main" id="{E5E2F524-C55A-EF0E-9310-84D9C6440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30" t="28458" r="9042" b="38484"/>
          <a:stretch>
            <a:fillRect/>
          </a:stretch>
        </p:blipFill>
        <p:spPr bwMode="auto">
          <a:xfrm>
            <a:off x="5265738" y="3173413"/>
            <a:ext cx="2451100" cy="236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1449CCF-4C8D-0A3B-A52A-528D5020F4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0438" y="3270250"/>
            <a:ext cx="2259012" cy="1884363"/>
          </a:xfrm>
          <a:prstGeom prst="rect">
            <a:avLst/>
          </a:prstGeom>
          <a:noFill/>
          <a:ln w="25400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101381" name="ZoneTexte 4">
            <a:extLst>
              <a:ext uri="{FF2B5EF4-FFF2-40B4-BE49-F238E27FC236}">
                <a16:creationId xmlns:a16="http://schemas.microsoft.com/office/drawing/2014/main" id="{610C3BF2-EE8B-6303-3DED-0D0F68250C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9088" y="2527300"/>
            <a:ext cx="38369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/>
              <a:t>Quel est l’impact effectif sur le climat ?</a:t>
            </a:r>
          </a:p>
        </p:txBody>
      </p:sp>
      <p:sp>
        <p:nvSpPr>
          <p:cNvPr id="101382" name="ZoneTexte 7">
            <a:extLst>
              <a:ext uri="{FF2B5EF4-FFF2-40B4-BE49-F238E27FC236}">
                <a16:creationId xmlns:a16="http://schemas.microsoft.com/office/drawing/2014/main" id="{ADB7FA5A-266A-5C3B-EC68-8C2D8082D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9088" y="2878138"/>
            <a:ext cx="23526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/>
              <a:t>Majeur ? Nul ? Positif ?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/>
              <a:t>Les </a:t>
            </a:r>
            <a:r>
              <a:rPr lang="en-GB" sz="4000" dirty="0" err="1"/>
              <a:t>atouts</a:t>
            </a:r>
            <a:r>
              <a:rPr lang="en-GB" sz="4000" dirty="0"/>
              <a:t> de </a:t>
            </a:r>
            <a:r>
              <a:rPr lang="en-GB" sz="4000" dirty="0" err="1"/>
              <a:t>l’agroécologie</a:t>
            </a:r>
            <a:r>
              <a:rPr lang="en-GB" sz="4000" dirty="0"/>
              <a:t>  de TYFA pour le </a:t>
            </a:r>
            <a:r>
              <a:rPr lang="en-GB" sz="4000" dirty="0" err="1"/>
              <a:t>climat</a:t>
            </a:r>
            <a:endParaRPr lang="en-GB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Réduction (faible) des émissions de méthane</a:t>
            </a:r>
          </a:p>
          <a:p>
            <a:r>
              <a:rPr lang="fr-FR" dirty="0"/>
              <a:t>Forte réduction dans l’usage d’N – les impacts:</a:t>
            </a:r>
          </a:p>
          <a:p>
            <a:pPr marL="844083" lvl="1" indent="-422041">
              <a:buFont typeface="+mj-lt"/>
              <a:buAutoNum type="arabicPeriod"/>
            </a:pPr>
            <a:r>
              <a:rPr lang="fr-FR" dirty="0"/>
              <a:t>Production végétale réduite = besoins N réduits</a:t>
            </a:r>
            <a:br>
              <a:rPr lang="fr-FR" dirty="0"/>
            </a:br>
            <a:r>
              <a:rPr lang="fr-FR" dirty="0"/>
              <a:t>= émissions N</a:t>
            </a:r>
            <a:r>
              <a:rPr lang="fr-FR" baseline="-25000" dirty="0"/>
              <a:t>2</a:t>
            </a:r>
            <a:r>
              <a:rPr lang="fr-FR" dirty="0"/>
              <a:t>O réduits (∝ N apports)</a:t>
            </a:r>
          </a:p>
          <a:p>
            <a:pPr marL="844083" lvl="1" indent="-422041">
              <a:buFont typeface="+mj-lt"/>
              <a:buAutoNum type="arabicPeriod"/>
            </a:pPr>
            <a:r>
              <a:rPr lang="fr-FR" dirty="0"/>
              <a:t>Production animale réduite = moins de déjections</a:t>
            </a:r>
          </a:p>
          <a:p>
            <a:pPr marL="844083" lvl="1" indent="-422041">
              <a:buFont typeface="+mj-lt"/>
              <a:buAutoNum type="arabicPeriod"/>
            </a:pPr>
            <a:r>
              <a:rPr lang="fr-FR" dirty="0"/>
              <a:t>Meilleure efficacité N </a:t>
            </a:r>
            <a:r>
              <a:rPr lang="fr-FR" dirty="0" err="1"/>
              <a:t>org</a:t>
            </a:r>
            <a:r>
              <a:rPr lang="fr-FR" dirty="0"/>
              <a:t>. par rapport à N min. </a:t>
            </a:r>
            <a:br>
              <a:rPr lang="fr-FR" dirty="0"/>
            </a:br>
            <a:r>
              <a:rPr lang="fr-FR" dirty="0"/>
              <a:t>(rareté N </a:t>
            </a:r>
            <a:r>
              <a:rPr lang="fr-FR" dirty="0" err="1"/>
              <a:t>org</a:t>
            </a:r>
            <a:r>
              <a:rPr lang="fr-FR" dirty="0"/>
              <a:t>. : pertes réduites)</a:t>
            </a:r>
          </a:p>
          <a:p>
            <a:pPr marL="844083" lvl="1" indent="-422041">
              <a:buFont typeface="+mj-lt"/>
              <a:buAutoNum type="arabicPeriod"/>
            </a:pPr>
            <a:r>
              <a:rPr lang="fr-FR" dirty="0"/>
              <a:t>Moins de fertilisants minéraux (N</a:t>
            </a:r>
            <a:r>
              <a:rPr lang="fr-FR" baseline="-25000" dirty="0"/>
              <a:t>2</a:t>
            </a:r>
            <a:r>
              <a:rPr lang="fr-FR" dirty="0"/>
              <a:t>O et CO</a:t>
            </a:r>
            <a:r>
              <a:rPr lang="fr-FR" baseline="-25000" dirty="0"/>
              <a:t>2</a:t>
            </a:r>
            <a:r>
              <a:rPr lang="fr-FR" dirty="0"/>
              <a:t>)</a:t>
            </a:r>
          </a:p>
          <a:p>
            <a:pPr marL="844083" lvl="1" indent="-422041">
              <a:buFont typeface="+mj-lt"/>
              <a:buAutoNum type="arabicPeriod"/>
            </a:pPr>
            <a:r>
              <a:rPr lang="fr-FR" dirty="0"/>
              <a:t>Meilleure efficacité N fixation symbiotique : plus grande part N fixé dans cultures et prairies (cf.§ 3)</a:t>
            </a:r>
          </a:p>
          <a:p>
            <a:pPr>
              <a:buFont typeface="Arial" charset="0"/>
              <a:buChar char="•"/>
            </a:pPr>
            <a:r>
              <a:rPr lang="fr-FR" dirty="0"/>
              <a:t>Autonomie N : arrêt déforestation importée</a:t>
            </a:r>
          </a:p>
          <a:p>
            <a:pPr>
              <a:buFont typeface="Arial" charset="0"/>
              <a:buChar char="•"/>
            </a:pPr>
            <a:r>
              <a:rPr lang="fr-FR" dirty="0"/>
              <a:t>Diversification, sols vivants,  faible intensité input/</a:t>
            </a:r>
            <a:r>
              <a:rPr lang="fr-FR" dirty="0" err="1"/>
              <a:t>ouput</a:t>
            </a:r>
            <a:r>
              <a:rPr lang="fr-FR" dirty="0"/>
              <a:t> : favorable pour adaptation CC</a:t>
            </a:r>
          </a:p>
        </p:txBody>
      </p:sp>
      <p:sp>
        <p:nvSpPr>
          <p:cNvPr id="4" name="Accolade fermante 3"/>
          <p:cNvSpPr/>
          <p:nvPr/>
        </p:nvSpPr>
        <p:spPr>
          <a:xfrm>
            <a:off x="7752461" y="1752723"/>
            <a:ext cx="168812" cy="953293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Accolade fermante 4"/>
          <p:cNvSpPr/>
          <p:nvPr/>
        </p:nvSpPr>
        <p:spPr>
          <a:xfrm>
            <a:off x="8502117" y="2706016"/>
            <a:ext cx="83578" cy="1698054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 rot="16200000">
            <a:off x="7215055" y="1615491"/>
            <a:ext cx="22602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Le </a:t>
            </a:r>
            <a:r>
              <a:rPr lang="en-GB" dirty="0" err="1"/>
              <a:t>facteur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>“</a:t>
            </a:r>
            <a:r>
              <a:rPr lang="en-GB" dirty="0" err="1"/>
              <a:t>moindre</a:t>
            </a:r>
            <a:r>
              <a:rPr lang="en-GB" dirty="0"/>
              <a:t> production”</a:t>
            </a:r>
          </a:p>
        </p:txBody>
      </p:sp>
      <p:sp>
        <p:nvSpPr>
          <p:cNvPr id="7" name="ZoneTexte 6"/>
          <p:cNvSpPr txBox="1"/>
          <p:nvPr/>
        </p:nvSpPr>
        <p:spPr>
          <a:xfrm rot="16200000">
            <a:off x="7649606" y="3504553"/>
            <a:ext cx="24720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Le facteur « efficience »</a:t>
            </a:r>
          </a:p>
        </p:txBody>
      </p:sp>
    </p:spTree>
    <p:extLst>
      <p:ext uri="{BB962C8B-B14F-4D97-AF65-F5344CB8AC3E}">
        <p14:creationId xmlns:p14="http://schemas.microsoft.com/office/powerpoint/2010/main" val="368694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5" grpId="0" animBg="1"/>
      <p:bldP spid="6" grpId="0"/>
      <p:bldP spid="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Titre 3">
            <a:extLst>
              <a:ext uri="{FF2B5EF4-FFF2-40B4-BE49-F238E27FC236}">
                <a16:creationId xmlns:a16="http://schemas.microsoft.com/office/drawing/2014/main" id="{A1CAB9A8-D152-495D-7866-6F77B4BBEC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2238" y="44450"/>
            <a:ext cx="8916987" cy="1143000"/>
          </a:xfrm>
        </p:spPr>
        <p:txBody>
          <a:bodyPr/>
          <a:lstStyle/>
          <a:p>
            <a:r>
              <a:rPr lang="fr-FR" altLang="fr-FR">
                <a:ea typeface="ＭＳ Ｐゴシック" panose="020B0600070205080204" pitchFamily="34" charset="-128"/>
              </a:rPr>
              <a:t>Deux questions majeures</a:t>
            </a:r>
          </a:p>
        </p:txBody>
      </p:sp>
      <p:sp>
        <p:nvSpPr>
          <p:cNvPr id="102402" name="Espace réservé du texte 1">
            <a:extLst>
              <a:ext uri="{FF2B5EF4-FFF2-40B4-BE49-F238E27FC236}">
                <a16:creationId xmlns:a16="http://schemas.microsoft.com/office/drawing/2014/main" id="{E9B7FAEC-871B-59AA-6787-C7679C059C33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>
          <a:xfrm>
            <a:off x="500063" y="1333500"/>
            <a:ext cx="8080375" cy="4813300"/>
          </a:xfrm>
        </p:spPr>
        <p:txBody>
          <a:bodyPr/>
          <a:lstStyle/>
          <a:p>
            <a:r>
              <a:rPr lang="fr-FR" altLang="fr-FR" sz="2400" dirty="0">
                <a:ea typeface="ＭＳ Ｐゴシック" panose="020B0600070205080204" pitchFamily="34" charset="-128"/>
              </a:rPr>
              <a:t>Comment comptabiliser l’impact climatique d’un cheptel de ruminants décroissant (par exemple), si les autres sources d’émissions de méthane (fossile notamment) augmentent ? </a:t>
            </a:r>
          </a:p>
          <a:p>
            <a:pPr lvl="1"/>
            <a:r>
              <a:rPr lang="fr-FR" altLang="fr-FR" sz="2000" dirty="0">
                <a:ea typeface="ＭＳ Ｐゴシック" panose="020B0600070205080204" pitchFamily="34" charset="-128"/>
              </a:rPr>
              <a:t>Faut-il agréger la tonne de méthane issue d’un élevage qui, pris séparément n’a pas d’impact marginal sur le réchauffement, avec celle d’un secteur gazier en croissance ? </a:t>
            </a:r>
          </a:p>
          <a:p>
            <a:pPr lvl="1"/>
            <a:r>
              <a:rPr lang="fr-FR" altLang="fr-FR" sz="2000" dirty="0">
                <a:ea typeface="ＭＳ Ｐゴシック" panose="020B0600070205080204" pitchFamily="34" charset="-128"/>
              </a:rPr>
              <a:t>Faut-il agréger l’impact climatique d’un cheptel de ruminants européen en légère décroissance avec celui d’un cheptel asiatique en croissance ?</a:t>
            </a:r>
          </a:p>
          <a:p>
            <a:r>
              <a:rPr lang="fr-FR" altLang="fr-FR" sz="2400" dirty="0">
                <a:ea typeface="ＭＳ Ｐゴシック" panose="020B0600070205080204" pitchFamily="34" charset="-128"/>
              </a:rPr>
              <a:t>Comment comptabiliser les effets systémiques résultant des interactions cultures élevage ? 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BB8FB5D0-7996-C64A-ACC0-698A7852133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75698D77-80A7-484E-B428-E47459A693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Vers la transition</a:t>
            </a:r>
          </a:p>
        </p:txBody>
      </p:sp>
      <p:sp>
        <p:nvSpPr>
          <p:cNvPr id="6" name="Sous-titre 5">
            <a:extLst>
              <a:ext uri="{FF2B5EF4-FFF2-40B4-BE49-F238E27FC236}">
                <a16:creationId xmlns:a16="http://schemas.microsoft.com/office/drawing/2014/main" id="{4F0282B4-2289-C243-878B-BF4BAFB2F4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6500A5E4-4C33-B74E-9097-0A38B4E0C1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E0F7A29-6E64-5C4A-B97B-8E066CADC5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57" r="37551" b="28145"/>
          <a:stretch/>
        </p:blipFill>
        <p:spPr>
          <a:xfrm>
            <a:off x="4572000" y="1376363"/>
            <a:ext cx="4976037" cy="4805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8035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" descr="TYFA_R-1-1.pdf">
            <a:extLst>
              <a:ext uri="{FF2B5EF4-FFF2-40B4-BE49-F238E27FC236}">
                <a16:creationId xmlns:a16="http://schemas.microsoft.com/office/drawing/2014/main" id="{258897A2-6EAD-3644-AA87-DEDA3337E98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817" b="9273"/>
          <a:stretch/>
        </p:blipFill>
        <p:spPr bwMode="auto">
          <a:xfrm>
            <a:off x="739829" y="1210015"/>
            <a:ext cx="7681803" cy="564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243" name="Titre 1"/>
          <p:cNvSpPr txBox="1">
            <a:spLocks/>
          </p:cNvSpPr>
          <p:nvPr/>
        </p:nvSpPr>
        <p:spPr bwMode="auto">
          <a:xfrm>
            <a:off x="122238" y="44450"/>
            <a:ext cx="89169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Helvetica" charset="0"/>
                <a:ea typeface="ＭＳ Ｐゴシック" charset="0"/>
                <a:cs typeface="Helvetica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Helvetica" charset="0"/>
              </a:defRPr>
            </a:lvl2pPr>
            <a:lvl3pPr>
              <a:defRPr sz="2000">
                <a:solidFill>
                  <a:schemeClr val="tx1"/>
                </a:solidFill>
                <a:latin typeface="Helvetica" charset="0"/>
                <a:ea typeface="ＭＳ Ｐゴシック" charset="0"/>
                <a:cs typeface="Helvetica" charset="0"/>
              </a:defRPr>
            </a:lvl3pPr>
            <a:lvl4pPr>
              <a:defRPr>
                <a:solidFill>
                  <a:schemeClr val="tx1"/>
                </a:solidFill>
                <a:latin typeface="Helvetica" charset="0"/>
                <a:ea typeface="ＭＳ Ｐゴシック" charset="0"/>
                <a:cs typeface="Helvetica" charset="0"/>
              </a:defRPr>
            </a:lvl4pPr>
            <a:lvl5pPr>
              <a:defRPr>
                <a:solidFill>
                  <a:schemeClr val="tx1"/>
                </a:solidFill>
                <a:latin typeface="Helvetica" charset="0"/>
                <a:ea typeface="ＭＳ Ｐゴシック" charset="0"/>
                <a:cs typeface="Helvetica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Helvetica" charset="0"/>
                <a:ea typeface="ＭＳ Ｐゴシック" charset="0"/>
                <a:cs typeface="Helvetica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Helvetica" charset="0"/>
                <a:ea typeface="ＭＳ Ｐゴシック" charset="0"/>
                <a:cs typeface="Helvetica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Helvetica" charset="0"/>
                <a:ea typeface="ＭＳ Ｐゴシック" charset="0"/>
                <a:cs typeface="Helvetica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Helvetica" charset="0"/>
                <a:ea typeface="ＭＳ Ｐゴシック" charset="0"/>
                <a:cs typeface="Helvetica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charset="0"/>
                <a:ea typeface="ＭＳ Ｐゴシック" charset="0"/>
              </a:rPr>
              <a:t>Options politiques pour une transition </a:t>
            </a:r>
            <a:r>
              <a:rPr kumimoji="0" lang="fr-FR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charset="0"/>
                <a:ea typeface="ＭＳ Ｐゴシック" charset="0"/>
              </a:rPr>
              <a:t>agroécologique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charset="0"/>
                <a:ea typeface="ＭＳ Ｐゴシック" charset="0"/>
              </a:rPr>
              <a:t> et solidaire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charset="0"/>
              <a:ea typeface="ＭＳ Ｐゴシック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9ABFF90-048B-3247-8570-6B0A62473B13}"/>
              </a:ext>
            </a:extLst>
          </p:cNvPr>
          <p:cNvSpPr txBox="1"/>
          <p:nvPr/>
        </p:nvSpPr>
        <p:spPr>
          <a:xfrm>
            <a:off x="6355080" y="1798320"/>
            <a:ext cx="2196465" cy="646331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0"/>
              </a:rPr>
              <a:t>Politique de l’alimentation</a:t>
            </a:r>
          </a:p>
        </p:txBody>
      </p: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EE8CC4E3-8F0E-3443-9F4B-5610B0E492EA}"/>
              </a:ext>
            </a:extLst>
          </p:cNvPr>
          <p:cNvCxnSpPr/>
          <p:nvPr/>
        </p:nvCxnSpPr>
        <p:spPr>
          <a:xfrm flipH="1">
            <a:off x="5318760" y="2118360"/>
            <a:ext cx="990600" cy="59436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B92A3C1C-77D6-544C-8E85-EA792B504F16}"/>
              </a:ext>
            </a:extLst>
          </p:cNvPr>
          <p:cNvSpPr txBox="1"/>
          <p:nvPr/>
        </p:nvSpPr>
        <p:spPr>
          <a:xfrm>
            <a:off x="6949440" y="2712720"/>
            <a:ext cx="2133600" cy="923330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0"/>
              </a:rPr>
              <a:t>Politique des filières animales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0"/>
              </a:rPr>
              <a:t>agroécologiques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0"/>
            </a:endParaRPr>
          </a:p>
        </p:txBody>
      </p:sp>
      <p:cxnSp>
        <p:nvCxnSpPr>
          <p:cNvPr id="44" name="Connecteur droit avec flèche 43">
            <a:extLst>
              <a:ext uri="{FF2B5EF4-FFF2-40B4-BE49-F238E27FC236}">
                <a16:creationId xmlns:a16="http://schemas.microsoft.com/office/drawing/2014/main" id="{41F5F078-FA08-5B4C-8E0F-258DF51FEBF1}"/>
              </a:ext>
            </a:extLst>
          </p:cNvPr>
          <p:cNvCxnSpPr>
            <a:cxnSpLocks/>
            <a:stCxn id="38" idx="2"/>
          </p:cNvCxnSpPr>
          <p:nvPr/>
        </p:nvCxnSpPr>
        <p:spPr>
          <a:xfrm flipH="1">
            <a:off x="7680960" y="3636050"/>
            <a:ext cx="335280" cy="539710"/>
          </a:xfrm>
          <a:prstGeom prst="straightConnector1">
            <a:avLst/>
          </a:prstGeom>
          <a:ln w="3810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ZoneTexte 47">
            <a:extLst>
              <a:ext uri="{FF2B5EF4-FFF2-40B4-BE49-F238E27FC236}">
                <a16:creationId xmlns:a16="http://schemas.microsoft.com/office/drawing/2014/main" id="{A7135CA3-7CA3-4345-9E00-02AF1EBC187D}"/>
              </a:ext>
            </a:extLst>
          </p:cNvPr>
          <p:cNvSpPr txBox="1"/>
          <p:nvPr/>
        </p:nvSpPr>
        <p:spPr>
          <a:xfrm>
            <a:off x="243840" y="1889760"/>
            <a:ext cx="2133600" cy="923330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0"/>
              </a:rPr>
              <a:t>Politique des filières végétales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0"/>
              </a:rPr>
              <a:t>agroécologiques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0"/>
            </a:endParaRPr>
          </a:p>
        </p:txBody>
      </p:sp>
      <p:cxnSp>
        <p:nvCxnSpPr>
          <p:cNvPr id="49" name="Connecteur droit avec flèche 48">
            <a:extLst>
              <a:ext uri="{FF2B5EF4-FFF2-40B4-BE49-F238E27FC236}">
                <a16:creationId xmlns:a16="http://schemas.microsoft.com/office/drawing/2014/main" id="{FB59ABCC-6E1F-EB48-99D9-C4DFD232F19E}"/>
              </a:ext>
            </a:extLst>
          </p:cNvPr>
          <p:cNvCxnSpPr>
            <a:cxnSpLocks/>
          </p:cNvCxnSpPr>
          <p:nvPr/>
        </p:nvCxnSpPr>
        <p:spPr>
          <a:xfrm>
            <a:off x="572505" y="2848035"/>
            <a:ext cx="418095" cy="520005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ZoneTexte 46">
            <a:extLst>
              <a:ext uri="{FF2B5EF4-FFF2-40B4-BE49-F238E27FC236}">
                <a16:creationId xmlns:a16="http://schemas.microsoft.com/office/drawing/2014/main" id="{6E2CA2CA-02C2-9848-9B8C-0E18D7E76B93}"/>
              </a:ext>
            </a:extLst>
          </p:cNvPr>
          <p:cNvSpPr txBox="1"/>
          <p:nvPr/>
        </p:nvSpPr>
        <p:spPr>
          <a:xfrm>
            <a:off x="7360920" y="5059680"/>
            <a:ext cx="1724025" cy="646331"/>
          </a:xfrm>
          <a:prstGeom prst="rect">
            <a:avLst/>
          </a:prstGeom>
          <a:noFill/>
          <a:ln w="38100">
            <a:solidFill>
              <a:schemeClr val="accent5"/>
            </a:solidFill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0"/>
              </a:rPr>
              <a:t>Politiques commerciales</a:t>
            </a:r>
          </a:p>
        </p:txBody>
      </p:sp>
      <p:cxnSp>
        <p:nvCxnSpPr>
          <p:cNvPr id="51" name="Connecteur droit avec flèche 50">
            <a:extLst>
              <a:ext uri="{FF2B5EF4-FFF2-40B4-BE49-F238E27FC236}">
                <a16:creationId xmlns:a16="http://schemas.microsoft.com/office/drawing/2014/main" id="{307027F8-A258-6646-940E-ECA0DD11F383}"/>
              </a:ext>
            </a:extLst>
          </p:cNvPr>
          <p:cNvCxnSpPr/>
          <p:nvPr/>
        </p:nvCxnSpPr>
        <p:spPr>
          <a:xfrm flipH="1">
            <a:off x="5814060" y="5394960"/>
            <a:ext cx="1531620" cy="70104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Ellipse 51">
            <a:extLst>
              <a:ext uri="{FF2B5EF4-FFF2-40B4-BE49-F238E27FC236}">
                <a16:creationId xmlns:a16="http://schemas.microsoft.com/office/drawing/2014/main" id="{0DD78AEC-93A1-0142-9A4B-183D68272A40}"/>
              </a:ext>
            </a:extLst>
          </p:cNvPr>
          <p:cNvSpPr/>
          <p:nvPr/>
        </p:nvSpPr>
        <p:spPr>
          <a:xfrm>
            <a:off x="3810000" y="3749040"/>
            <a:ext cx="1508760" cy="563880"/>
          </a:xfrm>
          <a:prstGeom prst="ellipse">
            <a:avLst/>
          </a:prstGeom>
          <a:noFill/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B860B09-9F2A-C240-AD12-24F769C4E96C}"/>
              </a:ext>
            </a:extLst>
          </p:cNvPr>
          <p:cNvSpPr/>
          <p:nvPr/>
        </p:nvSpPr>
        <p:spPr>
          <a:xfrm>
            <a:off x="7680960" y="6096000"/>
            <a:ext cx="146304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Picture 2" descr="ogo AScA bleu.png">
            <a:extLst>
              <a:ext uri="{FF2B5EF4-FFF2-40B4-BE49-F238E27FC236}">
                <a16:creationId xmlns:a16="http://schemas.microsoft.com/office/drawing/2014/main" id="{27F3FA81-66E7-BA4C-8DAE-EB4650E4A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118" y="6193631"/>
            <a:ext cx="749247" cy="56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52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8" grpId="0" animBg="1"/>
      <p:bldP spid="48" grpId="0" animBg="1"/>
      <p:bldP spid="47" grpId="0" animBg="1"/>
      <p:bldP spid="5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C6A5F29-1346-A749-91B5-A3C83EA2C0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sz="2400" dirty="0"/>
              <a:t>Le changement d’échelle de la production agroécologique amène à changer les modèles économiques actuels à la pointe de l’agroécologie (</a:t>
            </a:r>
            <a:r>
              <a:rPr lang="fr-FR" sz="2400" dirty="0" err="1"/>
              <a:t>permaculture</a:t>
            </a:r>
            <a:r>
              <a:rPr lang="fr-FR" sz="2400" dirty="0"/>
              <a:t>, AMAP,…)</a:t>
            </a:r>
          </a:p>
          <a:p>
            <a:r>
              <a:rPr lang="fr-FR" sz="2400" dirty="0"/>
              <a:t>Des consommateurs qui ne veulent pas tous cuisiner…</a:t>
            </a:r>
          </a:p>
          <a:p>
            <a:r>
              <a:rPr lang="fr-FR" sz="2400" dirty="0"/>
              <a:t>…Des circuits alimentaires qui ne sont pas que locaux…</a:t>
            </a:r>
          </a:p>
          <a:p>
            <a:endParaRPr lang="fr-FR" sz="2400" dirty="0"/>
          </a:p>
          <a:p>
            <a:r>
              <a:rPr lang="fr-FR" sz="2400" dirty="0"/>
              <a:t>…Des exploitations qui ne sont pas que des petites fermes</a:t>
            </a:r>
          </a:p>
          <a:p>
            <a:endParaRPr lang="fr-FR" sz="2400" dirty="0"/>
          </a:p>
          <a:p>
            <a:r>
              <a:rPr lang="fr-FR" sz="2400" dirty="0"/>
              <a:t>  »Small and medium » are </a:t>
            </a:r>
            <a:r>
              <a:rPr lang="fr-FR" sz="2400" dirty="0" err="1"/>
              <a:t>beautiful</a:t>
            </a:r>
            <a:r>
              <a:rPr lang="fr-FR" sz="2400" dirty="0"/>
              <a:t> !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6B3924-9B5C-C944-B22D-6CA4018C37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9FCCE9EB-86F9-9F41-BF92-25F105B1B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Quelques précisions sur l’image socio-économique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31C271F-8AF2-1045-83EC-8A721CEFFD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1045" y="1507957"/>
            <a:ext cx="3393225" cy="504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73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4FA71E6-7017-C24B-8B92-78099BD3A5B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30EAF13C-5A27-1844-A98A-EAF1B0E15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8D2CC84-E58B-A247-B496-B0152CE6CA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153" b="40080"/>
          <a:stretch/>
        </p:blipFill>
        <p:spPr>
          <a:xfrm>
            <a:off x="-1" y="-20384"/>
            <a:ext cx="9239535" cy="677522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DA69474-3C3A-4245-91E2-5D8A595CA9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9919" b="1"/>
          <a:stretch/>
        </p:blipFill>
        <p:spPr>
          <a:xfrm>
            <a:off x="1620818" y="2483893"/>
            <a:ext cx="7377296" cy="4270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540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46FDDF08-00CE-E149-826A-5FD234C2B2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8D10A19-72CA-ED41-9362-12015A4ECB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0383390-D397-574F-A0ED-AF0602D38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E799FBE-66DD-BD42-92D8-7D9C33840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073"/>
            <a:ext cx="9144000" cy="678985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CDC7BF5-6558-D443-AE89-F41B19DC0C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533" y="44450"/>
            <a:ext cx="3586692" cy="199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87680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6DF76C1-F069-A541-926F-707A5203DE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2527C00-A05E-E749-A149-89BD1C3800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5288"/>
            <a:ext cx="9144000" cy="4567423"/>
          </a:xfrm>
          <a:prstGeom prst="rect">
            <a:avLst/>
          </a:prstGeom>
        </p:spPr>
      </p:pic>
      <p:sp>
        <p:nvSpPr>
          <p:cNvPr id="8" name="Titre 3">
            <a:extLst>
              <a:ext uri="{FF2B5EF4-FFF2-40B4-BE49-F238E27FC236}">
                <a16:creationId xmlns:a16="http://schemas.microsoft.com/office/drawing/2014/main" id="{B1C8165A-6CC2-884C-972B-7C2571485488}"/>
              </a:ext>
            </a:extLst>
          </p:cNvPr>
          <p:cNvSpPr txBox="1">
            <a:spLocks/>
          </p:cNvSpPr>
          <p:nvPr/>
        </p:nvSpPr>
        <p:spPr>
          <a:xfrm>
            <a:off x="121605" y="44450"/>
            <a:ext cx="8917620" cy="114300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bg1"/>
                </a:solidFill>
                <a:latin typeface="Helvetica"/>
                <a:ea typeface="ＭＳ Ｐゴシック" charset="0"/>
                <a:cs typeface="Helvetica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  <a:cs typeface="Helvetica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  <a:cs typeface="Helvetica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  <a:cs typeface="Helvetica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  <a:cs typeface="Helvetica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fr-FR" sz="3600" dirty="0"/>
              <a:t>Pourquoi l’</a:t>
            </a:r>
            <a:r>
              <a:rPr lang="fr-FR" sz="3600" dirty="0" err="1"/>
              <a:t>agro-écologie</a:t>
            </a:r>
            <a:r>
              <a:rPr lang="fr-FR" sz="3600" dirty="0"/>
              <a:t> n’affame pas le monde (1)</a:t>
            </a:r>
          </a:p>
        </p:txBody>
      </p:sp>
    </p:spTree>
    <p:extLst>
      <p:ext uri="{BB962C8B-B14F-4D97-AF65-F5344CB8AC3E}">
        <p14:creationId xmlns:p14="http://schemas.microsoft.com/office/powerpoint/2010/main" val="182002096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9D54171-534F-F44B-8C72-41836DD426C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26A3AA2D-5CA3-8541-AD9D-8206EF8A8304}"/>
              </a:ext>
            </a:extLst>
          </p:cNvPr>
          <p:cNvGrpSpPr/>
          <p:nvPr/>
        </p:nvGrpSpPr>
        <p:grpSpPr>
          <a:xfrm>
            <a:off x="3006696" y="1415038"/>
            <a:ext cx="5923234" cy="5442962"/>
            <a:chOff x="4447411" y="1396539"/>
            <a:chExt cx="4558564" cy="5442962"/>
          </a:xfrm>
          <a:solidFill>
            <a:schemeClr val="bg1"/>
          </a:solidFill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1BC74B87-AB64-0941-8598-A1EC36BFA5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47411" y="1396539"/>
              <a:ext cx="4212943" cy="4519632"/>
            </a:xfrm>
            <a:prstGeom prst="rect">
              <a:avLst/>
            </a:prstGeom>
            <a:grpFill/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8E92D4C7-A6CF-014D-A15B-9ABA8613CD99}"/>
                </a:ext>
              </a:extLst>
            </p:cNvPr>
            <p:cNvSpPr txBox="1"/>
            <p:nvPr/>
          </p:nvSpPr>
          <p:spPr>
            <a:xfrm>
              <a:off x="4447411" y="5916171"/>
              <a:ext cx="4212943" cy="92333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Évolution de la dépendance aux importations de l’UE sous scénarios contrastés (source : auteurs)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46BDE9A5-C6DA-C042-917B-730E55DB3947}"/>
                </a:ext>
              </a:extLst>
            </p:cNvPr>
            <p:cNvSpPr txBox="1"/>
            <p:nvPr/>
          </p:nvSpPr>
          <p:spPr>
            <a:xfrm>
              <a:off x="7423269" y="3190982"/>
              <a:ext cx="748146" cy="276999"/>
            </a:xfrm>
            <a:prstGeom prst="rect">
              <a:avLst/>
            </a:prstGeom>
            <a:grpFill/>
          </p:spPr>
          <p:txBody>
            <a:bodyPr wrap="square" lIns="72000" tIns="0" rIns="0" bIns="0" rtlCol="0">
              <a:spAutoFit/>
            </a:bodyPr>
            <a:lstStyle/>
            <a:p>
              <a:r>
                <a:rPr lang="fr-FR"/>
                <a:t>2010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8A677EE5-E823-6244-9A9E-E7A20E8A32F3}"/>
                </a:ext>
              </a:extLst>
            </p:cNvPr>
            <p:cNvSpPr txBox="1"/>
            <p:nvPr/>
          </p:nvSpPr>
          <p:spPr>
            <a:xfrm>
              <a:off x="7423269" y="3451942"/>
              <a:ext cx="748146" cy="276999"/>
            </a:xfrm>
            <a:prstGeom prst="rect">
              <a:avLst/>
            </a:prstGeom>
            <a:grpFill/>
          </p:spPr>
          <p:txBody>
            <a:bodyPr wrap="square" lIns="72000" tIns="0" rIns="0" bIns="0" rtlCol="0">
              <a:spAutoFit/>
            </a:bodyPr>
            <a:lstStyle/>
            <a:p>
              <a:r>
                <a:rPr lang="fr-FR"/>
                <a:t>BAU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7CB1F254-B7B0-D64B-953B-3FC6688179ED}"/>
                </a:ext>
              </a:extLst>
            </p:cNvPr>
            <p:cNvSpPr txBox="1"/>
            <p:nvPr/>
          </p:nvSpPr>
          <p:spPr>
            <a:xfrm>
              <a:off x="7423269" y="3753774"/>
              <a:ext cx="1220458" cy="276999"/>
            </a:xfrm>
            <a:prstGeom prst="rect">
              <a:avLst/>
            </a:prstGeom>
            <a:grpFill/>
          </p:spPr>
          <p:txBody>
            <a:bodyPr wrap="square" lIns="72000" tIns="0" rIns="0" bIns="0" rtlCol="0">
              <a:spAutoFit/>
            </a:bodyPr>
            <a:lstStyle/>
            <a:p>
              <a:r>
                <a:rPr lang="fr-FR"/>
                <a:t>TYFA x BAU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B9B91284-0461-5743-88F4-010D0DA1DB0C}"/>
                </a:ext>
              </a:extLst>
            </p:cNvPr>
            <p:cNvSpPr txBox="1"/>
            <p:nvPr/>
          </p:nvSpPr>
          <p:spPr>
            <a:xfrm>
              <a:off x="7423269" y="4080438"/>
              <a:ext cx="1582706" cy="215444"/>
            </a:xfrm>
            <a:prstGeom prst="rect">
              <a:avLst/>
            </a:prstGeom>
            <a:grpFill/>
          </p:spPr>
          <p:txBody>
            <a:bodyPr wrap="square" lIns="72000" tIns="0" rIns="0" bIns="0" rtlCol="0">
              <a:spAutoFit/>
            </a:bodyPr>
            <a:lstStyle/>
            <a:p>
              <a:r>
                <a:rPr lang="fr-FR" sz="1400"/>
                <a:t>Agroécologie monde</a:t>
              </a:r>
            </a:p>
          </p:txBody>
        </p:sp>
      </p:grpSp>
      <p:sp>
        <p:nvSpPr>
          <p:cNvPr id="14" name="Titre 3">
            <a:extLst>
              <a:ext uri="{FF2B5EF4-FFF2-40B4-BE49-F238E27FC236}">
                <a16:creationId xmlns:a16="http://schemas.microsoft.com/office/drawing/2014/main" id="{D3AABF6D-6D99-8B4D-8B50-E79CF4967B7C}"/>
              </a:ext>
            </a:extLst>
          </p:cNvPr>
          <p:cNvSpPr txBox="1">
            <a:spLocks/>
          </p:cNvSpPr>
          <p:nvPr/>
        </p:nvSpPr>
        <p:spPr>
          <a:xfrm>
            <a:off x="121605" y="44450"/>
            <a:ext cx="8917620" cy="114300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bg1"/>
                </a:solidFill>
                <a:latin typeface="Helvetica"/>
                <a:ea typeface="ＭＳ Ｐゴシック" charset="0"/>
                <a:cs typeface="Helvetica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  <a:cs typeface="Helvetica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  <a:cs typeface="Helvetica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  <a:cs typeface="Helvetica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  <a:cs typeface="Helvetica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fr-FR" sz="3600" dirty="0"/>
              <a:t>Pourquoi l’</a:t>
            </a:r>
            <a:r>
              <a:rPr lang="fr-FR" sz="3600" dirty="0" err="1"/>
              <a:t>agro-écologie</a:t>
            </a:r>
            <a:r>
              <a:rPr lang="fr-FR" sz="3600" dirty="0"/>
              <a:t> de TYFA n’affame pas le monde (2)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E563B3C-D3D4-3A48-8AE0-8EC3A8EC9624}"/>
              </a:ext>
            </a:extLst>
          </p:cNvPr>
          <p:cNvSpPr/>
          <p:nvPr/>
        </p:nvSpPr>
        <p:spPr>
          <a:xfrm>
            <a:off x="5895833" y="4314381"/>
            <a:ext cx="1651379" cy="32585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78E62CE-B0DA-D643-80FC-879EE24DBC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3002" y="2225573"/>
            <a:ext cx="565706" cy="2303647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AC806E6F-E2DC-3648-8696-EB51E544D1DD}"/>
              </a:ext>
            </a:extLst>
          </p:cNvPr>
          <p:cNvSpPr txBox="1"/>
          <p:nvPr/>
        </p:nvSpPr>
        <p:spPr>
          <a:xfrm>
            <a:off x="3035956" y="1522512"/>
            <a:ext cx="389196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/>
              <a:t>Dépendance calorique nette de l’UE 27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E690476-3497-044D-9C05-176A3AE37FB8}"/>
              </a:ext>
            </a:extLst>
          </p:cNvPr>
          <p:cNvSpPr txBox="1"/>
          <p:nvPr/>
        </p:nvSpPr>
        <p:spPr>
          <a:xfrm>
            <a:off x="178215" y="1556540"/>
            <a:ext cx="2037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On est dépendant : </a:t>
            </a:r>
            <a:br>
              <a:rPr lang="fr-FR" dirty="0"/>
            </a:br>
            <a:r>
              <a:rPr lang="fr-FR" dirty="0"/>
              <a:t>on importe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7EAC67A-786E-3B43-AE1B-207C67F9281C}"/>
              </a:ext>
            </a:extLst>
          </p:cNvPr>
          <p:cNvSpPr txBox="1"/>
          <p:nvPr/>
        </p:nvSpPr>
        <p:spPr>
          <a:xfrm>
            <a:off x="337681" y="5288339"/>
            <a:ext cx="19848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On est autonome : </a:t>
            </a:r>
            <a:br>
              <a:rPr lang="fr-FR" dirty="0"/>
            </a:br>
            <a:r>
              <a:rPr lang="fr-FR" dirty="0"/>
              <a:t>on peut exporter</a:t>
            </a:r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613EB7CE-8B90-E946-A448-21593D20A348}"/>
              </a:ext>
            </a:extLst>
          </p:cNvPr>
          <p:cNvCxnSpPr>
            <a:cxnSpLocks/>
          </p:cNvCxnSpPr>
          <p:nvPr/>
        </p:nvCxnSpPr>
        <p:spPr>
          <a:xfrm flipV="1">
            <a:off x="2455333" y="1707179"/>
            <a:ext cx="0" cy="282204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83F722BD-DE89-C64D-B4F3-252F858171EB}"/>
              </a:ext>
            </a:extLst>
          </p:cNvPr>
          <p:cNvCxnSpPr>
            <a:cxnSpLocks/>
          </p:cNvCxnSpPr>
          <p:nvPr/>
        </p:nvCxnSpPr>
        <p:spPr>
          <a:xfrm>
            <a:off x="2455333" y="4602093"/>
            <a:ext cx="0" cy="12530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00289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63E9F68-9AF1-B149-96D6-94B166750B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sz="2400" dirty="0"/>
              <a:t>Il n’y a pas de modèle économique paramétré sur la </a:t>
            </a:r>
            <a:r>
              <a:rPr lang="fr-FR" sz="2400" dirty="0" err="1"/>
              <a:t>baseline</a:t>
            </a:r>
            <a:r>
              <a:rPr lang="fr-FR" sz="2400" dirty="0"/>
              <a:t> susceptible de modéliser un pilotage par une demande structurellement changée </a:t>
            </a:r>
          </a:p>
          <a:p>
            <a:r>
              <a:rPr lang="fr-FR" sz="2400" dirty="0"/>
              <a:t>Une très plausible augmentation du coût de l’alimentation (plus d’intensité en main d’œuvre)</a:t>
            </a:r>
          </a:p>
          <a:p>
            <a:r>
              <a:rPr lang="fr-FR" sz="2400" dirty="0"/>
              <a:t>Mais pas aussi importante que si la production baissait aujourd’hui « toutes choses égales par ailleurs »</a:t>
            </a:r>
          </a:p>
          <a:p>
            <a:r>
              <a:rPr lang="fr-FR" sz="2400" dirty="0"/>
              <a:t>Sortir de la malbouffe comme variable d’ajustement de la pauvreté</a:t>
            </a: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830BE41D-6A64-F749-B724-1CEFB9AF46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FA082271-560C-FB47-9E80-E195CD362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question du coût de et de l’accès à l’alimentation</a:t>
            </a:r>
          </a:p>
        </p:txBody>
      </p:sp>
    </p:spTree>
    <p:extLst>
      <p:ext uri="{BB962C8B-B14F-4D97-AF65-F5344CB8AC3E}">
        <p14:creationId xmlns:p14="http://schemas.microsoft.com/office/powerpoint/2010/main" val="2536513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8BF803E9-ABD0-B24F-A015-9C602BB569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0370"/>
          <a:stretch/>
        </p:blipFill>
        <p:spPr>
          <a:xfrm>
            <a:off x="-1" y="0"/>
            <a:ext cx="9145899" cy="5894024"/>
          </a:xfrm>
          <a:prstGeom prst="rect">
            <a:avLst/>
          </a:prstGeom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E78480B-F5DE-9240-87F6-1CC823EFC7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59D7BE7-BBC7-DF4F-A52A-2E3A1DCBF1C2}"/>
              </a:ext>
            </a:extLst>
          </p:cNvPr>
          <p:cNvSpPr txBox="1"/>
          <p:nvPr/>
        </p:nvSpPr>
        <p:spPr>
          <a:xfrm>
            <a:off x="6533805" y="5784573"/>
            <a:ext cx="2403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Benton and Bailey 2019</a:t>
            </a:r>
          </a:p>
        </p:txBody>
      </p:sp>
    </p:spTree>
    <p:extLst>
      <p:ext uri="{BB962C8B-B14F-4D97-AF65-F5344CB8AC3E}">
        <p14:creationId xmlns:p14="http://schemas.microsoft.com/office/powerpoint/2010/main" val="7551396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3705AA12-FADE-0047-BAC5-36118FAA75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9630"/>
          <a:stretch/>
        </p:blipFill>
        <p:spPr>
          <a:xfrm>
            <a:off x="0" y="-166250"/>
            <a:ext cx="9104041" cy="5954617"/>
          </a:xfrm>
          <a:prstGeom prst="rect">
            <a:avLst/>
          </a:prstGeom>
        </p:spPr>
      </p:pic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CB105819-921D-804A-ACD3-FBB9B124BA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853D155-BF7A-0445-9F5E-2123D81C6D48}"/>
              </a:ext>
            </a:extLst>
          </p:cNvPr>
          <p:cNvSpPr txBox="1"/>
          <p:nvPr/>
        </p:nvSpPr>
        <p:spPr>
          <a:xfrm>
            <a:off x="6533805" y="5784573"/>
            <a:ext cx="2403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Benton and Bailey 2019</a:t>
            </a:r>
          </a:p>
        </p:txBody>
      </p:sp>
    </p:spTree>
    <p:extLst>
      <p:ext uri="{BB962C8B-B14F-4D97-AF65-F5344CB8AC3E}">
        <p14:creationId xmlns:p14="http://schemas.microsoft.com/office/powerpoint/2010/main" val="29569537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63E9F68-9AF1-B149-96D6-94B166750B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L’importance d’une image cohérente à 2050, en rupture</a:t>
            </a:r>
          </a:p>
          <a:p>
            <a:r>
              <a:rPr lang="fr-FR" dirty="0"/>
              <a:t>Des changements comparables à ce qui s’est passé entre 1950 et 1980</a:t>
            </a:r>
          </a:p>
          <a:p>
            <a:r>
              <a:rPr lang="fr-FR" dirty="0"/>
              <a:t>Nous avons dix ans pour engager la transition</a:t>
            </a:r>
          </a:p>
          <a:p>
            <a:pPr lvl="1"/>
            <a:r>
              <a:rPr lang="fr-FR" dirty="0"/>
              <a:t>Recherche</a:t>
            </a:r>
          </a:p>
          <a:p>
            <a:pPr lvl="1"/>
            <a:r>
              <a:rPr lang="fr-FR" dirty="0"/>
              <a:t>Investissements (et </a:t>
            </a:r>
            <a:r>
              <a:rPr lang="fr-FR" u="sng" dirty="0"/>
              <a:t>non </a:t>
            </a:r>
            <a:r>
              <a:rPr lang="fr-FR" dirty="0"/>
              <a:t>investissements)</a:t>
            </a:r>
          </a:p>
          <a:p>
            <a:pPr lvl="1"/>
            <a:r>
              <a:rPr lang="fr-FR" dirty="0"/>
              <a:t>Cadres économiques : commerce et concurrence</a:t>
            </a:r>
          </a:p>
          <a:p>
            <a:pPr lvl="1"/>
            <a:r>
              <a:rPr lang="fr-FR" dirty="0"/>
              <a:t>Cadres normatifs : qualité alimentaire et environnementale (pesticides, élevage industriel)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E173CF91-1F9E-294D-A2DA-F2B82EF96AF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FA082271-560C-FB47-9E80-E195CD362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L’horizon politique</a:t>
            </a:r>
          </a:p>
        </p:txBody>
      </p:sp>
    </p:spTree>
    <p:extLst>
      <p:ext uri="{BB962C8B-B14F-4D97-AF65-F5344CB8AC3E}">
        <p14:creationId xmlns:p14="http://schemas.microsoft.com/office/powerpoint/2010/main" val="2551919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2358CD2D-1C9A-ED4C-83C1-FDB97F14F2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sz="2400" dirty="0"/>
              <a:t>Un pilotage du système </a:t>
            </a:r>
            <a:r>
              <a:rPr lang="fr-FR" sz="2400" dirty="0" err="1"/>
              <a:t>agri-alimentaire</a:t>
            </a:r>
            <a:r>
              <a:rPr lang="fr-FR" sz="2400" dirty="0"/>
              <a:t> par l’intégration des attentes sociales :</a:t>
            </a:r>
          </a:p>
          <a:p>
            <a:pPr lvl="1"/>
            <a:r>
              <a:rPr lang="fr-FR" sz="2000" dirty="0"/>
              <a:t>Santé (pesticides) : agriculteurs et consommateurs</a:t>
            </a:r>
          </a:p>
          <a:p>
            <a:pPr lvl="1"/>
            <a:r>
              <a:rPr lang="fr-FR" sz="2000" dirty="0"/>
              <a:t>Biodiversité et climat</a:t>
            </a:r>
          </a:p>
          <a:p>
            <a:pPr lvl="1"/>
            <a:r>
              <a:rPr lang="fr-FR" sz="2000" dirty="0"/>
              <a:t>Bien-être animal</a:t>
            </a:r>
          </a:p>
          <a:p>
            <a:pPr lvl="1"/>
            <a:r>
              <a:rPr lang="fr-FR" sz="2000" dirty="0"/>
              <a:t>Ressources naturelles et territoires</a:t>
            </a:r>
          </a:p>
          <a:p>
            <a:pPr lvl="1"/>
            <a:r>
              <a:rPr lang="fr-FR" sz="2000" dirty="0"/>
              <a:t>Équité sociale</a:t>
            </a:r>
          </a:p>
          <a:p>
            <a:r>
              <a:rPr lang="fr-FR" sz="2400" dirty="0"/>
              <a:t>Un changement qui résulte d’une pression sociale et d’orientations politiques</a:t>
            </a:r>
          </a:p>
          <a:p>
            <a:r>
              <a:rPr lang="fr-FR" sz="2400" dirty="0"/>
              <a:t>Et de l’anticipation de crises affaiblissant le modèle agricole productiviste</a:t>
            </a:r>
          </a:p>
          <a:p>
            <a:pPr lvl="1"/>
            <a:endParaRPr lang="fr-FR" sz="2000" dirty="0"/>
          </a:p>
          <a:p>
            <a:pPr lvl="1"/>
            <a:endParaRPr lang="fr-FR" sz="200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851DDD5-A386-7A40-AD9C-63B7E23BC25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63E9567-DDC5-B243-BB0E-551A7CD11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cœur politique de TYFA</a:t>
            </a:r>
          </a:p>
        </p:txBody>
      </p:sp>
    </p:spTree>
    <p:extLst>
      <p:ext uri="{BB962C8B-B14F-4D97-AF65-F5344CB8AC3E}">
        <p14:creationId xmlns:p14="http://schemas.microsoft.com/office/powerpoint/2010/main" val="1783340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C9C5CC54-D472-E805-4D33-118C345114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sz="2400" dirty="0"/>
              <a:t>Aujourd’hui, une utopie dont l’horizon semble s’éloigner</a:t>
            </a:r>
          </a:p>
          <a:p>
            <a:r>
              <a:rPr lang="fr-FR" sz="2400" dirty="0"/>
              <a:t>Une cadre cognitif radical qui permet de mieux saisir des enjeux clés :</a:t>
            </a:r>
          </a:p>
          <a:p>
            <a:pPr lvl="1"/>
            <a:r>
              <a:rPr lang="fr-FR" sz="2000" dirty="0"/>
              <a:t>Place de l’élevage dans la transition écologique</a:t>
            </a:r>
          </a:p>
          <a:p>
            <a:pPr lvl="1"/>
            <a:r>
              <a:rPr lang="fr-FR" sz="2000" dirty="0"/>
              <a:t>Réflexion sur la « nécessité » de produire et les marges de manœuvre</a:t>
            </a:r>
          </a:p>
          <a:p>
            <a:pPr lvl="1"/>
            <a:r>
              <a:rPr lang="fr-FR" sz="2000" dirty="0"/>
              <a:t>Place de l’agriculture biologique</a:t>
            </a:r>
          </a:p>
          <a:p>
            <a:pPr lvl="1"/>
            <a:r>
              <a:rPr lang="fr-FR" sz="2000" dirty="0"/>
              <a:t>Référentiel pour l’évaluation de politiques publiques (affichage environnemental…)</a:t>
            </a:r>
          </a:p>
          <a:p>
            <a:r>
              <a:rPr lang="fr-FR" sz="2400" dirty="0"/>
              <a:t>« Réassurer » des acteurs minoritaires, proposer un narratif alternatif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C4E83F8-9C07-4FAD-4DFD-6782940981D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788C1-029F-7F66-FD9F-53917C345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À quoi ça sert tout ça ?</a:t>
            </a:r>
          </a:p>
        </p:txBody>
      </p:sp>
    </p:spTree>
    <p:extLst>
      <p:ext uri="{BB962C8B-B14F-4D97-AF65-F5344CB8AC3E}">
        <p14:creationId xmlns:p14="http://schemas.microsoft.com/office/powerpoint/2010/main" val="813864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Placeholder 1"/>
          <p:cNvSpPr>
            <a:spLocks noGrp="1"/>
          </p:cNvSpPr>
          <p:nvPr>
            <p:ph type="body" sz="quarter" idx="10"/>
          </p:nvPr>
        </p:nvSpPr>
        <p:spPr bwMode="auto">
          <a:xfrm>
            <a:off x="0" y="3114675"/>
            <a:ext cx="9144000" cy="900113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dirty="0">
                <a:latin typeface="Helvetica" charset="0"/>
                <a:cs typeface="Helvetica" charset="0"/>
              </a:rPr>
              <a:t>Xavier </a:t>
            </a:r>
            <a:r>
              <a:rPr lang="en-GB" dirty="0" err="1">
                <a:latin typeface="Helvetica" charset="0"/>
                <a:cs typeface="Helvetica" charset="0"/>
              </a:rPr>
              <a:t>Poux</a:t>
            </a:r>
            <a:r>
              <a:rPr lang="en-GB" dirty="0">
                <a:latin typeface="Helvetica" charset="0"/>
                <a:cs typeface="Helvetica" charset="0"/>
              </a:rPr>
              <a:t> (</a:t>
            </a:r>
            <a:r>
              <a:rPr lang="en-GB" dirty="0" err="1">
                <a:latin typeface="Helvetica" charset="0"/>
                <a:cs typeface="Helvetica" charset="0"/>
              </a:rPr>
              <a:t>AScA</a:t>
            </a:r>
            <a:r>
              <a:rPr lang="en-GB" dirty="0">
                <a:latin typeface="Helvetica" charset="0"/>
                <a:cs typeface="Helvetica" charset="0"/>
              </a:rPr>
              <a:t>, IDDRI) – </a:t>
            </a:r>
            <a:r>
              <a:rPr lang="en-GB" dirty="0" err="1">
                <a:latin typeface="Helvetica" charset="0"/>
                <a:cs typeface="Helvetica" charset="0"/>
              </a:rPr>
              <a:t>xavier.poux@asca-net.com</a:t>
            </a:r>
            <a:endParaRPr lang="en-GB" dirty="0">
              <a:latin typeface="Helvetica" charset="0"/>
              <a:cs typeface="Helvetica" charset="0"/>
            </a:endParaRPr>
          </a:p>
          <a:p>
            <a:pPr eaLnBrk="1" hangingPunct="1"/>
            <a:r>
              <a:rPr lang="en-GB" dirty="0">
                <a:latin typeface="Helvetica" charset="0"/>
                <a:cs typeface="Helvetica" charset="0"/>
              </a:rPr>
              <a:t>Pierre-Marie Aubert (IDDRI) – </a:t>
            </a:r>
            <a:r>
              <a:rPr lang="en-GB" dirty="0" err="1">
                <a:latin typeface="Helvetica" charset="0"/>
                <a:cs typeface="Helvetica" charset="0"/>
              </a:rPr>
              <a:t>pierremarie.aubert@iddri.org</a:t>
            </a:r>
            <a:r>
              <a:rPr lang="en-GB" dirty="0">
                <a:latin typeface="Helvetica" charset="0"/>
                <a:cs typeface="Helvetica" charset="0"/>
              </a:rPr>
              <a:t> </a:t>
            </a:r>
          </a:p>
          <a:p>
            <a:pPr eaLnBrk="1" hangingPunct="1"/>
            <a:r>
              <a:rPr lang="fr-FR" dirty="0">
                <a:hlinkClick r:id="rId2"/>
              </a:rPr>
              <a:t>https://</a:t>
            </a:r>
            <a:r>
              <a:rPr lang="fr-FR" dirty="0">
                <a:solidFill>
                  <a:schemeClr val="bg1">
                    <a:lumMod val="95000"/>
                  </a:schemeClr>
                </a:solidFill>
                <a:hlinkClick r:id="rId2"/>
              </a:rPr>
              <a:t>www.iddri.org/en/project/ten-years-agroecology-europe</a:t>
            </a:r>
            <a:endParaRPr lang="en-GB" dirty="0">
              <a:solidFill>
                <a:schemeClr val="bg1">
                  <a:lumMod val="95000"/>
                </a:schemeClr>
              </a:solidFill>
              <a:latin typeface="Helvetica" charset="0"/>
              <a:cs typeface="Helvetica" charset="0"/>
            </a:endParaRPr>
          </a:p>
          <a:p>
            <a:pPr eaLnBrk="1" hangingPunct="1"/>
            <a:r>
              <a:rPr lang="en-GB" dirty="0">
                <a:solidFill>
                  <a:schemeClr val="bg1"/>
                </a:solidFill>
                <a:latin typeface="Helvetica" charset="0"/>
                <a:cs typeface="Helvetica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www.iddri.org/tyfa</a:t>
            </a:r>
            <a:r>
              <a:rPr lang="en-GB" dirty="0">
                <a:latin typeface="Helvetica" charset="0"/>
                <a:cs typeface="Helvetica" charset="0"/>
              </a:rPr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457200" y="4534585"/>
            <a:ext cx="8229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chemeClr val="bg1">
                    <a:lumMod val="95000"/>
                  </a:schemeClr>
                </a:solidFill>
              </a:rPr>
              <a:t>https://</a:t>
            </a:r>
            <a:r>
              <a:rPr lang="fr-FR" sz="2400" dirty="0" err="1">
                <a:solidFill>
                  <a:schemeClr val="bg1">
                    <a:lumMod val="95000"/>
                  </a:schemeClr>
                </a:solidFill>
              </a:rPr>
              <a:t>www.iddri.org</a:t>
            </a:r>
            <a:r>
              <a:rPr lang="fr-FR" sz="2400" dirty="0">
                <a:solidFill>
                  <a:schemeClr val="bg1">
                    <a:lumMod val="95000"/>
                  </a:schemeClr>
                </a:solidFill>
              </a:rPr>
              <a:t>/en/</a:t>
            </a:r>
            <a:r>
              <a:rPr lang="fr-FR" sz="2400" dirty="0" err="1">
                <a:solidFill>
                  <a:schemeClr val="bg1">
                    <a:lumMod val="95000"/>
                  </a:schemeClr>
                </a:solidFill>
              </a:rPr>
              <a:t>project</a:t>
            </a:r>
            <a:r>
              <a:rPr lang="fr-FR" sz="2400" dirty="0">
                <a:solidFill>
                  <a:schemeClr val="bg1">
                    <a:lumMod val="95000"/>
                  </a:schemeClr>
                </a:solidFill>
              </a:rPr>
              <a:t>/</a:t>
            </a:r>
            <a:r>
              <a:rPr lang="fr-FR" sz="2400" dirty="0" err="1">
                <a:solidFill>
                  <a:schemeClr val="bg1">
                    <a:lumMod val="95000"/>
                  </a:schemeClr>
                </a:solidFill>
              </a:rPr>
              <a:t>ten-years-agroecology-europe</a:t>
            </a:r>
            <a:endParaRPr lang="fr-FR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1315135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b="1" dirty="0">
                <a:solidFill>
                  <a:schemeClr val="bg1">
                    <a:lumMod val="95000"/>
                  </a:schemeClr>
                </a:solidFill>
              </a:rPr>
              <a:t>MERCI POUR VOTRE ATTENTION</a:t>
            </a:r>
          </a:p>
        </p:txBody>
      </p:sp>
    </p:spTree>
    <p:extLst>
      <p:ext uri="{BB962C8B-B14F-4D97-AF65-F5344CB8AC3E}">
        <p14:creationId xmlns:p14="http://schemas.microsoft.com/office/powerpoint/2010/main" val="196166210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TYFA_R-17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2054" y="-149411"/>
            <a:ext cx="5394885" cy="704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093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7D2F6C-E082-84C9-69B4-5E2E20571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024CEF8-C518-B7F8-B633-CDA3C3973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98846" cy="68580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93677E6-75DF-70FC-A7EA-E13264E7496D}"/>
              </a:ext>
            </a:extLst>
          </p:cNvPr>
          <p:cNvSpPr txBox="1"/>
          <p:nvPr/>
        </p:nvSpPr>
        <p:spPr>
          <a:xfrm>
            <a:off x="5431316" y="1674564"/>
            <a:ext cx="33793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Occurrence du mot  » carbone » : </a:t>
            </a:r>
            <a:br>
              <a:rPr lang="fr-FR" dirty="0"/>
            </a:br>
            <a:r>
              <a:rPr lang="fr-FR" dirty="0"/>
              <a:t>182 fois en 96 pages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B0549E8-919B-10A0-3F10-37D8A3A9B28A}"/>
              </a:ext>
            </a:extLst>
          </p:cNvPr>
          <p:cNvSpPr txBox="1"/>
          <p:nvPr/>
        </p:nvSpPr>
        <p:spPr>
          <a:xfrm>
            <a:off x="5431316" y="2683129"/>
            <a:ext cx="3709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Occurrence du mot  » biodiversité » : </a:t>
            </a:r>
            <a:br>
              <a:rPr lang="fr-FR" dirty="0"/>
            </a:br>
            <a:r>
              <a:rPr lang="fr-FR" dirty="0">
                <a:solidFill>
                  <a:schemeClr val="bg1"/>
                </a:solidFill>
              </a:rPr>
              <a:t>1 fois en 96 pages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F420DE9-86B8-1E02-CC91-09F1A51357F7}"/>
              </a:ext>
            </a:extLst>
          </p:cNvPr>
          <p:cNvSpPr txBox="1"/>
          <p:nvPr/>
        </p:nvSpPr>
        <p:spPr>
          <a:xfrm>
            <a:off x="5431315" y="2683128"/>
            <a:ext cx="1987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 </a:t>
            </a:r>
            <a:br>
              <a:rPr lang="fr-FR" dirty="0">
                <a:solidFill>
                  <a:schemeClr val="bg1"/>
                </a:solidFill>
              </a:rPr>
            </a:br>
            <a:r>
              <a:rPr lang="fr-FR" dirty="0"/>
              <a:t>1 fois en 96 pages !</a:t>
            </a:r>
          </a:p>
        </p:txBody>
      </p:sp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E9743E71-E6C0-CAB0-5FCA-B88BFD8AEA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2685" y="1257300"/>
            <a:ext cx="4394200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41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C9D3A8C7-BF92-A74E-8211-809362530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6538"/>
            <a:ext cx="6692900" cy="57404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533283C-BA0D-5F4E-B3D3-3CEED1A07269}"/>
              </a:ext>
            </a:extLst>
          </p:cNvPr>
          <p:cNvSpPr/>
          <p:nvPr/>
        </p:nvSpPr>
        <p:spPr>
          <a:xfrm>
            <a:off x="679269" y="300446"/>
            <a:ext cx="1933302" cy="522514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941EEB1-A9E3-BA4E-A830-583FC915DDE4}"/>
              </a:ext>
            </a:extLst>
          </p:cNvPr>
          <p:cNvSpPr/>
          <p:nvPr/>
        </p:nvSpPr>
        <p:spPr>
          <a:xfrm>
            <a:off x="1319349" y="4441372"/>
            <a:ext cx="2027101" cy="84908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6F2A5BC-0A4A-FB4D-8C38-BBCCE3D20056}"/>
              </a:ext>
            </a:extLst>
          </p:cNvPr>
          <p:cNvSpPr txBox="1"/>
          <p:nvPr/>
        </p:nvSpPr>
        <p:spPr>
          <a:xfrm>
            <a:off x="3158067" y="5837905"/>
            <a:ext cx="2107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Campbell et al. 2017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B14150-0537-C744-B5A1-F2345B8114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8257" y="2184958"/>
            <a:ext cx="5002835" cy="402227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91668DBC-C524-174C-A11E-FC55551B3802}"/>
              </a:ext>
            </a:extLst>
          </p:cNvPr>
          <p:cNvSpPr txBox="1"/>
          <p:nvPr/>
        </p:nvSpPr>
        <p:spPr>
          <a:xfrm>
            <a:off x="4447230" y="6235761"/>
            <a:ext cx="2074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Perssonn</a:t>
            </a:r>
            <a:r>
              <a:rPr lang="fr-FR" dirty="0"/>
              <a:t> et al. 2022</a:t>
            </a:r>
          </a:p>
        </p:txBody>
      </p:sp>
      <p:sp>
        <p:nvSpPr>
          <p:cNvPr id="15" name="Flèche courbée vers le bas 14">
            <a:extLst>
              <a:ext uri="{FF2B5EF4-FFF2-40B4-BE49-F238E27FC236}">
                <a16:creationId xmlns:a16="http://schemas.microsoft.com/office/drawing/2014/main" id="{B2BF0852-F7F9-DE40-98A4-8EE5BE754468}"/>
              </a:ext>
            </a:extLst>
          </p:cNvPr>
          <p:cNvSpPr/>
          <p:nvPr/>
        </p:nvSpPr>
        <p:spPr>
          <a:xfrm rot="2090946">
            <a:off x="4972880" y="1044110"/>
            <a:ext cx="1689100" cy="828106"/>
          </a:xfrm>
          <a:prstGeom prst="curved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6E24CEBA-F21B-E94E-AD1B-8342201A6141}"/>
              </a:ext>
            </a:extLst>
          </p:cNvPr>
          <p:cNvSpPr/>
          <p:nvPr/>
        </p:nvSpPr>
        <p:spPr>
          <a:xfrm rot="18965506">
            <a:off x="5928430" y="4658784"/>
            <a:ext cx="3012299" cy="588581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7378AF99-5569-5446-A69E-8B2DEEF32500}"/>
              </a:ext>
            </a:extLst>
          </p:cNvPr>
          <p:cNvSpPr/>
          <p:nvPr/>
        </p:nvSpPr>
        <p:spPr>
          <a:xfrm rot="18965506">
            <a:off x="5600480" y="4219838"/>
            <a:ext cx="3012299" cy="588581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3433A38-ACE0-854C-80F0-9EB6E79638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00" y="0"/>
            <a:ext cx="9117496" cy="70660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4488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/>
      <p:bldP spid="15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re 5"/>
          <p:cNvSpPr>
            <a:spLocks noGrp="1"/>
          </p:cNvSpPr>
          <p:nvPr>
            <p:ph type="title"/>
          </p:nvPr>
        </p:nvSpPr>
        <p:spPr>
          <a:xfrm>
            <a:off x="122238" y="44450"/>
            <a:ext cx="8916987" cy="1143000"/>
          </a:xfrm>
        </p:spPr>
        <p:txBody>
          <a:bodyPr/>
          <a:lstStyle/>
          <a:p>
            <a:pPr eaLnBrk="1" hangingPunct="1"/>
            <a:r>
              <a:rPr lang="fr-FR" dirty="0">
                <a:latin typeface="Helvetica" charset="0"/>
              </a:rPr>
              <a:t>TYFA : introduction</a:t>
            </a:r>
          </a:p>
        </p:txBody>
      </p:sp>
      <p:sp>
        <p:nvSpPr>
          <p:cNvPr id="9" name="Espace réservé du texte 7">
            <a:extLst>
              <a:ext uri="{FF2B5EF4-FFF2-40B4-BE49-F238E27FC236}">
                <a16:creationId xmlns:a16="http://schemas.microsoft.com/office/drawing/2014/main" id="{293722F5-917B-5B49-98E5-F2E5A94F3A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127" y="1331807"/>
            <a:ext cx="8573745" cy="4544653"/>
          </a:xfrm>
        </p:spPr>
        <p:txBody>
          <a:bodyPr/>
          <a:lstStyle/>
          <a:p>
            <a:r>
              <a:rPr lang="fr-FR" sz="2000" dirty="0"/>
              <a:t>Une démarche de recherche-intervention interdisciplinaire, au croisement entre agronomie globale, économie et science politique / politiques publiques</a:t>
            </a:r>
          </a:p>
          <a:p>
            <a:r>
              <a:rPr lang="fr-FR" sz="2000" dirty="0"/>
              <a:t>Trois objectifs : </a:t>
            </a:r>
          </a:p>
          <a:p>
            <a:pPr lvl="1"/>
            <a:r>
              <a:rPr lang="fr-FR" sz="1600" dirty="0"/>
              <a:t>identifier si, et à quelles conditions une transition agro-écologique à gde échelle serait possible en Europe, à travers un exercice prospectif à l'horizon 2050</a:t>
            </a:r>
          </a:p>
          <a:p>
            <a:pPr lvl="1"/>
            <a:r>
              <a:rPr lang="fr-FR" sz="1600" dirty="0"/>
              <a:t>Développer une / des trajectoires de transition plausibles (en identifiant les leviers et obstacles principaux) conduisant à l'image ainsi développée</a:t>
            </a:r>
          </a:p>
          <a:p>
            <a:pPr lvl="1"/>
            <a:r>
              <a:rPr lang="fr-FR" sz="1600" dirty="0"/>
              <a:t>… pour alimenter avec des résultats fondés et discutés scientifiquement les débats académiques, politiques et sociétaux</a:t>
            </a:r>
          </a:p>
          <a:p>
            <a:r>
              <a:rPr lang="fr-FR" sz="2000" dirty="0"/>
              <a:t>Un projet porté par un </a:t>
            </a:r>
            <a:r>
              <a:rPr lang="fr-FR" sz="2000" dirty="0" err="1"/>
              <a:t>think</a:t>
            </a:r>
            <a:r>
              <a:rPr lang="fr-FR" sz="2000" dirty="0"/>
              <a:t> tank, l'</a:t>
            </a:r>
            <a:r>
              <a:rPr lang="fr-FR" sz="2000" dirty="0" err="1"/>
              <a:t>Iddri</a:t>
            </a:r>
            <a:r>
              <a:rPr lang="fr-FR" sz="2000" dirty="0"/>
              <a:t> en association avec </a:t>
            </a:r>
            <a:r>
              <a:rPr lang="fr-FR" sz="2000" dirty="0" err="1"/>
              <a:t>AScA</a:t>
            </a:r>
            <a:endParaRPr lang="fr-FR" sz="2000" dirty="0"/>
          </a:p>
          <a:p>
            <a:r>
              <a:rPr lang="fr-FR" sz="2000" dirty="0"/>
              <a:t>Apporter des éléments de réponse </a:t>
            </a:r>
            <a:r>
              <a:rPr lang="fr-FR" sz="2000" u="sng" dirty="0"/>
              <a:t>chiffrés</a:t>
            </a:r>
            <a:r>
              <a:rPr lang="fr-FR" sz="2000" dirty="0"/>
              <a:t> et des </a:t>
            </a:r>
            <a:r>
              <a:rPr lang="fr-FR" sz="2000" u="sng" dirty="0"/>
              <a:t>éléments de récit </a:t>
            </a:r>
            <a:r>
              <a:rPr lang="fr-FR" sz="2000" dirty="0"/>
              <a:t>à des questionnements portés par une part croissante de la société</a:t>
            </a:r>
          </a:p>
          <a:p>
            <a:r>
              <a:rPr lang="fr-FR" sz="2000" dirty="0"/>
              <a:t>Une approche du </a:t>
            </a:r>
            <a:r>
              <a:rPr lang="fr-FR" sz="2000" u="sng" dirty="0"/>
              <a:t>système alimentaire dans son ensemble </a:t>
            </a:r>
            <a:r>
              <a:rPr lang="fr-FR" sz="2000" dirty="0"/>
              <a:t>pour évaluer ses impacts</a:t>
            </a:r>
          </a:p>
          <a:p>
            <a:endParaRPr lang="fr-FR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5065189D-38F2-DB42-9881-E76206840F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24" y="-12525"/>
            <a:ext cx="4886838" cy="6858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108D091-16B6-8740-922C-D732A0C4A9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2514" y="0"/>
            <a:ext cx="4261485" cy="578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480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IDDRI_modèle_UTILISER CELUI CI">
  <a:themeElements>
    <a:clrScheme name="IDDRI 2">
      <a:dk1>
        <a:sysClr val="windowText" lastClr="000000"/>
      </a:dk1>
      <a:lt1>
        <a:sysClr val="window" lastClr="FFFFFF"/>
      </a:lt1>
      <a:dk2>
        <a:srgbClr val="4B504D"/>
      </a:dk2>
      <a:lt2>
        <a:srgbClr val="C0C1BF"/>
      </a:lt2>
      <a:accent1>
        <a:srgbClr val="E51E31"/>
      </a:accent1>
      <a:accent2>
        <a:srgbClr val="112E3A"/>
      </a:accent2>
      <a:accent3>
        <a:srgbClr val="534C4C"/>
      </a:accent3>
      <a:accent4>
        <a:srgbClr val="4B504D"/>
      </a:accent4>
      <a:accent5>
        <a:srgbClr val="DDDEDD"/>
      </a:accent5>
      <a:accent6>
        <a:srgbClr val="7B7F7A"/>
      </a:accent6>
      <a:hlink>
        <a:srgbClr val="E51E2F"/>
      </a:hlink>
      <a:folHlink>
        <a:srgbClr val="49504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tenus">
  <a:themeElements>
    <a:clrScheme name="IDDRI 2">
      <a:dk1>
        <a:sysClr val="windowText" lastClr="000000"/>
      </a:dk1>
      <a:lt1>
        <a:sysClr val="window" lastClr="FFFFFF"/>
      </a:lt1>
      <a:dk2>
        <a:srgbClr val="4B504D"/>
      </a:dk2>
      <a:lt2>
        <a:srgbClr val="C0C1BF"/>
      </a:lt2>
      <a:accent1>
        <a:srgbClr val="E51E31"/>
      </a:accent1>
      <a:accent2>
        <a:srgbClr val="112E3A"/>
      </a:accent2>
      <a:accent3>
        <a:srgbClr val="534C4C"/>
      </a:accent3>
      <a:accent4>
        <a:srgbClr val="4B504D"/>
      </a:accent4>
      <a:accent5>
        <a:srgbClr val="DDDEDD"/>
      </a:accent5>
      <a:accent6>
        <a:srgbClr val="7B7F7A"/>
      </a:accent6>
      <a:hlink>
        <a:srgbClr val="E51E2F"/>
      </a:hlink>
      <a:folHlink>
        <a:srgbClr val="49504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Fin">
  <a:themeElements>
    <a:clrScheme name="IDDRI">
      <a:dk1>
        <a:sysClr val="windowText" lastClr="000000"/>
      </a:dk1>
      <a:lt1>
        <a:sysClr val="window" lastClr="FFFFFF"/>
      </a:lt1>
      <a:dk2>
        <a:srgbClr val="4B504D"/>
      </a:dk2>
      <a:lt2>
        <a:srgbClr val="C0C1BF"/>
      </a:lt2>
      <a:accent1>
        <a:srgbClr val="CF172F"/>
      </a:accent1>
      <a:accent2>
        <a:srgbClr val="0E1B20"/>
      </a:accent2>
      <a:accent3>
        <a:srgbClr val="343231"/>
      </a:accent3>
      <a:accent4>
        <a:srgbClr val="4B504D"/>
      </a:accent4>
      <a:accent5>
        <a:srgbClr val="DDDEDD"/>
      </a:accent5>
      <a:accent6>
        <a:srgbClr val="7B7F7A"/>
      </a:accent6>
      <a:hlink>
        <a:srgbClr val="CF172F"/>
      </a:hlink>
      <a:folHlink>
        <a:srgbClr val="49504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Contenus">
  <a:themeElements>
    <a:clrScheme name="IDDRI 2">
      <a:dk1>
        <a:sysClr val="windowText" lastClr="000000"/>
      </a:dk1>
      <a:lt1>
        <a:sysClr val="window" lastClr="FFFFFF"/>
      </a:lt1>
      <a:dk2>
        <a:srgbClr val="4B504D"/>
      </a:dk2>
      <a:lt2>
        <a:srgbClr val="C0C1BF"/>
      </a:lt2>
      <a:accent1>
        <a:srgbClr val="E51E31"/>
      </a:accent1>
      <a:accent2>
        <a:srgbClr val="112E3A"/>
      </a:accent2>
      <a:accent3>
        <a:srgbClr val="534C4C"/>
      </a:accent3>
      <a:accent4>
        <a:srgbClr val="4B504D"/>
      </a:accent4>
      <a:accent5>
        <a:srgbClr val="DDDEDD"/>
      </a:accent5>
      <a:accent6>
        <a:srgbClr val="7B7F7A"/>
      </a:accent6>
      <a:hlink>
        <a:srgbClr val="E51E2F"/>
      </a:hlink>
      <a:folHlink>
        <a:srgbClr val="49504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Contenus">
  <a:themeElements>
    <a:clrScheme name="IDDRI 2">
      <a:dk1>
        <a:sysClr val="windowText" lastClr="000000"/>
      </a:dk1>
      <a:lt1>
        <a:sysClr val="window" lastClr="FFFFFF"/>
      </a:lt1>
      <a:dk2>
        <a:srgbClr val="4B504D"/>
      </a:dk2>
      <a:lt2>
        <a:srgbClr val="C0C1BF"/>
      </a:lt2>
      <a:accent1>
        <a:srgbClr val="E51E31"/>
      </a:accent1>
      <a:accent2>
        <a:srgbClr val="112E3A"/>
      </a:accent2>
      <a:accent3>
        <a:srgbClr val="534C4C"/>
      </a:accent3>
      <a:accent4>
        <a:srgbClr val="4B504D"/>
      </a:accent4>
      <a:accent5>
        <a:srgbClr val="DDDEDD"/>
      </a:accent5>
      <a:accent6>
        <a:srgbClr val="7B7F7A"/>
      </a:accent6>
      <a:hlink>
        <a:srgbClr val="E51E2F"/>
      </a:hlink>
      <a:folHlink>
        <a:srgbClr val="49504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Nouvelle présentation">
  <a:themeElements>
    <a:clrScheme name="Nouvelle pré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ouvelle pré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IDDRI_modèle_UTILISER CELUI CI.potx</Template>
  <TotalTime>4882</TotalTime>
  <Words>2962</Words>
  <Application>Microsoft Macintosh PowerPoint</Application>
  <PresentationFormat>Affichage à l'écran (4:3)</PresentationFormat>
  <Paragraphs>432</Paragraphs>
  <Slides>59</Slides>
  <Notes>5</Notes>
  <HiddenSlides>14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59</vt:i4>
      </vt:variant>
    </vt:vector>
  </HeadingPairs>
  <TitlesOfParts>
    <vt:vector size="78" baseType="lpstr">
      <vt:lpstr>Arial</vt:lpstr>
      <vt:lpstr>Arial Narrow</vt:lpstr>
      <vt:lpstr>Calibri</vt:lpstr>
      <vt:lpstr>Courier New</vt:lpstr>
      <vt:lpstr>FoundrySterling</vt:lpstr>
      <vt:lpstr>Georgia</vt:lpstr>
      <vt:lpstr>Helvetica</vt:lpstr>
      <vt:lpstr>Helvetica Light</vt:lpstr>
      <vt:lpstr>Open Sans</vt:lpstr>
      <vt:lpstr>Times</vt:lpstr>
      <vt:lpstr>Trebuchet MS</vt:lpstr>
      <vt:lpstr>Wingdings</vt:lpstr>
      <vt:lpstr>YuMincho +36p Kana Medium</vt:lpstr>
      <vt:lpstr>IDDRI_modèle_UTILISER CELUI CI</vt:lpstr>
      <vt:lpstr>Contenus</vt:lpstr>
      <vt:lpstr>Fin</vt:lpstr>
      <vt:lpstr>1_Contenus</vt:lpstr>
      <vt:lpstr>2_Contenus</vt:lpstr>
      <vt:lpstr>Nouvelle présentation</vt:lpstr>
      <vt:lpstr>Ten Years For Agroecology in Europe</vt:lpstr>
      <vt:lpstr>Introduction</vt:lpstr>
      <vt:lpstr>TYFA : pourquoi ?</vt:lpstr>
      <vt:lpstr>Présentation PowerPoint</vt:lpstr>
      <vt:lpstr>Présentation PowerPoint</vt:lpstr>
      <vt:lpstr>Présentation PowerPoint</vt:lpstr>
      <vt:lpstr>Présentation PowerPoint</vt:lpstr>
      <vt:lpstr>TYFA : introduction</vt:lpstr>
      <vt:lpstr>Présentation PowerPoint</vt:lpstr>
      <vt:lpstr>Des éléments techniques fondamentaux</vt:lpstr>
      <vt:lpstr>Paysage, systèmes agraires, biodiver-sité</vt:lpstr>
      <vt:lpstr>Les facteurs explicatifs de la richesse spécifique</vt:lpstr>
      <vt:lpstr>Les facteurs explicatifs de la richesse spécifique</vt:lpstr>
      <vt:lpstr>Les facteurs explicatifs de la richesse spécifique</vt:lpstr>
      <vt:lpstr>Présentation PowerPoint</vt:lpstr>
      <vt:lpstr>Présentation PowerPoint</vt:lpstr>
      <vt:lpstr>Présentation PowerPoint</vt:lpstr>
      <vt:lpstr>Le lien entre l’agroécosystème et le système de production</vt:lpstr>
      <vt:lpstr>Des évolutions techniques aux nombreux impacts environnementaux</vt:lpstr>
      <vt:lpstr>Présentation PowerPoint</vt:lpstr>
      <vt:lpstr>Les bases conceptuelles de TYFA</vt:lpstr>
      <vt:lpstr>TYFA : approche et résultats biotechniques</vt:lpstr>
      <vt:lpstr>Le cadrage de TYFA</vt:lpstr>
      <vt:lpstr>Une approche systémique</vt:lpstr>
      <vt:lpstr>Présentation PowerPoint</vt:lpstr>
      <vt:lpstr>Un cahier des charges pour une Europe agroécologique</vt:lpstr>
      <vt:lpstr>Présentation PowerPoint</vt:lpstr>
      <vt:lpstr>Présentation PowerPoint</vt:lpstr>
      <vt:lpstr>Et le climat ?</vt:lpstr>
      <vt:lpstr>Présentation PowerPoint</vt:lpstr>
      <vt:lpstr>Présentation PowerPoint</vt:lpstr>
      <vt:lpstr>Présentation PowerPoint</vt:lpstr>
      <vt:lpstr>Attention à ne pas confondre émissions en éq. CO2 et impact sur le climat</vt:lpstr>
      <vt:lpstr>Le méthane a une efficacité radiative plus élevée que celle du CO2 mais une durée de vie plus faible</vt:lpstr>
      <vt:lpstr>Conséquences de la durée de vie faible</vt:lpstr>
      <vt:lpstr>Long and short lived GHGs</vt:lpstr>
      <vt:lpstr>Conséquences</vt:lpstr>
      <vt:lpstr>Conséquences</vt:lpstr>
      <vt:lpstr>Conséquences pour la relation de causalité entre émissions et réchauffement</vt:lpstr>
      <vt:lpstr>D’où vient et que devient le méthane ? – deux cas de figure</vt:lpstr>
      <vt:lpstr>Intégrer des facteurs d’analyse plus fine</vt:lpstr>
      <vt:lpstr>Les conséquences sur le réchauffement pour le CH4 biogénique : le calcul du pouvoir réchauffant (voire refroidissant) dépend de la variation</vt:lpstr>
      <vt:lpstr>Comment interpréter des MteqCO2 calculées sur du PRG100 ?</vt:lpstr>
      <vt:lpstr>Les atouts de l’agroécologie  de TYFA pour le climat</vt:lpstr>
      <vt:lpstr>Deux questions majeures</vt:lpstr>
      <vt:lpstr>Vers la transition</vt:lpstr>
      <vt:lpstr>Présentation PowerPoint</vt:lpstr>
      <vt:lpstr>Quelques précisions sur l’image socio-économique</vt:lpstr>
      <vt:lpstr>Présentation PowerPoint</vt:lpstr>
      <vt:lpstr>Présentation PowerPoint</vt:lpstr>
      <vt:lpstr>Présentation PowerPoint</vt:lpstr>
      <vt:lpstr>La question du coût de et de l’accès à l’alimentation</vt:lpstr>
      <vt:lpstr>Présentation PowerPoint</vt:lpstr>
      <vt:lpstr>Présentation PowerPoint</vt:lpstr>
      <vt:lpstr>L’horizon politique</vt:lpstr>
      <vt:lpstr>Le cœur politique de TYFA</vt:lpstr>
      <vt:lpstr>À quoi ça sert tout ça ?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Jacquinot</dc:creator>
  <cp:lastModifiedBy>Xavier Poux</cp:lastModifiedBy>
  <cp:revision>363</cp:revision>
  <cp:lastPrinted>2021-02-18T18:04:47Z</cp:lastPrinted>
  <dcterms:created xsi:type="dcterms:W3CDTF">2018-01-25T10:04:35Z</dcterms:created>
  <dcterms:modified xsi:type="dcterms:W3CDTF">2023-10-27T07:25:20Z</dcterms:modified>
</cp:coreProperties>
</file>